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slides/slide4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30"/>
  </p:notesMasterIdLst>
  <p:sldIdLst>
    <p:sldId id="256" r:id="rId2"/>
    <p:sldId id="1795" r:id="rId3"/>
    <p:sldId id="259" r:id="rId4"/>
    <p:sldId id="260" r:id="rId5"/>
    <p:sldId id="258" r:id="rId6"/>
    <p:sldId id="1796" r:id="rId7"/>
    <p:sldId id="261" r:id="rId8"/>
    <p:sldId id="1794" r:id="rId9"/>
    <p:sldId id="263" r:id="rId10"/>
    <p:sldId id="264" r:id="rId11"/>
    <p:sldId id="265" r:id="rId12"/>
    <p:sldId id="285" r:id="rId13"/>
    <p:sldId id="284" r:id="rId14"/>
    <p:sldId id="287" r:id="rId15"/>
    <p:sldId id="286" r:id="rId16"/>
    <p:sldId id="288" r:id="rId17"/>
    <p:sldId id="281" r:id="rId18"/>
    <p:sldId id="289" r:id="rId19"/>
    <p:sldId id="293" r:id="rId20"/>
    <p:sldId id="290" r:id="rId21"/>
    <p:sldId id="291" r:id="rId22"/>
    <p:sldId id="301" r:id="rId23"/>
    <p:sldId id="299" r:id="rId24"/>
    <p:sldId id="302" r:id="rId25"/>
    <p:sldId id="294" r:id="rId26"/>
    <p:sldId id="295" r:id="rId27"/>
    <p:sldId id="296" r:id="rId28"/>
    <p:sldId id="297" r:id="rId29"/>
    <p:sldId id="303" r:id="rId30"/>
    <p:sldId id="304" r:id="rId31"/>
    <p:sldId id="305" r:id="rId32"/>
    <p:sldId id="306" r:id="rId33"/>
    <p:sldId id="307" r:id="rId34"/>
    <p:sldId id="308" r:id="rId35"/>
    <p:sldId id="309" r:id="rId36"/>
    <p:sldId id="321" r:id="rId37"/>
    <p:sldId id="310" r:id="rId38"/>
    <p:sldId id="311" r:id="rId39"/>
    <p:sldId id="314" r:id="rId40"/>
    <p:sldId id="312" r:id="rId41"/>
    <p:sldId id="318" r:id="rId42"/>
    <p:sldId id="315" r:id="rId43"/>
    <p:sldId id="316" r:id="rId44"/>
    <p:sldId id="319" r:id="rId45"/>
    <p:sldId id="320" r:id="rId46"/>
    <p:sldId id="317" r:id="rId47"/>
    <p:sldId id="322" r:id="rId48"/>
    <p:sldId id="323" r:id="rId49"/>
    <p:sldId id="325" r:id="rId50"/>
    <p:sldId id="324" r:id="rId51"/>
    <p:sldId id="326" r:id="rId52"/>
    <p:sldId id="327" r:id="rId53"/>
    <p:sldId id="328" r:id="rId54"/>
    <p:sldId id="329" r:id="rId55"/>
    <p:sldId id="330" r:id="rId56"/>
    <p:sldId id="332" r:id="rId57"/>
    <p:sldId id="331" r:id="rId58"/>
    <p:sldId id="333" r:id="rId59"/>
    <p:sldId id="343" r:id="rId60"/>
    <p:sldId id="334" r:id="rId61"/>
    <p:sldId id="335" r:id="rId62"/>
    <p:sldId id="336" r:id="rId63"/>
    <p:sldId id="337" r:id="rId64"/>
    <p:sldId id="338" r:id="rId65"/>
    <p:sldId id="344" r:id="rId66"/>
    <p:sldId id="339" r:id="rId67"/>
    <p:sldId id="340" r:id="rId68"/>
    <p:sldId id="341" r:id="rId69"/>
    <p:sldId id="342" r:id="rId70"/>
    <p:sldId id="346" r:id="rId71"/>
    <p:sldId id="353" r:id="rId72"/>
    <p:sldId id="347" r:id="rId73"/>
    <p:sldId id="348" r:id="rId74"/>
    <p:sldId id="350" r:id="rId75"/>
    <p:sldId id="360" r:id="rId76"/>
    <p:sldId id="362" r:id="rId77"/>
    <p:sldId id="355" r:id="rId78"/>
    <p:sldId id="357" r:id="rId79"/>
    <p:sldId id="359" r:id="rId80"/>
    <p:sldId id="361" r:id="rId81"/>
    <p:sldId id="363" r:id="rId82"/>
    <p:sldId id="364" r:id="rId83"/>
    <p:sldId id="366" r:id="rId84"/>
    <p:sldId id="367" r:id="rId85"/>
    <p:sldId id="368" r:id="rId86"/>
    <p:sldId id="369" r:id="rId87"/>
    <p:sldId id="371" r:id="rId88"/>
    <p:sldId id="370" r:id="rId89"/>
    <p:sldId id="354" r:id="rId90"/>
    <p:sldId id="372" r:id="rId91"/>
    <p:sldId id="373" r:id="rId92"/>
    <p:sldId id="374" r:id="rId93"/>
    <p:sldId id="375" r:id="rId94"/>
    <p:sldId id="376" r:id="rId95"/>
    <p:sldId id="377" r:id="rId96"/>
    <p:sldId id="378" r:id="rId97"/>
    <p:sldId id="379" r:id="rId98"/>
    <p:sldId id="380" r:id="rId99"/>
    <p:sldId id="381" r:id="rId100"/>
    <p:sldId id="382" r:id="rId101"/>
    <p:sldId id="383" r:id="rId102"/>
    <p:sldId id="384" r:id="rId103"/>
    <p:sldId id="385" r:id="rId104"/>
    <p:sldId id="386" r:id="rId105"/>
    <p:sldId id="387" r:id="rId106"/>
    <p:sldId id="388" r:id="rId107"/>
    <p:sldId id="392" r:id="rId108"/>
    <p:sldId id="391" r:id="rId109"/>
    <p:sldId id="389" r:id="rId110"/>
    <p:sldId id="390" r:id="rId111"/>
    <p:sldId id="1144" r:id="rId112"/>
    <p:sldId id="1145" r:id="rId113"/>
    <p:sldId id="1146" r:id="rId114"/>
    <p:sldId id="1153" r:id="rId115"/>
    <p:sldId id="1150" r:id="rId116"/>
    <p:sldId id="1151" r:id="rId117"/>
    <p:sldId id="1152" r:id="rId118"/>
    <p:sldId id="1156" r:id="rId119"/>
    <p:sldId id="1155" r:id="rId120"/>
    <p:sldId id="1157" r:id="rId121"/>
    <p:sldId id="1158" r:id="rId122"/>
    <p:sldId id="1159" r:id="rId123"/>
    <p:sldId id="1202" r:id="rId124"/>
    <p:sldId id="1161" r:id="rId125"/>
    <p:sldId id="1160" r:id="rId126"/>
    <p:sldId id="1162" r:id="rId127"/>
    <p:sldId id="1166" r:id="rId128"/>
    <p:sldId id="1165" r:id="rId129"/>
    <p:sldId id="1163" r:id="rId130"/>
    <p:sldId id="1170" r:id="rId131"/>
    <p:sldId id="1178" r:id="rId132"/>
    <p:sldId id="1171" r:id="rId133"/>
    <p:sldId id="1176" r:id="rId134"/>
    <p:sldId id="1172" r:id="rId135"/>
    <p:sldId id="1173" r:id="rId136"/>
    <p:sldId id="1182" r:id="rId137"/>
    <p:sldId id="1175" r:id="rId138"/>
    <p:sldId id="1181" r:id="rId139"/>
    <p:sldId id="1177" r:id="rId140"/>
    <p:sldId id="1186" r:id="rId141"/>
    <p:sldId id="1188" r:id="rId142"/>
    <p:sldId id="1187" r:id="rId143"/>
    <p:sldId id="1189" r:id="rId144"/>
    <p:sldId id="1183" r:id="rId145"/>
    <p:sldId id="1193" r:id="rId146"/>
    <p:sldId id="1194" r:id="rId147"/>
    <p:sldId id="1195" r:id="rId148"/>
    <p:sldId id="1200" r:id="rId149"/>
    <p:sldId id="1196" r:id="rId150"/>
    <p:sldId id="1201" r:id="rId151"/>
    <p:sldId id="1179" r:id="rId152"/>
    <p:sldId id="1180" r:id="rId153"/>
    <p:sldId id="1191" r:id="rId154"/>
    <p:sldId id="1192" r:id="rId155"/>
    <p:sldId id="1210" r:id="rId156"/>
    <p:sldId id="1216" r:id="rId157"/>
    <p:sldId id="1217" r:id="rId158"/>
    <p:sldId id="1222" r:id="rId159"/>
    <p:sldId id="1791" r:id="rId160"/>
    <p:sldId id="1227" r:id="rId161"/>
    <p:sldId id="1228" r:id="rId162"/>
    <p:sldId id="1231" r:id="rId163"/>
    <p:sldId id="1792" r:id="rId164"/>
    <p:sldId id="1229" r:id="rId165"/>
    <p:sldId id="1230" r:id="rId166"/>
    <p:sldId id="1232" r:id="rId167"/>
    <p:sldId id="1238" r:id="rId168"/>
    <p:sldId id="1793" r:id="rId169"/>
    <p:sldId id="1233" r:id="rId170"/>
    <p:sldId id="1218" r:id="rId171"/>
    <p:sldId id="1236" r:id="rId172"/>
    <p:sldId id="1237" r:id="rId173"/>
    <p:sldId id="1240" r:id="rId174"/>
    <p:sldId id="1241" r:id="rId175"/>
    <p:sldId id="1242" r:id="rId176"/>
    <p:sldId id="1243" r:id="rId177"/>
    <p:sldId id="1245" r:id="rId178"/>
    <p:sldId id="1246" r:id="rId179"/>
    <p:sldId id="1248" r:id="rId180"/>
    <p:sldId id="1247" r:id="rId181"/>
    <p:sldId id="1249" r:id="rId182"/>
    <p:sldId id="1252" r:id="rId183"/>
    <p:sldId id="1253" r:id="rId184"/>
    <p:sldId id="1203" r:id="rId185"/>
    <p:sldId id="1205" r:id="rId186"/>
    <p:sldId id="1206" r:id="rId187"/>
    <p:sldId id="1207" r:id="rId188"/>
    <p:sldId id="1208" r:id="rId189"/>
    <p:sldId id="1209" r:id="rId190"/>
    <p:sldId id="1211" r:id="rId191"/>
    <p:sldId id="1212" r:id="rId192"/>
    <p:sldId id="1213" r:id="rId193"/>
    <p:sldId id="1214" r:id="rId194"/>
    <p:sldId id="1215" r:id="rId195"/>
    <p:sldId id="1254" r:id="rId196"/>
    <p:sldId id="1255" r:id="rId197"/>
    <p:sldId id="1256" r:id="rId198"/>
    <p:sldId id="1262" r:id="rId199"/>
    <p:sldId id="1257" r:id="rId200"/>
    <p:sldId id="1261" r:id="rId201"/>
    <p:sldId id="1259" r:id="rId202"/>
    <p:sldId id="1264" r:id="rId203"/>
    <p:sldId id="1790" r:id="rId204"/>
    <p:sldId id="1263" r:id="rId205"/>
    <p:sldId id="1260" r:id="rId206"/>
    <p:sldId id="1265" r:id="rId207"/>
    <p:sldId id="1266" r:id="rId208"/>
    <p:sldId id="1270" r:id="rId209"/>
    <p:sldId id="1269" r:id="rId210"/>
    <p:sldId id="1277" r:id="rId211"/>
    <p:sldId id="1787" r:id="rId212"/>
    <p:sldId id="1273" r:id="rId213"/>
    <p:sldId id="1275" r:id="rId214"/>
    <p:sldId id="1271" r:id="rId215"/>
    <p:sldId id="1274" r:id="rId216"/>
    <p:sldId id="1276" r:id="rId217"/>
    <p:sldId id="1786" r:id="rId218"/>
    <p:sldId id="1272" r:id="rId219"/>
    <p:sldId id="1284" r:id="rId220"/>
    <p:sldId id="1789" r:id="rId221"/>
    <p:sldId id="1268" r:id="rId222"/>
    <p:sldId id="1278" r:id="rId223"/>
    <p:sldId id="1279" r:id="rId224"/>
    <p:sldId id="1288" r:id="rId225"/>
    <p:sldId id="1280" r:id="rId226"/>
    <p:sldId id="1286" r:id="rId227"/>
    <p:sldId id="1287" r:id="rId228"/>
    <p:sldId id="1283" r:id="rId229"/>
    <p:sldId id="1285" r:id="rId230"/>
    <p:sldId id="1289" r:id="rId231"/>
    <p:sldId id="1290" r:id="rId232"/>
    <p:sldId id="1291" r:id="rId233"/>
    <p:sldId id="1293" r:id="rId234"/>
    <p:sldId id="1294" r:id="rId235"/>
    <p:sldId id="1295" r:id="rId236"/>
    <p:sldId id="1296" r:id="rId237"/>
    <p:sldId id="1297" r:id="rId238"/>
    <p:sldId id="1299" r:id="rId239"/>
    <p:sldId id="1302" r:id="rId240"/>
    <p:sldId id="1300" r:id="rId241"/>
    <p:sldId id="1304" r:id="rId242"/>
    <p:sldId id="1305" r:id="rId243"/>
    <p:sldId id="1307" r:id="rId244"/>
    <p:sldId id="1306" r:id="rId245"/>
    <p:sldId id="1308" r:id="rId246"/>
    <p:sldId id="1309" r:id="rId247"/>
    <p:sldId id="1310" r:id="rId248"/>
    <p:sldId id="1311" r:id="rId249"/>
    <p:sldId id="1312" r:id="rId250"/>
    <p:sldId id="1314" r:id="rId251"/>
    <p:sldId id="1313" r:id="rId252"/>
    <p:sldId id="1315" r:id="rId253"/>
    <p:sldId id="1316" r:id="rId254"/>
    <p:sldId id="1318" r:id="rId255"/>
    <p:sldId id="1320" r:id="rId256"/>
    <p:sldId id="1321" r:id="rId257"/>
    <p:sldId id="1319" r:id="rId258"/>
    <p:sldId id="1348" r:id="rId259"/>
    <p:sldId id="1346" r:id="rId260"/>
    <p:sldId id="1347" r:id="rId261"/>
    <p:sldId id="1356" r:id="rId262"/>
    <p:sldId id="1355" r:id="rId263"/>
    <p:sldId id="1357" r:id="rId264"/>
    <p:sldId id="1358" r:id="rId265"/>
    <p:sldId id="1360" r:id="rId266"/>
    <p:sldId id="1361" r:id="rId267"/>
    <p:sldId id="1364" r:id="rId268"/>
    <p:sldId id="1365" r:id="rId269"/>
    <p:sldId id="1366" r:id="rId270"/>
    <p:sldId id="1367" r:id="rId271"/>
    <p:sldId id="1368" r:id="rId272"/>
    <p:sldId id="1369" r:id="rId273"/>
    <p:sldId id="1333" r:id="rId274"/>
    <p:sldId id="1344" r:id="rId275"/>
    <p:sldId id="1343" r:id="rId276"/>
    <p:sldId id="1345" r:id="rId277"/>
    <p:sldId id="1372" r:id="rId278"/>
    <p:sldId id="1373" r:id="rId279"/>
    <p:sldId id="1374" r:id="rId280"/>
    <p:sldId id="1371" r:id="rId281"/>
    <p:sldId id="1392" r:id="rId282"/>
    <p:sldId id="1384" r:id="rId283"/>
    <p:sldId id="1375" r:id="rId284"/>
    <p:sldId id="1376" r:id="rId285"/>
    <p:sldId id="1377" r:id="rId286"/>
    <p:sldId id="1383" r:id="rId287"/>
    <p:sldId id="1379" r:id="rId288"/>
    <p:sldId id="1380" r:id="rId289"/>
    <p:sldId id="1381" r:id="rId290"/>
    <p:sldId id="1386" r:id="rId291"/>
    <p:sldId id="1385" r:id="rId292"/>
    <p:sldId id="1387" r:id="rId293"/>
    <p:sldId id="1389" r:id="rId294"/>
    <p:sldId id="1391" r:id="rId295"/>
    <p:sldId id="1390" r:id="rId296"/>
    <p:sldId id="1394" r:id="rId297"/>
    <p:sldId id="1403" r:id="rId298"/>
    <p:sldId id="1404" r:id="rId299"/>
    <p:sldId id="1405" r:id="rId300"/>
    <p:sldId id="1406" r:id="rId301"/>
    <p:sldId id="1395" r:id="rId302"/>
    <p:sldId id="1782" r:id="rId303"/>
    <p:sldId id="1396" r:id="rId304"/>
    <p:sldId id="1398" r:id="rId305"/>
    <p:sldId id="1401" r:id="rId306"/>
    <p:sldId id="1411" r:id="rId307"/>
    <p:sldId id="1776" r:id="rId308"/>
    <p:sldId id="1399" r:id="rId309"/>
    <p:sldId id="1400" r:id="rId310"/>
    <p:sldId id="1413" r:id="rId311"/>
    <p:sldId id="1777" r:id="rId312"/>
    <p:sldId id="1407" r:id="rId313"/>
    <p:sldId id="1409" r:id="rId314"/>
    <p:sldId id="1415" r:id="rId315"/>
    <p:sldId id="1783" r:id="rId316"/>
    <p:sldId id="1416" r:id="rId317"/>
    <p:sldId id="1417" r:id="rId318"/>
    <p:sldId id="1778" r:id="rId319"/>
    <p:sldId id="1420" r:id="rId320"/>
    <p:sldId id="1779" r:id="rId321"/>
    <p:sldId id="1418" r:id="rId322"/>
    <p:sldId id="1674" r:id="rId323"/>
    <p:sldId id="1780" r:id="rId324"/>
    <p:sldId id="1419" r:id="rId325"/>
    <p:sldId id="1797" r:id="rId326"/>
    <p:sldId id="1784" r:id="rId327"/>
    <p:sldId id="1675" r:id="rId328"/>
    <p:sldId id="1785" r:id="rId329"/>
    <p:sldId id="1676" r:id="rId330"/>
    <p:sldId id="1422" r:id="rId331"/>
    <p:sldId id="1673" r:id="rId332"/>
    <p:sldId id="1351" r:id="rId333"/>
    <p:sldId id="1323" r:id="rId334"/>
    <p:sldId id="1334" r:id="rId335"/>
    <p:sldId id="1338" r:id="rId336"/>
    <p:sldId id="1337" r:id="rId337"/>
    <p:sldId id="1340" r:id="rId338"/>
    <p:sldId id="1336" r:id="rId339"/>
    <p:sldId id="1341" r:id="rId340"/>
    <p:sldId id="1342" r:id="rId341"/>
    <p:sldId id="1775" r:id="rId342"/>
    <p:sldId id="1324" r:id="rId343"/>
    <p:sldId id="1329" r:id="rId344"/>
    <p:sldId id="1326" r:id="rId345"/>
    <p:sldId id="1331" r:id="rId346"/>
    <p:sldId id="1330" r:id="rId347"/>
    <p:sldId id="1325" r:id="rId348"/>
    <p:sldId id="1678" r:id="rId349"/>
    <p:sldId id="1679" r:id="rId350"/>
    <p:sldId id="1683" r:id="rId351"/>
    <p:sldId id="1680" r:id="rId352"/>
    <p:sldId id="1774" r:id="rId353"/>
    <p:sldId id="1687" r:id="rId354"/>
    <p:sldId id="1681" r:id="rId355"/>
    <p:sldId id="1688" r:id="rId356"/>
    <p:sldId id="1691" r:id="rId357"/>
    <p:sldId id="1694" r:id="rId358"/>
    <p:sldId id="1685" r:id="rId359"/>
    <p:sldId id="1719" r:id="rId360"/>
    <p:sldId id="1689" r:id="rId361"/>
    <p:sldId id="1726" r:id="rId362"/>
    <p:sldId id="1721" r:id="rId363"/>
    <p:sldId id="1690" r:id="rId364"/>
    <p:sldId id="1727" r:id="rId365"/>
    <p:sldId id="1697" r:id="rId366"/>
    <p:sldId id="1728" r:id="rId367"/>
    <p:sldId id="1692" r:id="rId368"/>
    <p:sldId id="1729" r:id="rId369"/>
    <p:sldId id="1712" r:id="rId370"/>
    <p:sldId id="1711" r:id="rId371"/>
    <p:sldId id="1713" r:id="rId372"/>
    <p:sldId id="1699" r:id="rId373"/>
    <p:sldId id="1773" r:id="rId374"/>
    <p:sldId id="1730" r:id="rId375"/>
    <p:sldId id="1714" r:id="rId376"/>
    <p:sldId id="1715" r:id="rId377"/>
    <p:sldId id="1731" r:id="rId378"/>
    <p:sldId id="1732" r:id="rId379"/>
    <p:sldId id="1716" r:id="rId380"/>
    <p:sldId id="1733" r:id="rId381"/>
    <p:sldId id="1717" r:id="rId382"/>
    <p:sldId id="1663" r:id="rId383"/>
    <p:sldId id="1700" r:id="rId384"/>
    <p:sldId id="1734" r:id="rId385"/>
    <p:sldId id="1724" r:id="rId386"/>
    <p:sldId id="1735" r:id="rId387"/>
    <p:sldId id="1737" r:id="rId388"/>
    <p:sldId id="1739" r:id="rId389"/>
    <p:sldId id="1772" r:id="rId390"/>
    <p:sldId id="1740" r:id="rId391"/>
    <p:sldId id="1741" r:id="rId392"/>
    <p:sldId id="1744" r:id="rId393"/>
    <p:sldId id="1742" r:id="rId394"/>
    <p:sldId id="1743" r:id="rId395"/>
    <p:sldId id="1745" r:id="rId396"/>
    <p:sldId id="1702" r:id="rId397"/>
    <p:sldId id="1746" r:id="rId398"/>
    <p:sldId id="1747" r:id="rId399"/>
    <p:sldId id="1748" r:id="rId400"/>
    <p:sldId id="1749" r:id="rId401"/>
    <p:sldId id="1750" r:id="rId402"/>
    <p:sldId id="1751" r:id="rId403"/>
    <p:sldId id="1762" r:id="rId404"/>
    <p:sldId id="1704" r:id="rId405"/>
    <p:sldId id="1752" r:id="rId406"/>
    <p:sldId id="1753" r:id="rId407"/>
    <p:sldId id="1754" r:id="rId408"/>
    <p:sldId id="1755" r:id="rId409"/>
    <p:sldId id="1756" r:id="rId410"/>
    <p:sldId id="1759" r:id="rId411"/>
    <p:sldId id="1758" r:id="rId412"/>
    <p:sldId id="1763" r:id="rId413"/>
    <p:sldId id="1760" r:id="rId414"/>
    <p:sldId id="1761" r:id="rId415"/>
    <p:sldId id="1764" r:id="rId416"/>
    <p:sldId id="1765" r:id="rId417"/>
    <p:sldId id="1705" r:id="rId418"/>
    <p:sldId id="1766" r:id="rId419"/>
    <p:sldId id="1769" r:id="rId420"/>
    <p:sldId id="1770" r:id="rId421"/>
    <p:sldId id="1768" r:id="rId422"/>
    <p:sldId id="1771" r:id="rId423"/>
    <p:sldId id="1767" r:id="rId424"/>
    <p:sldId id="1661" r:id="rId425"/>
    <p:sldId id="1671" r:id="rId426"/>
    <p:sldId id="1670" r:id="rId427"/>
    <p:sldId id="1720" r:id="rId428"/>
    <p:sldId id="1199" r:id="rId429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2F92"/>
    <a:srgbClr val="E38B56"/>
    <a:srgbClr val="FF9300"/>
    <a:srgbClr val="963FD8"/>
    <a:srgbClr val="FFD579"/>
    <a:srgbClr val="005493"/>
    <a:srgbClr val="0432FF"/>
    <a:srgbClr val="FF40FF"/>
    <a:srgbClr val="942092"/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893"/>
    <p:restoredTop sz="97678"/>
  </p:normalViewPr>
  <p:slideViewPr>
    <p:cSldViewPr snapToGrid="0">
      <p:cViewPr varScale="1">
        <p:scale>
          <a:sx n="160" d="100"/>
          <a:sy n="160" d="100"/>
        </p:scale>
        <p:origin x="21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324" Type="http://schemas.openxmlformats.org/officeDocument/2006/relationships/slide" Target="slides/slide323.xml"/><Relationship Id="rId366" Type="http://schemas.openxmlformats.org/officeDocument/2006/relationships/slide" Target="slides/slide365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433" Type="http://schemas.openxmlformats.org/officeDocument/2006/relationships/theme" Target="theme/theme1.xml"/><Relationship Id="rId268" Type="http://schemas.openxmlformats.org/officeDocument/2006/relationships/slide" Target="slides/slide267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335" Type="http://schemas.openxmlformats.org/officeDocument/2006/relationships/slide" Target="slides/slide334.xml"/><Relationship Id="rId377" Type="http://schemas.openxmlformats.org/officeDocument/2006/relationships/slide" Target="slides/slide376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402" Type="http://schemas.openxmlformats.org/officeDocument/2006/relationships/slide" Target="slides/slide401.xml"/><Relationship Id="rId279" Type="http://schemas.openxmlformats.org/officeDocument/2006/relationships/slide" Target="slides/slide278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346" Type="http://schemas.openxmlformats.org/officeDocument/2006/relationships/slide" Target="slides/slide345.xml"/><Relationship Id="rId388" Type="http://schemas.openxmlformats.org/officeDocument/2006/relationships/slide" Target="slides/slide387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413" Type="http://schemas.openxmlformats.org/officeDocument/2006/relationships/slide" Target="slides/slide412.xml"/><Relationship Id="rId248" Type="http://schemas.openxmlformats.org/officeDocument/2006/relationships/slide" Target="slides/slide247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315" Type="http://schemas.openxmlformats.org/officeDocument/2006/relationships/slide" Target="slides/slide314.xml"/><Relationship Id="rId357" Type="http://schemas.openxmlformats.org/officeDocument/2006/relationships/slide" Target="slides/slide356.xml"/><Relationship Id="rId54" Type="http://schemas.openxmlformats.org/officeDocument/2006/relationships/slide" Target="slides/slide53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217" Type="http://schemas.openxmlformats.org/officeDocument/2006/relationships/slide" Target="slides/slide216.xml"/><Relationship Id="rId399" Type="http://schemas.openxmlformats.org/officeDocument/2006/relationships/slide" Target="slides/slide398.xml"/><Relationship Id="rId259" Type="http://schemas.openxmlformats.org/officeDocument/2006/relationships/slide" Target="slides/slide258.xml"/><Relationship Id="rId424" Type="http://schemas.openxmlformats.org/officeDocument/2006/relationships/slide" Target="slides/slide423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326" Type="http://schemas.openxmlformats.org/officeDocument/2006/relationships/slide" Target="slides/slide325.xml"/><Relationship Id="rId65" Type="http://schemas.openxmlformats.org/officeDocument/2006/relationships/slide" Target="slides/slide64.xml"/><Relationship Id="rId130" Type="http://schemas.openxmlformats.org/officeDocument/2006/relationships/slide" Target="slides/slide129.xml"/><Relationship Id="rId368" Type="http://schemas.openxmlformats.org/officeDocument/2006/relationships/slide" Target="slides/slide367.xml"/><Relationship Id="rId172" Type="http://schemas.openxmlformats.org/officeDocument/2006/relationships/slide" Target="slides/slide171.xml"/><Relationship Id="rId228" Type="http://schemas.openxmlformats.org/officeDocument/2006/relationships/slide" Target="slides/slide227.xml"/><Relationship Id="rId281" Type="http://schemas.openxmlformats.org/officeDocument/2006/relationships/slide" Target="slides/slide280.xml"/><Relationship Id="rId337" Type="http://schemas.openxmlformats.org/officeDocument/2006/relationships/slide" Target="slides/slide336.xml"/><Relationship Id="rId34" Type="http://schemas.openxmlformats.org/officeDocument/2006/relationships/slide" Target="slides/slide33.xml"/><Relationship Id="rId76" Type="http://schemas.openxmlformats.org/officeDocument/2006/relationships/slide" Target="slides/slide75.xml"/><Relationship Id="rId141" Type="http://schemas.openxmlformats.org/officeDocument/2006/relationships/slide" Target="slides/slide140.xml"/><Relationship Id="rId379" Type="http://schemas.openxmlformats.org/officeDocument/2006/relationships/slide" Target="slides/slide378.xml"/><Relationship Id="rId7" Type="http://schemas.openxmlformats.org/officeDocument/2006/relationships/slide" Target="slides/slide6.xml"/><Relationship Id="rId183" Type="http://schemas.openxmlformats.org/officeDocument/2006/relationships/slide" Target="slides/slide182.xml"/><Relationship Id="rId239" Type="http://schemas.openxmlformats.org/officeDocument/2006/relationships/slide" Target="slides/slide238.xml"/><Relationship Id="rId390" Type="http://schemas.openxmlformats.org/officeDocument/2006/relationships/slide" Target="slides/slide389.xml"/><Relationship Id="rId404" Type="http://schemas.openxmlformats.org/officeDocument/2006/relationships/slide" Target="slides/slide403.xml"/><Relationship Id="rId250" Type="http://schemas.openxmlformats.org/officeDocument/2006/relationships/slide" Target="slides/slide249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45" Type="http://schemas.openxmlformats.org/officeDocument/2006/relationships/slide" Target="slides/slide44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348" Type="http://schemas.openxmlformats.org/officeDocument/2006/relationships/slide" Target="slides/slide347.xml"/><Relationship Id="rId152" Type="http://schemas.openxmlformats.org/officeDocument/2006/relationships/slide" Target="slides/slide151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415" Type="http://schemas.openxmlformats.org/officeDocument/2006/relationships/slide" Target="slides/slide414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56" Type="http://schemas.openxmlformats.org/officeDocument/2006/relationships/slide" Target="slides/slide55.xml"/><Relationship Id="rId317" Type="http://schemas.openxmlformats.org/officeDocument/2006/relationships/slide" Target="slides/slide316.xml"/><Relationship Id="rId359" Type="http://schemas.openxmlformats.org/officeDocument/2006/relationships/slide" Target="slides/slide358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63" Type="http://schemas.openxmlformats.org/officeDocument/2006/relationships/slide" Target="slides/slide162.xml"/><Relationship Id="rId219" Type="http://schemas.openxmlformats.org/officeDocument/2006/relationships/slide" Target="slides/slide218.xml"/><Relationship Id="rId370" Type="http://schemas.openxmlformats.org/officeDocument/2006/relationships/slide" Target="slides/slide369.xml"/><Relationship Id="rId426" Type="http://schemas.openxmlformats.org/officeDocument/2006/relationships/slide" Target="slides/slide425.xml"/><Relationship Id="rId230" Type="http://schemas.openxmlformats.org/officeDocument/2006/relationships/slide" Target="slides/slide229.xml"/><Relationship Id="rId25" Type="http://schemas.openxmlformats.org/officeDocument/2006/relationships/slide" Target="slides/slide24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328" Type="http://schemas.openxmlformats.org/officeDocument/2006/relationships/slide" Target="slides/slide327.xml"/><Relationship Id="rId132" Type="http://schemas.openxmlformats.org/officeDocument/2006/relationships/slide" Target="slides/slide131.xml"/><Relationship Id="rId174" Type="http://schemas.openxmlformats.org/officeDocument/2006/relationships/slide" Target="slides/slide173.xml"/><Relationship Id="rId381" Type="http://schemas.openxmlformats.org/officeDocument/2006/relationships/slide" Target="slides/slide380.xml"/><Relationship Id="rId241" Type="http://schemas.openxmlformats.org/officeDocument/2006/relationships/slide" Target="slides/slide240.xml"/><Relationship Id="rId36" Type="http://schemas.openxmlformats.org/officeDocument/2006/relationships/slide" Target="slides/slide35.xml"/><Relationship Id="rId283" Type="http://schemas.openxmlformats.org/officeDocument/2006/relationships/slide" Target="slides/slide282.xml"/><Relationship Id="rId339" Type="http://schemas.openxmlformats.org/officeDocument/2006/relationships/slide" Target="slides/slide338.xml"/><Relationship Id="rId78" Type="http://schemas.openxmlformats.org/officeDocument/2006/relationships/slide" Target="slides/slide77.xml"/><Relationship Id="rId101" Type="http://schemas.openxmlformats.org/officeDocument/2006/relationships/slide" Target="slides/slide100.xml"/><Relationship Id="rId143" Type="http://schemas.openxmlformats.org/officeDocument/2006/relationships/slide" Target="slides/slide142.xml"/><Relationship Id="rId185" Type="http://schemas.openxmlformats.org/officeDocument/2006/relationships/slide" Target="slides/slide184.xml"/><Relationship Id="rId350" Type="http://schemas.openxmlformats.org/officeDocument/2006/relationships/slide" Target="slides/slide349.xml"/><Relationship Id="rId406" Type="http://schemas.openxmlformats.org/officeDocument/2006/relationships/slide" Target="slides/slide405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392" Type="http://schemas.openxmlformats.org/officeDocument/2006/relationships/slide" Target="slides/slide391.xml"/><Relationship Id="rId252" Type="http://schemas.openxmlformats.org/officeDocument/2006/relationships/slide" Target="slides/slide251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47" Type="http://schemas.openxmlformats.org/officeDocument/2006/relationships/slide" Target="slides/slide46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54" Type="http://schemas.openxmlformats.org/officeDocument/2006/relationships/slide" Target="slides/slide153.xml"/><Relationship Id="rId361" Type="http://schemas.openxmlformats.org/officeDocument/2006/relationships/slide" Target="slides/slide360.xml"/><Relationship Id="rId196" Type="http://schemas.openxmlformats.org/officeDocument/2006/relationships/slide" Target="slides/slide195.xml"/><Relationship Id="rId417" Type="http://schemas.openxmlformats.org/officeDocument/2006/relationships/slide" Target="slides/slide416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63" Type="http://schemas.openxmlformats.org/officeDocument/2006/relationships/slide" Target="slides/slide262.xml"/><Relationship Id="rId319" Type="http://schemas.openxmlformats.org/officeDocument/2006/relationships/slide" Target="slides/slide318.xml"/><Relationship Id="rId58" Type="http://schemas.openxmlformats.org/officeDocument/2006/relationships/slide" Target="slides/slide57.xml"/><Relationship Id="rId123" Type="http://schemas.openxmlformats.org/officeDocument/2006/relationships/slide" Target="slides/slide122.xml"/><Relationship Id="rId330" Type="http://schemas.openxmlformats.org/officeDocument/2006/relationships/slide" Target="slides/slide329.xml"/><Relationship Id="rId165" Type="http://schemas.openxmlformats.org/officeDocument/2006/relationships/slide" Target="slides/slide164.xml"/><Relationship Id="rId372" Type="http://schemas.openxmlformats.org/officeDocument/2006/relationships/slide" Target="slides/slide371.xml"/><Relationship Id="rId428" Type="http://schemas.openxmlformats.org/officeDocument/2006/relationships/slide" Target="slides/slide427.xml"/><Relationship Id="rId232" Type="http://schemas.openxmlformats.org/officeDocument/2006/relationships/slide" Target="slides/slide231.xml"/><Relationship Id="rId274" Type="http://schemas.openxmlformats.org/officeDocument/2006/relationships/slide" Target="slides/slide273.xml"/><Relationship Id="rId27" Type="http://schemas.openxmlformats.org/officeDocument/2006/relationships/slide" Target="slides/slide26.xml"/><Relationship Id="rId69" Type="http://schemas.openxmlformats.org/officeDocument/2006/relationships/slide" Target="slides/slide68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76" Type="http://schemas.openxmlformats.org/officeDocument/2006/relationships/slide" Target="slides/slide175.xml"/><Relationship Id="rId341" Type="http://schemas.openxmlformats.org/officeDocument/2006/relationships/slide" Target="slides/slide340.xml"/><Relationship Id="rId383" Type="http://schemas.openxmlformats.org/officeDocument/2006/relationships/slide" Target="slides/slide382.xml"/><Relationship Id="rId201" Type="http://schemas.openxmlformats.org/officeDocument/2006/relationships/slide" Target="slides/slide200.xml"/><Relationship Id="rId243" Type="http://schemas.openxmlformats.org/officeDocument/2006/relationships/slide" Target="slides/slide242.xml"/><Relationship Id="rId285" Type="http://schemas.openxmlformats.org/officeDocument/2006/relationships/slide" Target="slides/slide284.xml"/><Relationship Id="rId38" Type="http://schemas.openxmlformats.org/officeDocument/2006/relationships/slide" Target="slides/slide37.xml"/><Relationship Id="rId103" Type="http://schemas.openxmlformats.org/officeDocument/2006/relationships/slide" Target="slides/slide102.xml"/><Relationship Id="rId310" Type="http://schemas.openxmlformats.org/officeDocument/2006/relationships/slide" Target="slides/slide30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87" Type="http://schemas.openxmlformats.org/officeDocument/2006/relationships/slide" Target="slides/slide186.xml"/><Relationship Id="rId352" Type="http://schemas.openxmlformats.org/officeDocument/2006/relationships/slide" Target="slides/slide351.xml"/><Relationship Id="rId394" Type="http://schemas.openxmlformats.org/officeDocument/2006/relationships/slide" Target="slides/slide393.xml"/><Relationship Id="rId408" Type="http://schemas.openxmlformats.org/officeDocument/2006/relationships/slide" Target="slides/slide407.xml"/><Relationship Id="rId212" Type="http://schemas.openxmlformats.org/officeDocument/2006/relationships/slide" Target="slides/slide211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slide" Target="slides/slide299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321" Type="http://schemas.openxmlformats.org/officeDocument/2006/relationships/slide" Target="slides/slide320.xml"/><Relationship Id="rId342" Type="http://schemas.openxmlformats.org/officeDocument/2006/relationships/slide" Target="slides/slide341.xml"/><Relationship Id="rId363" Type="http://schemas.openxmlformats.org/officeDocument/2006/relationships/slide" Target="slides/slide362.xml"/><Relationship Id="rId384" Type="http://schemas.openxmlformats.org/officeDocument/2006/relationships/slide" Target="slides/slide383.xml"/><Relationship Id="rId419" Type="http://schemas.openxmlformats.org/officeDocument/2006/relationships/slide" Target="slides/slide418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430" Type="http://schemas.openxmlformats.org/officeDocument/2006/relationships/notesMaster" Target="notesMasters/notesMaster1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332" Type="http://schemas.openxmlformats.org/officeDocument/2006/relationships/slide" Target="slides/slide331.xml"/><Relationship Id="rId353" Type="http://schemas.openxmlformats.org/officeDocument/2006/relationships/slide" Target="slides/slide352.xml"/><Relationship Id="rId374" Type="http://schemas.openxmlformats.org/officeDocument/2006/relationships/slide" Target="slides/slide373.xml"/><Relationship Id="rId395" Type="http://schemas.openxmlformats.org/officeDocument/2006/relationships/slide" Target="slides/slide394.xml"/><Relationship Id="rId409" Type="http://schemas.openxmlformats.org/officeDocument/2006/relationships/slide" Target="slides/slide408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420" Type="http://schemas.openxmlformats.org/officeDocument/2006/relationships/slide" Target="slides/slide419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322" Type="http://schemas.openxmlformats.org/officeDocument/2006/relationships/slide" Target="slides/slide321.xml"/><Relationship Id="rId343" Type="http://schemas.openxmlformats.org/officeDocument/2006/relationships/slide" Target="slides/slide342.xml"/><Relationship Id="rId364" Type="http://schemas.openxmlformats.org/officeDocument/2006/relationships/slide" Target="slides/slide363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385" Type="http://schemas.openxmlformats.org/officeDocument/2006/relationships/slide" Target="slides/slide384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410" Type="http://schemas.openxmlformats.org/officeDocument/2006/relationships/slide" Target="slides/slide409.xml"/><Relationship Id="rId431" Type="http://schemas.openxmlformats.org/officeDocument/2006/relationships/presProps" Target="presProps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312" Type="http://schemas.openxmlformats.org/officeDocument/2006/relationships/slide" Target="slides/slide311.xml"/><Relationship Id="rId333" Type="http://schemas.openxmlformats.org/officeDocument/2006/relationships/slide" Target="slides/slide332.xml"/><Relationship Id="rId354" Type="http://schemas.openxmlformats.org/officeDocument/2006/relationships/slide" Target="slides/slide353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75" Type="http://schemas.openxmlformats.org/officeDocument/2006/relationships/slide" Target="slides/slide374.xml"/><Relationship Id="rId396" Type="http://schemas.openxmlformats.org/officeDocument/2006/relationships/slide" Target="slides/slide395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400" Type="http://schemas.openxmlformats.org/officeDocument/2006/relationships/slide" Target="slides/slide399.xml"/><Relationship Id="rId421" Type="http://schemas.openxmlformats.org/officeDocument/2006/relationships/slide" Target="slides/slide420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302" Type="http://schemas.openxmlformats.org/officeDocument/2006/relationships/slide" Target="slides/slide301.xml"/><Relationship Id="rId323" Type="http://schemas.openxmlformats.org/officeDocument/2006/relationships/slide" Target="slides/slide322.xml"/><Relationship Id="rId344" Type="http://schemas.openxmlformats.org/officeDocument/2006/relationships/slide" Target="slides/slide343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365" Type="http://schemas.openxmlformats.org/officeDocument/2006/relationships/slide" Target="slides/slide364.xml"/><Relationship Id="rId386" Type="http://schemas.openxmlformats.org/officeDocument/2006/relationships/slide" Target="slides/slide385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411" Type="http://schemas.openxmlformats.org/officeDocument/2006/relationships/slide" Target="slides/slide410.xml"/><Relationship Id="rId432" Type="http://schemas.openxmlformats.org/officeDocument/2006/relationships/viewProps" Target="viewProps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313" Type="http://schemas.openxmlformats.org/officeDocument/2006/relationships/slide" Target="slides/slide312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334" Type="http://schemas.openxmlformats.org/officeDocument/2006/relationships/slide" Target="slides/slide333.xml"/><Relationship Id="rId355" Type="http://schemas.openxmlformats.org/officeDocument/2006/relationships/slide" Target="slides/slide354.xml"/><Relationship Id="rId376" Type="http://schemas.openxmlformats.org/officeDocument/2006/relationships/slide" Target="slides/slide375.xml"/><Relationship Id="rId397" Type="http://schemas.openxmlformats.org/officeDocument/2006/relationships/slide" Target="slides/slide396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401" Type="http://schemas.openxmlformats.org/officeDocument/2006/relationships/slide" Target="slides/slide400.xml"/><Relationship Id="rId422" Type="http://schemas.openxmlformats.org/officeDocument/2006/relationships/slide" Target="slides/slide421.xml"/><Relationship Id="rId303" Type="http://schemas.openxmlformats.org/officeDocument/2006/relationships/slide" Target="slides/slide302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345" Type="http://schemas.openxmlformats.org/officeDocument/2006/relationships/slide" Target="slides/slide344.xml"/><Relationship Id="rId387" Type="http://schemas.openxmlformats.org/officeDocument/2006/relationships/slide" Target="slides/slide386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412" Type="http://schemas.openxmlformats.org/officeDocument/2006/relationships/slide" Target="slides/slide411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356" Type="http://schemas.openxmlformats.org/officeDocument/2006/relationships/slide" Target="slides/slide355.xml"/><Relationship Id="rId398" Type="http://schemas.openxmlformats.org/officeDocument/2006/relationships/slide" Target="slides/slide397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423" Type="http://schemas.openxmlformats.org/officeDocument/2006/relationships/slide" Target="slides/slide422.xml"/><Relationship Id="rId258" Type="http://schemas.openxmlformats.org/officeDocument/2006/relationships/slide" Target="slides/slide257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325" Type="http://schemas.openxmlformats.org/officeDocument/2006/relationships/slide" Target="slides/slide324.xml"/><Relationship Id="rId367" Type="http://schemas.openxmlformats.org/officeDocument/2006/relationships/slide" Target="slides/slide366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434" Type="http://schemas.openxmlformats.org/officeDocument/2006/relationships/tableStyles" Target="tableStyles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336" Type="http://schemas.openxmlformats.org/officeDocument/2006/relationships/slide" Target="slides/slide335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378" Type="http://schemas.openxmlformats.org/officeDocument/2006/relationships/slide" Target="slides/slide377.xml"/><Relationship Id="rId403" Type="http://schemas.openxmlformats.org/officeDocument/2006/relationships/slide" Target="slides/slide402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347" Type="http://schemas.openxmlformats.org/officeDocument/2006/relationships/slide" Target="slides/slide346.xml"/><Relationship Id="rId44" Type="http://schemas.openxmlformats.org/officeDocument/2006/relationships/slide" Target="slides/slide43.xml"/><Relationship Id="rId86" Type="http://schemas.openxmlformats.org/officeDocument/2006/relationships/slide" Target="slides/slide85.xml"/><Relationship Id="rId151" Type="http://schemas.openxmlformats.org/officeDocument/2006/relationships/slide" Target="slides/slide150.xml"/><Relationship Id="rId389" Type="http://schemas.openxmlformats.org/officeDocument/2006/relationships/slide" Target="slides/slide388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49" Type="http://schemas.openxmlformats.org/officeDocument/2006/relationships/slide" Target="slides/slide248.xml"/><Relationship Id="rId414" Type="http://schemas.openxmlformats.org/officeDocument/2006/relationships/slide" Target="slides/slide413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316" Type="http://schemas.openxmlformats.org/officeDocument/2006/relationships/slide" Target="slides/slide315.xml"/><Relationship Id="rId55" Type="http://schemas.openxmlformats.org/officeDocument/2006/relationships/slide" Target="slides/slide54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358" Type="http://schemas.openxmlformats.org/officeDocument/2006/relationships/slide" Target="slides/slide357.xml"/><Relationship Id="rId162" Type="http://schemas.openxmlformats.org/officeDocument/2006/relationships/slide" Target="slides/slide161.xml"/><Relationship Id="rId218" Type="http://schemas.openxmlformats.org/officeDocument/2006/relationships/slide" Target="slides/slide217.xml"/><Relationship Id="rId425" Type="http://schemas.openxmlformats.org/officeDocument/2006/relationships/slide" Target="slides/slide424.xml"/><Relationship Id="rId271" Type="http://schemas.openxmlformats.org/officeDocument/2006/relationships/slide" Target="slides/slide270.xml"/><Relationship Id="rId24" Type="http://schemas.openxmlformats.org/officeDocument/2006/relationships/slide" Target="slides/slide23.xml"/><Relationship Id="rId66" Type="http://schemas.openxmlformats.org/officeDocument/2006/relationships/slide" Target="slides/slide65.xml"/><Relationship Id="rId131" Type="http://schemas.openxmlformats.org/officeDocument/2006/relationships/slide" Target="slides/slide130.xml"/><Relationship Id="rId327" Type="http://schemas.openxmlformats.org/officeDocument/2006/relationships/slide" Target="slides/slide326.xml"/><Relationship Id="rId369" Type="http://schemas.openxmlformats.org/officeDocument/2006/relationships/slide" Target="slides/slide368.xml"/><Relationship Id="rId173" Type="http://schemas.openxmlformats.org/officeDocument/2006/relationships/slide" Target="slides/slide172.xml"/><Relationship Id="rId229" Type="http://schemas.openxmlformats.org/officeDocument/2006/relationships/slide" Target="slides/slide228.xml"/><Relationship Id="rId380" Type="http://schemas.openxmlformats.org/officeDocument/2006/relationships/slide" Target="slides/slide379.xml"/><Relationship Id="rId240" Type="http://schemas.openxmlformats.org/officeDocument/2006/relationships/slide" Target="slides/slide239.xml"/><Relationship Id="rId35" Type="http://schemas.openxmlformats.org/officeDocument/2006/relationships/slide" Target="slides/slide34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38" Type="http://schemas.openxmlformats.org/officeDocument/2006/relationships/slide" Target="slides/slide337.xml"/><Relationship Id="rId8" Type="http://schemas.openxmlformats.org/officeDocument/2006/relationships/slide" Target="slides/slide7.xml"/><Relationship Id="rId142" Type="http://schemas.openxmlformats.org/officeDocument/2006/relationships/slide" Target="slides/slide141.xml"/><Relationship Id="rId184" Type="http://schemas.openxmlformats.org/officeDocument/2006/relationships/slide" Target="slides/slide183.xml"/><Relationship Id="rId391" Type="http://schemas.openxmlformats.org/officeDocument/2006/relationships/slide" Target="slides/slide390.xml"/><Relationship Id="rId405" Type="http://schemas.openxmlformats.org/officeDocument/2006/relationships/slide" Target="slides/slide404.xml"/><Relationship Id="rId251" Type="http://schemas.openxmlformats.org/officeDocument/2006/relationships/slide" Target="slides/slide250.xml"/><Relationship Id="rId46" Type="http://schemas.openxmlformats.org/officeDocument/2006/relationships/slide" Target="slides/slide45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349" Type="http://schemas.openxmlformats.org/officeDocument/2006/relationships/slide" Target="slides/slide348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3" Type="http://schemas.openxmlformats.org/officeDocument/2006/relationships/slide" Target="slides/slide152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360" Type="http://schemas.openxmlformats.org/officeDocument/2006/relationships/slide" Target="slides/slide359.xml"/><Relationship Id="rId416" Type="http://schemas.openxmlformats.org/officeDocument/2006/relationships/slide" Target="slides/slide415.xml"/><Relationship Id="rId220" Type="http://schemas.openxmlformats.org/officeDocument/2006/relationships/slide" Target="slides/slide219.xml"/><Relationship Id="rId15" Type="http://schemas.openxmlformats.org/officeDocument/2006/relationships/slide" Target="slides/slide14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318" Type="http://schemas.openxmlformats.org/officeDocument/2006/relationships/slide" Target="slides/slide317.xml"/><Relationship Id="rId99" Type="http://schemas.openxmlformats.org/officeDocument/2006/relationships/slide" Target="slides/slide98.xml"/><Relationship Id="rId122" Type="http://schemas.openxmlformats.org/officeDocument/2006/relationships/slide" Target="slides/slide121.xml"/><Relationship Id="rId164" Type="http://schemas.openxmlformats.org/officeDocument/2006/relationships/slide" Target="slides/slide163.xml"/><Relationship Id="rId371" Type="http://schemas.openxmlformats.org/officeDocument/2006/relationships/slide" Target="slides/slide370.xml"/><Relationship Id="rId427" Type="http://schemas.openxmlformats.org/officeDocument/2006/relationships/slide" Target="slides/slide426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73" Type="http://schemas.openxmlformats.org/officeDocument/2006/relationships/slide" Target="slides/slide272.xml"/><Relationship Id="rId329" Type="http://schemas.openxmlformats.org/officeDocument/2006/relationships/slide" Target="slides/slide328.xml"/><Relationship Id="rId68" Type="http://schemas.openxmlformats.org/officeDocument/2006/relationships/slide" Target="slides/slide67.xml"/><Relationship Id="rId133" Type="http://schemas.openxmlformats.org/officeDocument/2006/relationships/slide" Target="slides/slide132.xml"/><Relationship Id="rId175" Type="http://schemas.openxmlformats.org/officeDocument/2006/relationships/slide" Target="slides/slide174.xml"/><Relationship Id="rId340" Type="http://schemas.openxmlformats.org/officeDocument/2006/relationships/slide" Target="slides/slide339.xml"/><Relationship Id="rId200" Type="http://schemas.openxmlformats.org/officeDocument/2006/relationships/slide" Target="slides/slide199.xml"/><Relationship Id="rId382" Type="http://schemas.openxmlformats.org/officeDocument/2006/relationships/slide" Target="slides/slide381.xml"/><Relationship Id="rId242" Type="http://schemas.openxmlformats.org/officeDocument/2006/relationships/slide" Target="slides/slide241.xml"/><Relationship Id="rId284" Type="http://schemas.openxmlformats.org/officeDocument/2006/relationships/slide" Target="slides/slide283.xml"/><Relationship Id="rId37" Type="http://schemas.openxmlformats.org/officeDocument/2006/relationships/slide" Target="slides/slide36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86" Type="http://schemas.openxmlformats.org/officeDocument/2006/relationships/slide" Target="slides/slide185.xml"/><Relationship Id="rId351" Type="http://schemas.openxmlformats.org/officeDocument/2006/relationships/slide" Target="slides/slide350.xml"/><Relationship Id="rId393" Type="http://schemas.openxmlformats.org/officeDocument/2006/relationships/slide" Target="slides/slide392.xml"/><Relationship Id="rId407" Type="http://schemas.openxmlformats.org/officeDocument/2006/relationships/slide" Target="slides/slide406.xml"/><Relationship Id="rId211" Type="http://schemas.openxmlformats.org/officeDocument/2006/relationships/slide" Target="slides/slide210.xml"/><Relationship Id="rId253" Type="http://schemas.openxmlformats.org/officeDocument/2006/relationships/slide" Target="slides/slide252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48" Type="http://schemas.openxmlformats.org/officeDocument/2006/relationships/slide" Target="slides/slide47.xml"/><Relationship Id="rId113" Type="http://schemas.openxmlformats.org/officeDocument/2006/relationships/slide" Target="slides/slide112.xml"/><Relationship Id="rId320" Type="http://schemas.openxmlformats.org/officeDocument/2006/relationships/slide" Target="slides/slide319.xml"/><Relationship Id="rId155" Type="http://schemas.openxmlformats.org/officeDocument/2006/relationships/slide" Target="slides/slide154.xml"/><Relationship Id="rId197" Type="http://schemas.openxmlformats.org/officeDocument/2006/relationships/slide" Target="slides/slide196.xml"/><Relationship Id="rId362" Type="http://schemas.openxmlformats.org/officeDocument/2006/relationships/slide" Target="slides/slide361.xml"/><Relationship Id="rId418" Type="http://schemas.openxmlformats.org/officeDocument/2006/relationships/slide" Target="slides/slide417.xml"/><Relationship Id="rId222" Type="http://schemas.openxmlformats.org/officeDocument/2006/relationships/slide" Target="slides/slide221.xml"/><Relationship Id="rId264" Type="http://schemas.openxmlformats.org/officeDocument/2006/relationships/slide" Target="slides/slide263.xml"/><Relationship Id="rId17" Type="http://schemas.openxmlformats.org/officeDocument/2006/relationships/slide" Target="slides/slide16.xml"/><Relationship Id="rId59" Type="http://schemas.openxmlformats.org/officeDocument/2006/relationships/slide" Target="slides/slide58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166" Type="http://schemas.openxmlformats.org/officeDocument/2006/relationships/slide" Target="slides/slide165.xml"/><Relationship Id="rId331" Type="http://schemas.openxmlformats.org/officeDocument/2006/relationships/slide" Target="slides/slide330.xml"/><Relationship Id="rId373" Type="http://schemas.openxmlformats.org/officeDocument/2006/relationships/slide" Target="slides/slide372.xml"/><Relationship Id="rId429" Type="http://schemas.openxmlformats.org/officeDocument/2006/relationships/slide" Target="slides/slide428.xml"/><Relationship Id="rId1" Type="http://schemas.openxmlformats.org/officeDocument/2006/relationships/slideMaster" Target="slideMasters/slideMaster1.xml"/><Relationship Id="rId233" Type="http://schemas.openxmlformats.org/officeDocument/2006/relationships/slide" Target="slides/slide23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77558A-8E4C-CB46-8BD4-45CDD74431D4}" type="datetimeFigureOut">
              <a:t>2023. 10. 24.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EBE387-4CD5-6742-8089-9ED697CB6071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224618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EBE387-4CD5-6742-8089-9ED697CB6071}" type="slidenum">
              <a:rPr lang="en-US" altLang="ko-KR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914464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7BAC5E-A0A7-FF4B-BDA0-F59888E014AE}" type="slidenum">
              <a:t>425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394048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마스터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265F855-AD16-4046-DC54-6F8F74188A2F}"/>
              </a:ext>
            </a:extLst>
          </p:cNvPr>
          <p:cNvSpPr txBox="1"/>
          <p:nvPr userDrawn="1"/>
        </p:nvSpPr>
        <p:spPr>
          <a:xfrm>
            <a:off x="412490" y="2413337"/>
            <a:ext cx="117856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6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Concurrency Programming</a:t>
            </a:r>
            <a:endParaRPr lang="ko-KR" altLang="en-US" sz="6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부제 2">
            <a:extLst>
              <a:ext uri="{FF2B5EF4-FFF2-40B4-BE49-F238E27FC236}">
                <a16:creationId xmlns:a16="http://schemas.microsoft.com/office/drawing/2014/main" id="{28AA1133-461C-7783-5B82-3D56EF82A219}"/>
              </a:ext>
            </a:extLst>
          </p:cNvPr>
          <p:cNvSpPr txBox="1">
            <a:spLocks/>
          </p:cNvSpPr>
          <p:nvPr userDrawn="1"/>
        </p:nvSpPr>
        <p:spPr>
          <a:xfrm>
            <a:off x="3904167" y="3456432"/>
            <a:ext cx="4383666" cy="553526"/>
          </a:xfrm>
          <a:prstGeom prst="rect">
            <a:avLst/>
          </a:prstGeom>
        </p:spPr>
        <p:txBody>
          <a:bodyPr vert="horz" lIns="80010" tIns="40006" rIns="80010" bIns="40006" rtlCol="0">
            <a:noAutofit/>
          </a:bodyPr>
          <a:lstStyle>
            <a:lvl1pPr marL="0" indent="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685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1430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6002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0574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2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Reactive Programming Part 1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FF0A2DAF-1DF8-D2B8-B13D-E9B24BB739B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76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31093" y="3429000"/>
            <a:ext cx="724825" cy="724825"/>
          </a:xfrm>
          <a:prstGeom prst="rect">
            <a:avLst/>
          </a:prstGeom>
          <a:solidFill>
            <a:schemeClr val="accent1">
              <a:lumMod val="50000"/>
              <a:alpha val="0"/>
            </a:schemeClr>
          </a:solidFill>
        </p:spPr>
      </p:pic>
    </p:spTree>
    <p:extLst>
      <p:ext uri="{BB962C8B-B14F-4D97-AF65-F5344CB8AC3E}">
        <p14:creationId xmlns:p14="http://schemas.microsoft.com/office/powerpoint/2010/main" val="20677566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7D0957-5FF4-BE7C-E779-69DE197A1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1D63EB5-4721-122D-2F82-E7EA7E0E64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F30ABEA-38B5-437B-A441-A4E3049CFE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BF3BF24-DEE9-6E65-FB01-24386689D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7E97560-A23C-046D-7187-5B9D37AC9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838376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2C74FB1-DD55-092C-9D32-0A34226BC27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865D377-8259-85CF-FCF1-E5EF4ED289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D0BFA4B-2B7B-F608-BEC4-CB20552672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56F30E4-8810-BA1D-FA62-E6AD68D2F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E0B17D-94A5-703F-9348-55FDC497B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543860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731027-535A-B7EA-5DF2-2ACAAACEF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EF45C77-22F7-BA7A-290B-365B90223C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D699186-E29A-827F-BAC5-64008109F9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4AA83-D393-664F-B0F6-C32D9AD35E90}" type="datetimeFigureOut">
              <a:rPr kumimoji="1" lang="ko-KR" altLang="en-US" smtClean="0"/>
              <a:t>2023. 10. 24.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27DAC0C-07F0-6729-940A-2E636ED75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47927D-2834-FBC0-8DF6-0326F071B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027A1-C576-DF42-A532-BA988ED6790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788529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서브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383508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 배경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6E21F71-9802-A4D0-0D0A-27A524766F7C}"/>
              </a:ext>
            </a:extLst>
          </p:cNvPr>
          <p:cNvSpPr txBox="1"/>
          <p:nvPr userDrawn="1"/>
        </p:nvSpPr>
        <p:spPr>
          <a:xfrm>
            <a:off x="220237" y="246185"/>
            <a:ext cx="96915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4800" b="1">
                <a:solidFill>
                  <a:schemeClr val="accent1">
                    <a:lumMod val="60000"/>
                    <a:lumOff val="4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Concurrency Programming</a:t>
            </a:r>
            <a:endParaRPr lang="ko-KR" altLang="en-US" sz="4800" b="1">
              <a:solidFill>
                <a:schemeClr val="accent1">
                  <a:lumMod val="60000"/>
                  <a:lumOff val="4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부제 2">
            <a:extLst>
              <a:ext uri="{FF2B5EF4-FFF2-40B4-BE49-F238E27FC236}">
                <a16:creationId xmlns:a16="http://schemas.microsoft.com/office/drawing/2014/main" id="{C44A0A51-1CA5-3E9B-B3D0-14825A35BFA6}"/>
              </a:ext>
            </a:extLst>
          </p:cNvPr>
          <p:cNvSpPr txBox="1">
            <a:spLocks/>
          </p:cNvSpPr>
          <p:nvPr userDrawn="1"/>
        </p:nvSpPr>
        <p:spPr>
          <a:xfrm>
            <a:off x="721457" y="999621"/>
            <a:ext cx="2962019" cy="553526"/>
          </a:xfrm>
          <a:prstGeom prst="rect">
            <a:avLst/>
          </a:prstGeom>
        </p:spPr>
        <p:txBody>
          <a:bodyPr vert="horz" lIns="80010" tIns="40006" rIns="80010" bIns="40006" rtlCol="0">
            <a:noAutofit/>
          </a:bodyPr>
          <a:lstStyle>
            <a:lvl1pPr marL="0" indent="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685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1430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6002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0574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600" b="1">
                <a:solidFill>
                  <a:schemeClr val="accent1">
                    <a:lumMod val="60000"/>
                    <a:lumOff val="4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Reactive Programming Part 1</a:t>
            </a:r>
            <a:endParaRPr lang="ko-KR" altLang="en-US" sz="1600">
              <a:solidFill>
                <a:schemeClr val="accent1">
                  <a:lumMod val="60000"/>
                  <a:lumOff val="4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4E5E057-4799-77DC-17C9-69371F45F4D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531"/>
                    </a14:imgEffect>
                    <a14:imgEffect>
                      <a14:saturation sat="400000"/>
                    </a14:imgEffect>
                    <a14:imgEffect>
                      <a14:brightnessContrast bright="100000" contrast="-6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1537" y="945901"/>
            <a:ext cx="598382" cy="598382"/>
          </a:xfrm>
          <a:prstGeom prst="rect">
            <a:avLst/>
          </a:prstGeom>
          <a:solidFill>
            <a:schemeClr val="accent1">
              <a:lumMod val="50000"/>
              <a:alpha val="0"/>
            </a:scheme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3406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타이틀 배경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217888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7E9DB5-222B-25AB-0513-78621DF4B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E822D42-BAAD-4E82-022A-9E6711AC5D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DB522FD-02C9-BD42-A201-6A02C625DD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F2DA1E1-B9A7-EFF1-6D98-B81B846AA1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B1EFBC9-3EFD-6C88-6B48-D4D2EAFDE5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6BBFC63-A482-2A9F-652F-FE9416404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671588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BB9C5B-19D4-EC4B-00AB-DADAFE200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60B778B-2409-E76A-A4FF-999457F1A6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C126663-8CAF-3897-4CB2-E6215AAEFA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A02AA00-130B-E9E9-092F-82E2978EEC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B09B58A-7272-2F7F-C2D2-B7AFC522BA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AB5BFF5-5EAA-4CAF-CA05-C85A2DBD9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29F36CC-38F8-89B6-3CD5-F02B522F76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3F338EE-81AF-2550-407D-507F7FAB4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160154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48C534-7434-931C-7191-B6D77A34D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524D168-540D-F14F-C7BB-B68B0C2795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EC74FB6-4738-6E24-2747-435B9110B8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9E6A5A0-8144-4855-8F3A-001B481B1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023727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0598658-8593-3438-21C0-1956E4C1F8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CAE591C-F601-CF26-DD4A-F9BA6EE2BA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4039159-BADC-5D38-8F0A-8F51A4E12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141952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0C011E-95E8-8E43-5556-6A6990006E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D1B1E5B-76F1-8138-92DF-8A055A9D40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4D5A50A-25FE-6671-59B5-2BD6595984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08066DA-AA8B-F187-69E5-4386211A35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43A8802-1194-66D1-FE49-D5D6E187FD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218C11D-D185-4971-1B95-C9AA87775F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418378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D848C2-3378-1DAF-F9C6-1224EE17F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01E9480-8C45-DAEA-E612-EA9FFC89976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129E6F5-78BD-C5FD-A11F-E5255E49EF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6D48642-63D4-194A-BCF9-5E0E2A8B24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06EA903-B0FC-078C-A4FC-12F1EDA1AB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E3E542A-0D30-4F50-0A87-8B7023397C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572516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52DAC71-F708-DA3E-AB5F-3B2E08397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DCF4FB6-5204-0EE9-B0EF-F6E65BA355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665F868-0F17-B270-5925-0687735B9B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F9D9624-3722-E53F-50B1-AB62908585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3EA7C6-A97C-3D78-73A8-D8B91C7B43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365007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4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2.xml"/></Relationships>
</file>

<file path=ppt/slides/_rels/slide3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2.xml"/></Relationships>
</file>

<file path=ppt/slides/_rels/slide3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2.xml"/></Relationships>
</file>

<file path=ppt/slides/_rels/slide3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2.xml"/></Relationships>
</file>

<file path=ppt/slides/_rels/slide3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2.xml"/></Relationships>
</file>

<file path=ppt/slides/_rels/slide3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4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7.png"/></Relationships>
</file>

<file path=ppt/slides/_rels/slide4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tiff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2.xml"/></Relationships>
</file>

<file path=ppt/slides/_rels/slide4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4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부제 2">
            <a:extLst>
              <a:ext uri="{FF2B5EF4-FFF2-40B4-BE49-F238E27FC236}">
                <a16:creationId xmlns:a16="http://schemas.microsoft.com/office/drawing/2014/main" id="{1758DEC7-F053-65C0-3349-8A83FD4E43EF}"/>
              </a:ext>
            </a:extLst>
          </p:cNvPr>
          <p:cNvSpPr txBox="1">
            <a:spLocks/>
          </p:cNvSpPr>
          <p:nvPr/>
        </p:nvSpPr>
        <p:spPr>
          <a:xfrm>
            <a:off x="10078668" y="6273932"/>
            <a:ext cx="2165683" cy="389459"/>
          </a:xfrm>
          <a:prstGeom prst="rect">
            <a:avLst/>
          </a:prstGeom>
        </p:spPr>
        <p:txBody>
          <a:bodyPr vert="horz" lIns="80010" tIns="40006" rIns="80010" bIns="40006" rtlCol="0">
            <a:noAutofit/>
          </a:bodyPr>
          <a:lstStyle>
            <a:lvl1pPr marL="0" indent="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685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1430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6002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0574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ko-KR" sz="1100">
                <a:solidFill>
                  <a:schemeClr val="accent1">
                    <a:lumMod val="60000"/>
                    <a:lumOff val="40000"/>
                  </a:schemeClr>
                </a:solidFill>
              </a:rPr>
              <a:t>Lecturer </a:t>
            </a:r>
            <a:r>
              <a:rPr lang="ko-KR" altLang="en-US" sz="1100">
                <a:solidFill>
                  <a:schemeClr val="accent1">
                    <a:lumMod val="60000"/>
                    <a:lumOff val="40000"/>
                  </a:schemeClr>
                </a:solidFill>
              </a:rPr>
              <a:t>정 수 원</a:t>
            </a:r>
            <a:r>
              <a:rPr lang="en-US" altLang="ko-KR" sz="1100">
                <a:solidFill>
                  <a:schemeClr val="accent1">
                    <a:lumMod val="60000"/>
                    <a:lumOff val="40000"/>
                  </a:schemeClr>
                </a:solidFill>
              </a:rPr>
              <a:t>https://github.com/onjsdnjs</a:t>
            </a:r>
            <a:endParaRPr lang="ko-KR" altLang="en-US" sz="11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62148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132645" y="3105835"/>
            <a:ext cx="39267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5435917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128187" y="3105835"/>
            <a:ext cx="393562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25336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타원 44">
            <a:extLst>
              <a:ext uri="{FF2B5EF4-FFF2-40B4-BE49-F238E27FC236}">
                <a16:creationId xmlns:a16="http://schemas.microsoft.com/office/drawing/2014/main" id="{A1AABF43-170E-3F01-567F-0005298EA518}"/>
              </a:ext>
            </a:extLst>
          </p:cNvPr>
          <p:cNvSpPr/>
          <p:nvPr/>
        </p:nvSpPr>
        <p:spPr>
          <a:xfrm>
            <a:off x="469519" y="2143647"/>
            <a:ext cx="4475020" cy="4328790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1D307654-F7DA-5A52-D98E-88ADBBE49DC3}"/>
              </a:ext>
            </a:extLst>
          </p:cNvPr>
          <p:cNvSpPr/>
          <p:nvPr/>
        </p:nvSpPr>
        <p:spPr>
          <a:xfrm>
            <a:off x="843320" y="2751784"/>
            <a:ext cx="3600129" cy="3403756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9322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462553"/>
            <a:ext cx="10748384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자바는 스레드 그룹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(ThreadGroup)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이라는 객체를 통해서 여러 스레드를 그룹화하는 편리한 방법을 제공한다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 집합을 나타내며 스레드 그룹에는 다른 스레드 그룹도 포함될 수 있고 그룹 내의 모든 스레드는 한 번에 종료하거나 중단할 수 있다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반드시 하나의 스레드 그룹에 포함되어야 하며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명시적으로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그룹에 포함시키지 않으면 자신을 생성한 스레드가 속해 있는 스레드 그룹에 포함되어 진다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사용자가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스레드에서 생성하는 모든 스레드는 기본적으로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그룹에 속하게 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2E069E4E-949B-4416-E4CB-4F3C2D76ED3E}"/>
              </a:ext>
            </a:extLst>
          </p:cNvPr>
          <p:cNvSpPr/>
          <p:nvPr/>
        </p:nvSpPr>
        <p:spPr>
          <a:xfrm>
            <a:off x="935681" y="3436701"/>
            <a:ext cx="1989990" cy="198999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4B3C37F-BA7B-7BB3-9F9D-85517BBE5E63}"/>
              </a:ext>
            </a:extLst>
          </p:cNvPr>
          <p:cNvSpPr txBox="1"/>
          <p:nvPr/>
        </p:nvSpPr>
        <p:spPr>
          <a:xfrm>
            <a:off x="983668" y="4064919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t4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543FB6-46F4-BBBE-A565-4D3154153005}"/>
              </a:ext>
            </a:extLst>
          </p:cNvPr>
          <p:cNvSpPr txBox="1"/>
          <p:nvPr/>
        </p:nvSpPr>
        <p:spPr>
          <a:xfrm>
            <a:off x="2585610" y="4238563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t5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BF6E91-399A-39AA-EFAD-1ABD07540E3D}"/>
              </a:ext>
            </a:extLst>
          </p:cNvPr>
          <p:cNvSpPr txBox="1"/>
          <p:nvPr/>
        </p:nvSpPr>
        <p:spPr>
          <a:xfrm>
            <a:off x="1003579" y="4590173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t6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1CC52BC-11AA-F97C-0CE1-EFB2BD057173}"/>
              </a:ext>
            </a:extLst>
          </p:cNvPr>
          <p:cNvSpPr txBox="1"/>
          <p:nvPr/>
        </p:nvSpPr>
        <p:spPr>
          <a:xfrm>
            <a:off x="1243147" y="3532848"/>
            <a:ext cx="135687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group1</a:t>
            </a:r>
            <a:endParaRPr lang="ko-Kore-KR" altLang="en-US" sz="1000" b="1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D9D1D3C-5491-1EDA-7401-5461E5A4E34C}"/>
              </a:ext>
            </a:extLst>
          </p:cNvPr>
          <p:cNvSpPr txBox="1"/>
          <p:nvPr/>
        </p:nvSpPr>
        <p:spPr>
          <a:xfrm>
            <a:off x="1814302" y="5571639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65FB439-79CD-E3AF-77D9-ACD4345DB96D}"/>
              </a:ext>
            </a:extLst>
          </p:cNvPr>
          <p:cNvSpPr txBox="1"/>
          <p:nvPr/>
        </p:nvSpPr>
        <p:spPr>
          <a:xfrm>
            <a:off x="2108051" y="3090767"/>
            <a:ext cx="103973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C1BF953-2051-5621-65F5-E5D0EC76CDAD}"/>
              </a:ext>
            </a:extLst>
          </p:cNvPr>
          <p:cNvSpPr txBox="1"/>
          <p:nvPr/>
        </p:nvSpPr>
        <p:spPr>
          <a:xfrm>
            <a:off x="1601930" y="3134632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D43C4AF-ACE1-99E1-621B-A3D7706F42D1}"/>
              </a:ext>
            </a:extLst>
          </p:cNvPr>
          <p:cNvSpPr txBox="1"/>
          <p:nvPr/>
        </p:nvSpPr>
        <p:spPr>
          <a:xfrm>
            <a:off x="1612349" y="2792264"/>
            <a:ext cx="20311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rgbClr val="C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000" b="1">
              <a:solidFill>
                <a:srgbClr val="C00000"/>
              </a:solidFill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8C8A4C6F-BBF2-8EDA-BBE8-2FED38D2E544}"/>
              </a:ext>
            </a:extLst>
          </p:cNvPr>
          <p:cNvSpPr/>
          <p:nvPr/>
        </p:nvSpPr>
        <p:spPr>
          <a:xfrm>
            <a:off x="2891180" y="3191027"/>
            <a:ext cx="1174792" cy="1174792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34B6050-3930-ADDC-FF52-3527C0FA9B7D}"/>
              </a:ext>
            </a:extLst>
          </p:cNvPr>
          <p:cNvSpPr txBox="1"/>
          <p:nvPr/>
        </p:nvSpPr>
        <p:spPr>
          <a:xfrm>
            <a:off x="3048392" y="3732990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6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t7</a:t>
            </a:r>
            <a:endParaRPr lang="ko-Kore-KR" altLang="en-US" sz="100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965C16-5FCC-FA71-6EE0-CDD7C61BE1EF}"/>
              </a:ext>
            </a:extLst>
          </p:cNvPr>
          <p:cNvSpPr txBox="1"/>
          <p:nvPr/>
        </p:nvSpPr>
        <p:spPr>
          <a:xfrm>
            <a:off x="3612067" y="3649585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6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t9</a:t>
            </a:r>
            <a:endParaRPr lang="ko-Kore-KR" altLang="en-US" sz="100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D530485-7F24-4374-E387-57555851DE9A}"/>
              </a:ext>
            </a:extLst>
          </p:cNvPr>
          <p:cNvSpPr txBox="1"/>
          <p:nvPr/>
        </p:nvSpPr>
        <p:spPr>
          <a:xfrm>
            <a:off x="3352307" y="3991375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6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t8</a:t>
            </a:r>
            <a:endParaRPr lang="ko-Kore-KR" altLang="en-US" sz="100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C457B73-0E35-BEFE-CAC3-ADF1548A12CE}"/>
              </a:ext>
            </a:extLst>
          </p:cNvPr>
          <p:cNvSpPr txBox="1"/>
          <p:nvPr/>
        </p:nvSpPr>
        <p:spPr>
          <a:xfrm>
            <a:off x="2854135" y="3374924"/>
            <a:ext cx="11914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accent6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daemon group</a:t>
            </a:r>
            <a:endParaRPr lang="ko-Kore-KR" altLang="en-US" sz="1000" b="1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7950E7B1-E4B5-F177-4F53-4DDB994B7470}"/>
              </a:ext>
            </a:extLst>
          </p:cNvPr>
          <p:cNvSpPr/>
          <p:nvPr/>
        </p:nvSpPr>
        <p:spPr>
          <a:xfrm>
            <a:off x="2923310" y="4450543"/>
            <a:ext cx="1174792" cy="1174792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FCF202C-79D4-E028-5087-D9D78A2F1216}"/>
              </a:ext>
            </a:extLst>
          </p:cNvPr>
          <p:cNvSpPr txBox="1"/>
          <p:nvPr/>
        </p:nvSpPr>
        <p:spPr>
          <a:xfrm>
            <a:off x="2965378" y="4906055"/>
            <a:ext cx="45973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t15</a:t>
            </a:r>
            <a:endParaRPr lang="ko-Kore-KR" altLang="en-US" sz="100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84E1C8E-925B-5B9E-9E18-2EB301CA5E7C}"/>
              </a:ext>
            </a:extLst>
          </p:cNvPr>
          <p:cNvSpPr txBox="1"/>
          <p:nvPr/>
        </p:nvSpPr>
        <p:spPr>
          <a:xfrm>
            <a:off x="3481187" y="5010267"/>
            <a:ext cx="45973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t13</a:t>
            </a:r>
            <a:endParaRPr lang="ko-Kore-KR" altLang="en-US" sz="100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F7692D6-B77B-8455-BE1F-F7E7900AA4C8}"/>
              </a:ext>
            </a:extLst>
          </p:cNvPr>
          <p:cNvSpPr txBox="1"/>
          <p:nvPr/>
        </p:nvSpPr>
        <p:spPr>
          <a:xfrm>
            <a:off x="3230029" y="5289925"/>
            <a:ext cx="53138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t14</a:t>
            </a:r>
            <a:endParaRPr lang="ko-Kore-KR" altLang="en-US" sz="100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35D0CCE-749E-0F9E-5CD6-1BDB4892A73F}"/>
              </a:ext>
            </a:extLst>
          </p:cNvPr>
          <p:cNvSpPr txBox="1"/>
          <p:nvPr/>
        </p:nvSpPr>
        <p:spPr>
          <a:xfrm>
            <a:off x="2949173" y="4588654"/>
            <a:ext cx="11914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group2</a:t>
            </a:r>
            <a:endParaRPr lang="ko-Kore-KR" altLang="en-US" sz="1000" b="1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F80B168E-FF76-457A-14B9-71AE2A6A6D4F}"/>
              </a:ext>
            </a:extLst>
          </p:cNvPr>
          <p:cNvSpPr/>
          <p:nvPr/>
        </p:nvSpPr>
        <p:spPr>
          <a:xfrm>
            <a:off x="1329730" y="3848578"/>
            <a:ext cx="1174792" cy="1174792"/>
          </a:xfrm>
          <a:prstGeom prst="ellipse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C2823B2-7135-D438-251F-073135D71427}"/>
              </a:ext>
            </a:extLst>
          </p:cNvPr>
          <p:cNvSpPr txBox="1"/>
          <p:nvPr/>
        </p:nvSpPr>
        <p:spPr>
          <a:xfrm>
            <a:off x="1375958" y="4306691"/>
            <a:ext cx="4345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t10</a:t>
            </a:r>
            <a:endParaRPr lang="ko-Kore-KR" altLang="en-US" sz="1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507AD4A-4739-98C3-2233-5172ED363426}"/>
              </a:ext>
            </a:extLst>
          </p:cNvPr>
          <p:cNvSpPr txBox="1"/>
          <p:nvPr/>
        </p:nvSpPr>
        <p:spPr>
          <a:xfrm>
            <a:off x="1955576" y="4513589"/>
            <a:ext cx="4345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t11</a:t>
            </a:r>
            <a:endParaRPr lang="ko-Kore-KR" altLang="en-US" sz="1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44DB34F-EC91-6F25-A56F-9BF5C4159A33}"/>
              </a:ext>
            </a:extLst>
          </p:cNvPr>
          <p:cNvSpPr txBox="1"/>
          <p:nvPr/>
        </p:nvSpPr>
        <p:spPr>
          <a:xfrm>
            <a:off x="1397699" y="4643895"/>
            <a:ext cx="65255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t12</a:t>
            </a:r>
            <a:endParaRPr lang="ko-Kore-KR" altLang="en-US" sz="1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95F240E6-3F04-31D9-F9E7-487260E3FFD3}"/>
              </a:ext>
            </a:extLst>
          </p:cNvPr>
          <p:cNvSpPr/>
          <p:nvPr/>
        </p:nvSpPr>
        <p:spPr>
          <a:xfrm>
            <a:off x="5275326" y="2996962"/>
            <a:ext cx="7219334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실행되면 최상위 스레드 그룹인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그룹이 생성된다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운영에 필요한 데몬 스레드들을 생성해서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그룹에 포함시킨다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ystem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그룹의 하위 스레드 그룹인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그룹을 만들고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그룹에 포함시킨다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9ACA2BB-96F2-AB1D-6573-68A2AAF8DB42}"/>
              </a:ext>
            </a:extLst>
          </p:cNvPr>
          <p:cNvSpPr txBox="1"/>
          <p:nvPr/>
        </p:nvSpPr>
        <p:spPr>
          <a:xfrm>
            <a:off x="5068756" y="2592242"/>
            <a:ext cx="276050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400" b="1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400" b="1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스레드 그룹 생성 과정</a:t>
            </a:r>
            <a:endParaRPr lang="en-US" altLang="ko-KR" sz="1400" b="1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DB800D30-3878-9CEF-60E7-B0817C534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7847" y="4064919"/>
            <a:ext cx="3997977" cy="1193535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A931F2C0-36C1-6468-4CE6-B12795EDBFC1}"/>
              </a:ext>
            </a:extLst>
          </p:cNvPr>
          <p:cNvSpPr txBox="1"/>
          <p:nvPr/>
        </p:nvSpPr>
        <p:spPr>
          <a:xfrm>
            <a:off x="9836232" y="4055117"/>
            <a:ext cx="1300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</a:t>
            </a:r>
            <a:endParaRPr lang="ko-Kore-KR" altLang="en-US" sz="12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5AECC22-AE46-0D6E-5932-2629AB21D99F}"/>
              </a:ext>
            </a:extLst>
          </p:cNvPr>
          <p:cNvSpPr txBox="1"/>
          <p:nvPr/>
        </p:nvSpPr>
        <p:spPr>
          <a:xfrm>
            <a:off x="9830175" y="4631406"/>
            <a:ext cx="16350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</a:t>
            </a:r>
            <a:endParaRPr lang="ko-Kore-KR" altLang="en-US" sz="1200"/>
          </a:p>
        </p:txBody>
      </p:sp>
      <p:sp>
        <p:nvSpPr>
          <p:cNvPr id="37" name="오른쪽 중괄호[R] 36">
            <a:extLst>
              <a:ext uri="{FF2B5EF4-FFF2-40B4-BE49-F238E27FC236}">
                <a16:creationId xmlns:a16="http://schemas.microsoft.com/office/drawing/2014/main" id="{9277A52A-E92B-C708-B8E5-262262850905}"/>
              </a:ext>
            </a:extLst>
          </p:cNvPr>
          <p:cNvSpPr/>
          <p:nvPr/>
        </p:nvSpPr>
        <p:spPr>
          <a:xfrm>
            <a:off x="9655824" y="4299526"/>
            <a:ext cx="180408" cy="940760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691E6085-3154-522F-0D47-2B556C476870}"/>
              </a:ext>
            </a:extLst>
          </p:cNvPr>
          <p:cNvCxnSpPr>
            <a:cxnSpLocks/>
            <a:endCxn id="35" idx="1"/>
          </p:cNvCxnSpPr>
          <p:nvPr/>
        </p:nvCxnSpPr>
        <p:spPr>
          <a:xfrm>
            <a:off x="9655824" y="4193616"/>
            <a:ext cx="18040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2687EC9E-B5A9-58C8-CDAE-C1C38576E8CA}"/>
              </a:ext>
            </a:extLst>
          </p:cNvPr>
          <p:cNvSpPr txBox="1"/>
          <p:nvPr/>
        </p:nvSpPr>
        <p:spPr>
          <a:xfrm>
            <a:off x="1497200" y="2404041"/>
            <a:ext cx="229236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</a:t>
            </a:r>
            <a:endParaRPr lang="ko-Kore-KR" altLang="en-US" sz="1000" b="1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EFB8241-02E5-04F9-2126-64312B62EE67}"/>
              </a:ext>
            </a:extLst>
          </p:cNvPr>
          <p:cNvSpPr txBox="1"/>
          <p:nvPr/>
        </p:nvSpPr>
        <p:spPr>
          <a:xfrm>
            <a:off x="1217173" y="4015120"/>
            <a:ext cx="139874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sub group1</a:t>
            </a:r>
            <a:endParaRPr lang="ko-Kore-KR" altLang="en-US" sz="1000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F72F604-1663-3861-48C1-CCE95AADD5CF}"/>
              </a:ext>
            </a:extLst>
          </p:cNvPr>
          <p:cNvSpPr txBox="1"/>
          <p:nvPr/>
        </p:nvSpPr>
        <p:spPr>
          <a:xfrm>
            <a:off x="3649376" y="2861376"/>
            <a:ext cx="103973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Finalizer</a:t>
            </a:r>
            <a:endParaRPr lang="ko-Kore-KR" altLang="en-US" sz="10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49582CD-254D-59BE-A882-8393DB19A282}"/>
              </a:ext>
            </a:extLst>
          </p:cNvPr>
          <p:cNvSpPr txBox="1"/>
          <p:nvPr/>
        </p:nvSpPr>
        <p:spPr>
          <a:xfrm>
            <a:off x="2183817" y="6206181"/>
            <a:ext cx="103973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Notification</a:t>
            </a:r>
            <a:endParaRPr lang="ko-Kore-KR" altLang="en-US" sz="1000"/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AFCCD7C3-76A0-B8B3-C221-BFE9CFBD84AA}"/>
              </a:ext>
            </a:extLst>
          </p:cNvPr>
          <p:cNvSpPr/>
          <p:nvPr/>
        </p:nvSpPr>
        <p:spPr>
          <a:xfrm>
            <a:off x="2000541" y="2113934"/>
            <a:ext cx="1406289" cy="248281"/>
          </a:xfrm>
          <a:prstGeom prst="roundRect">
            <a:avLst>
              <a:gd name="adj" fmla="val 50000"/>
            </a:avLst>
          </a:prstGeom>
          <a:solidFill>
            <a:srgbClr val="FF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</a:t>
            </a:r>
            <a:endParaRPr kumimoji="1" lang="ko-Kore-KR" altLang="en-US" sz="1000">
              <a:solidFill>
                <a:schemeClr val="bg1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82745D5-2F9D-1C93-E774-5D2AC80C7FD9}"/>
              </a:ext>
            </a:extLst>
          </p:cNvPr>
          <p:cNvSpPr txBox="1"/>
          <p:nvPr/>
        </p:nvSpPr>
        <p:spPr>
          <a:xfrm>
            <a:off x="2493546" y="5503551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003432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71207" y="402147"/>
            <a:ext cx="213603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9DC95C3E-FF59-4B73-216F-03EA8F395677}"/>
              </a:ext>
            </a:extLst>
          </p:cNvPr>
          <p:cNvSpPr/>
          <p:nvPr/>
        </p:nvSpPr>
        <p:spPr>
          <a:xfrm>
            <a:off x="537953" y="1156224"/>
            <a:ext cx="4400463" cy="4869024"/>
          </a:xfrm>
          <a:prstGeom prst="roundRect">
            <a:avLst>
              <a:gd name="adj" fmla="val 3443"/>
            </a:avLst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44012AE-C1CE-C36F-F4CC-F39C2A8EDA51}"/>
              </a:ext>
            </a:extLst>
          </p:cNvPr>
          <p:cNvSpPr txBox="1"/>
          <p:nvPr/>
        </p:nvSpPr>
        <p:spPr>
          <a:xfrm>
            <a:off x="1889927" y="1224218"/>
            <a:ext cx="17577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</a:t>
            </a:r>
            <a:endParaRPr kumimoji="1" lang="ko-Kore-KR" altLang="en-US" sz="1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C08F593-9A17-F11B-4B29-9C2E67F697B8}"/>
              </a:ext>
            </a:extLst>
          </p:cNvPr>
          <p:cNvSpPr txBox="1"/>
          <p:nvPr/>
        </p:nvSpPr>
        <p:spPr>
          <a:xfrm>
            <a:off x="696070" y="1666336"/>
            <a:ext cx="4145455" cy="4108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ThreadGroup(String name)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ThreadGroup(ThreadGroup parent, String name)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activeCount()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activeGroupCount()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getMaxPriority()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setMaxPriority(int pri)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list()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getName()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 getParent()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parentOf(ThreadGroup group)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interrupt()</a:t>
            </a:r>
            <a:endParaRPr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109FD98-22D9-A1E4-D440-7A9FA087E019}"/>
              </a:ext>
            </a:extLst>
          </p:cNvPr>
          <p:cNvSpPr txBox="1"/>
          <p:nvPr/>
        </p:nvSpPr>
        <p:spPr>
          <a:xfrm>
            <a:off x="5042032" y="1666336"/>
            <a:ext cx="4212027" cy="4108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 이름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 그룹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그룹 이름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 및 하위 그룹에서 실행 중인 모든 스레드의 수를 반환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그룹에서 활성화 된 모든 하위 그룹의 수를 반환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그룹에 포함된 스레드가 가질 수 있는 최대 우선순위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그룹에 포함된 스레드가 가질 수 있는 최대 우선순위 설정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그룹에 포함된 스레드와 하위 그룹에 대한 정보 출력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그룹의 이름 반환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그룹의 부모그룹 객체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그룹이 인자로 전달한 스레드 그룹의 부모인지 여부를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그룹에 포함된 모든 스레드를 인터럽트 한다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8582D795-65F0-F63D-3B20-4D7757B3F9F4}"/>
              </a:ext>
            </a:extLst>
          </p:cNvPr>
          <p:cNvCxnSpPr>
            <a:cxnSpLocks/>
          </p:cNvCxnSpPr>
          <p:nvPr/>
        </p:nvCxnSpPr>
        <p:spPr>
          <a:xfrm>
            <a:off x="537952" y="1666336"/>
            <a:ext cx="4400463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803BA342-4B58-545B-D3E8-1886948485FF}"/>
              </a:ext>
            </a:extLst>
          </p:cNvPr>
          <p:cNvSpPr/>
          <p:nvPr/>
        </p:nvSpPr>
        <p:spPr>
          <a:xfrm>
            <a:off x="7781369" y="1797518"/>
            <a:ext cx="4074004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 그룹을 지정하지 않으면 실행 중인 스레드가 속한 스레드 그룹이 부모 스레드 그룹이 된다</a:t>
            </a:r>
          </a:p>
        </p:txBody>
      </p:sp>
      <p:sp>
        <p:nvSpPr>
          <p:cNvPr id="48" name="오른쪽 중괄호[R] 47">
            <a:extLst>
              <a:ext uri="{FF2B5EF4-FFF2-40B4-BE49-F238E27FC236}">
                <a16:creationId xmlns:a16="http://schemas.microsoft.com/office/drawing/2014/main" id="{5033355D-8BF4-7826-6C73-4B16F2FCE2E6}"/>
              </a:ext>
            </a:extLst>
          </p:cNvPr>
          <p:cNvSpPr/>
          <p:nvPr/>
        </p:nvSpPr>
        <p:spPr>
          <a:xfrm>
            <a:off x="7583580" y="1797518"/>
            <a:ext cx="196685" cy="481863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49" name="직선 연결선[R] 48">
            <a:extLst>
              <a:ext uri="{FF2B5EF4-FFF2-40B4-BE49-F238E27FC236}">
                <a16:creationId xmlns:a16="http://schemas.microsoft.com/office/drawing/2014/main" id="{AA8996D9-DAF5-321E-5679-DE82B0828034}"/>
              </a:ext>
            </a:extLst>
          </p:cNvPr>
          <p:cNvCxnSpPr>
            <a:cxnSpLocks/>
          </p:cNvCxnSpPr>
          <p:nvPr/>
        </p:nvCxnSpPr>
        <p:spPr>
          <a:xfrm>
            <a:off x="537952" y="2497384"/>
            <a:ext cx="4400463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26044C8-BFC7-4F54-4BAE-EC40C4E6FC9A}"/>
              </a:ext>
            </a:extLst>
          </p:cNvPr>
          <p:cNvSpPr/>
          <p:nvPr/>
        </p:nvSpPr>
        <p:spPr>
          <a:xfrm>
            <a:off x="9357675" y="3434708"/>
            <a:ext cx="233108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최대 우선 순위를 초과할 수 없다</a:t>
            </a:r>
          </a:p>
        </p:txBody>
      </p:sp>
      <p:sp>
        <p:nvSpPr>
          <p:cNvPr id="51" name="오른쪽 중괄호[R] 50">
            <a:extLst>
              <a:ext uri="{FF2B5EF4-FFF2-40B4-BE49-F238E27FC236}">
                <a16:creationId xmlns:a16="http://schemas.microsoft.com/office/drawing/2014/main" id="{BDEC4165-3223-EABE-1112-C861A445A597}"/>
              </a:ext>
            </a:extLst>
          </p:cNvPr>
          <p:cNvSpPr/>
          <p:nvPr/>
        </p:nvSpPr>
        <p:spPr>
          <a:xfrm>
            <a:off x="9126673" y="3357764"/>
            <a:ext cx="196685" cy="400110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6605442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263769" y="3105835"/>
            <a:ext cx="36644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8124954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9322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3" y="462553"/>
            <a:ext cx="11557949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스레드는 오직 자신만이 접근해서 읽고 쓸수 있는 로컬 변수 저장소를 제공하는데 이를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이라고 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스레드는 고유한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속성으로 가지고 있으며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격리되어 있다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저장된 값을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특정한 위치나 시점에 상관없이 어디에서나 전역변수처럼 접근해서 사용할 수 있다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변수 값을 전달하지 않아도 된다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공통적으로 처리해야 하는 기능이나 객체를 제어해야 하는 상황에서 스레드마다 다른 값을 적용해야 하는 경우 사용한다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인증 주체 보관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트랜잭션 전파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로그 추적기 등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DE25CCB-BFE1-7C1D-F638-65289CC6C432}"/>
              </a:ext>
            </a:extLst>
          </p:cNvPr>
          <p:cNvSpPr/>
          <p:nvPr/>
        </p:nvSpPr>
        <p:spPr>
          <a:xfrm>
            <a:off x="593796" y="4241080"/>
            <a:ext cx="4844159" cy="22852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set(T value)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로컬에 값을 저장한다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 get()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로컬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저장된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값을 가져온다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remove()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로컬에 저장된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삭제한다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withInitial(Supplier&lt;? extends S&gt; supplier)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로컬을 생성하면서 특정 값으로  초기화한다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4787EEE0-8E4B-6EBB-C754-A462C9887057}"/>
              </a:ext>
            </a:extLst>
          </p:cNvPr>
          <p:cNvSpPr/>
          <p:nvPr/>
        </p:nvSpPr>
        <p:spPr>
          <a:xfrm>
            <a:off x="327207" y="3850363"/>
            <a:ext cx="19841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API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9" name="팔각형[O] 118">
            <a:extLst>
              <a:ext uri="{FF2B5EF4-FFF2-40B4-BE49-F238E27FC236}">
                <a16:creationId xmlns:a16="http://schemas.microsoft.com/office/drawing/2014/main" id="{B8854E7F-A28B-C65D-56A5-DD10154368C1}"/>
              </a:ext>
            </a:extLst>
          </p:cNvPr>
          <p:cNvSpPr/>
          <p:nvPr/>
        </p:nvSpPr>
        <p:spPr>
          <a:xfrm>
            <a:off x="7845972" y="2201134"/>
            <a:ext cx="890178" cy="890178"/>
          </a:xfrm>
          <a:prstGeom prst="octagon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0" name="모서리가 둥근 직사각형 119">
            <a:extLst>
              <a:ext uri="{FF2B5EF4-FFF2-40B4-BE49-F238E27FC236}">
                <a16:creationId xmlns:a16="http://schemas.microsoft.com/office/drawing/2014/main" id="{45CCDF04-7BBC-9D4F-6F3C-628B984F033B}"/>
              </a:ext>
            </a:extLst>
          </p:cNvPr>
          <p:cNvSpPr/>
          <p:nvPr/>
        </p:nvSpPr>
        <p:spPr>
          <a:xfrm>
            <a:off x="953952" y="1930968"/>
            <a:ext cx="118195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Client1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D6CAD0FA-EDD6-57BA-8134-1A234280796B}"/>
              </a:ext>
            </a:extLst>
          </p:cNvPr>
          <p:cNvSpPr/>
          <p:nvPr/>
        </p:nvSpPr>
        <p:spPr>
          <a:xfrm>
            <a:off x="953951" y="2488086"/>
            <a:ext cx="118195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Client 2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2" name="모서리가 둥근 직사각형 121">
            <a:extLst>
              <a:ext uri="{FF2B5EF4-FFF2-40B4-BE49-F238E27FC236}">
                <a16:creationId xmlns:a16="http://schemas.microsoft.com/office/drawing/2014/main" id="{9AFBF359-8923-FC53-2AD9-CE6EA4684CEA}"/>
              </a:ext>
            </a:extLst>
          </p:cNvPr>
          <p:cNvSpPr/>
          <p:nvPr/>
        </p:nvSpPr>
        <p:spPr>
          <a:xfrm>
            <a:off x="953951" y="3090935"/>
            <a:ext cx="118195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Client 3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FC16D80B-B8B7-2D2D-EA0C-6730D4629C18}"/>
              </a:ext>
            </a:extLst>
          </p:cNvPr>
          <p:cNvSpPr/>
          <p:nvPr/>
        </p:nvSpPr>
        <p:spPr>
          <a:xfrm>
            <a:off x="7606947" y="2505698"/>
            <a:ext cx="1368228" cy="3039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</a:p>
        </p:txBody>
      </p:sp>
      <p:sp>
        <p:nvSpPr>
          <p:cNvPr id="124" name="원통[C] 123">
            <a:extLst>
              <a:ext uri="{FF2B5EF4-FFF2-40B4-BE49-F238E27FC236}">
                <a16:creationId xmlns:a16="http://schemas.microsoft.com/office/drawing/2014/main" id="{F5B1F0DC-5EA3-565A-F9CE-50589AEFA273}"/>
              </a:ext>
            </a:extLst>
          </p:cNvPr>
          <p:cNvSpPr/>
          <p:nvPr/>
        </p:nvSpPr>
        <p:spPr>
          <a:xfrm>
            <a:off x="3871614" y="2135101"/>
            <a:ext cx="783135" cy="1041569"/>
          </a:xfrm>
          <a:prstGeom prst="can">
            <a:avLst/>
          </a:prstGeom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/>
              <a:t>WAS</a:t>
            </a:r>
            <a:endParaRPr kumimoji="1" lang="ko-Kore-KR" altLang="en-US"/>
          </a:p>
        </p:txBody>
      </p: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036ADE60-56D1-127F-E516-4F40FB153DB5}"/>
              </a:ext>
            </a:extLst>
          </p:cNvPr>
          <p:cNvCxnSpPr>
            <a:cxnSpLocks/>
            <a:stCxn id="120" idx="3"/>
          </p:cNvCxnSpPr>
          <p:nvPr/>
        </p:nvCxnSpPr>
        <p:spPr>
          <a:xfrm>
            <a:off x="2135905" y="2098769"/>
            <a:ext cx="1735709" cy="3356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BB68BEC5-4D51-1C52-2050-EB1F42ADE5B2}"/>
              </a:ext>
            </a:extLst>
          </p:cNvPr>
          <p:cNvCxnSpPr>
            <a:stCxn id="121" idx="3"/>
            <a:endCxn id="124" idx="2"/>
          </p:cNvCxnSpPr>
          <p:nvPr/>
        </p:nvCxnSpPr>
        <p:spPr>
          <a:xfrm flipV="1">
            <a:off x="2135904" y="2655886"/>
            <a:ext cx="1735710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화살표 연결선 126">
            <a:extLst>
              <a:ext uri="{FF2B5EF4-FFF2-40B4-BE49-F238E27FC236}">
                <a16:creationId xmlns:a16="http://schemas.microsoft.com/office/drawing/2014/main" id="{0751CE6E-0B33-0863-4393-CEEAD54A158E}"/>
              </a:ext>
            </a:extLst>
          </p:cNvPr>
          <p:cNvCxnSpPr>
            <a:cxnSpLocks/>
            <a:stCxn id="122" idx="3"/>
          </p:cNvCxnSpPr>
          <p:nvPr/>
        </p:nvCxnSpPr>
        <p:spPr>
          <a:xfrm flipV="1">
            <a:off x="2135904" y="2873292"/>
            <a:ext cx="1735709" cy="3854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D5486E4F-0BFB-7544-2C30-7BFB3D72590B}"/>
              </a:ext>
            </a:extLst>
          </p:cNvPr>
          <p:cNvSpPr/>
          <p:nvPr/>
        </p:nvSpPr>
        <p:spPr>
          <a:xfrm>
            <a:off x="9224894" y="1888486"/>
            <a:ext cx="1477214" cy="405509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/>
          </a:p>
        </p:txBody>
      </p:sp>
      <p:sp>
        <p:nvSpPr>
          <p:cNvPr id="129" name="모서리가 둥근 직사각형 128">
            <a:extLst>
              <a:ext uri="{FF2B5EF4-FFF2-40B4-BE49-F238E27FC236}">
                <a16:creationId xmlns:a16="http://schemas.microsoft.com/office/drawing/2014/main" id="{385AD3D8-9D46-68AF-362D-0A22852EAC8E}"/>
              </a:ext>
            </a:extLst>
          </p:cNvPr>
          <p:cNvSpPr/>
          <p:nvPr/>
        </p:nvSpPr>
        <p:spPr>
          <a:xfrm>
            <a:off x="5739281" y="1930968"/>
            <a:ext cx="1181953" cy="335601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b="1">
                <a:solidFill>
                  <a:schemeClr val="accent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UserThread 1 </a:t>
            </a:r>
            <a:endParaRPr kumimoji="1" lang="ko-Kore-KR" altLang="en-US" sz="1100" b="1">
              <a:solidFill>
                <a:schemeClr val="accent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0" name="모서리가 둥근 직사각형 129">
            <a:extLst>
              <a:ext uri="{FF2B5EF4-FFF2-40B4-BE49-F238E27FC236}">
                <a16:creationId xmlns:a16="http://schemas.microsoft.com/office/drawing/2014/main" id="{4063B6BF-C015-6D90-E1B6-6D9C251CFA03}"/>
              </a:ext>
            </a:extLst>
          </p:cNvPr>
          <p:cNvSpPr/>
          <p:nvPr/>
        </p:nvSpPr>
        <p:spPr>
          <a:xfrm>
            <a:off x="5739280" y="2488084"/>
            <a:ext cx="1181953" cy="335601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b="1">
                <a:solidFill>
                  <a:schemeClr val="accent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UserThread 2 </a:t>
            </a:r>
            <a:endParaRPr kumimoji="1" lang="ko-Kore-KR" altLang="en-US" sz="1100" b="1">
              <a:solidFill>
                <a:schemeClr val="accent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1" name="모서리가 둥근 직사각형 130">
            <a:extLst>
              <a:ext uri="{FF2B5EF4-FFF2-40B4-BE49-F238E27FC236}">
                <a16:creationId xmlns:a16="http://schemas.microsoft.com/office/drawing/2014/main" id="{962C5E91-A75A-95FF-FACC-13CF2ACC5D1F}"/>
              </a:ext>
            </a:extLst>
          </p:cNvPr>
          <p:cNvSpPr/>
          <p:nvPr/>
        </p:nvSpPr>
        <p:spPr>
          <a:xfrm>
            <a:off x="5739282" y="3090935"/>
            <a:ext cx="1181953" cy="335601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b="1">
                <a:solidFill>
                  <a:schemeClr val="accent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UserThread 3 </a:t>
            </a:r>
            <a:endParaRPr kumimoji="1" lang="ko-Kore-KR" altLang="en-US" sz="1100" b="1">
              <a:solidFill>
                <a:schemeClr val="accent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C82DD0BF-6E21-18C9-2B69-BC5CA08BD043}"/>
              </a:ext>
            </a:extLst>
          </p:cNvPr>
          <p:cNvSpPr txBox="1"/>
          <p:nvPr/>
        </p:nvSpPr>
        <p:spPr>
          <a:xfrm>
            <a:off x="9351679" y="1899524"/>
            <a:ext cx="135042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</a:t>
            </a:r>
            <a:r>
              <a:rPr lang="en-US" altLang="ko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lMap 1</a:t>
            </a:r>
            <a:endParaRPr lang="en-US" altLang="ko-KR" sz="10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en-US" altLang="ko-Kore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000"/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A9B7A6F1-CCAD-BACE-5D3C-5CC476B58ED9}"/>
              </a:ext>
            </a:extLst>
          </p:cNvPr>
          <p:cNvSpPr/>
          <p:nvPr/>
        </p:nvSpPr>
        <p:spPr>
          <a:xfrm>
            <a:off x="9224894" y="2437266"/>
            <a:ext cx="1477214" cy="405509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31F29F8B-20C5-40DE-6985-CB14E2F22200}"/>
              </a:ext>
            </a:extLst>
          </p:cNvPr>
          <p:cNvSpPr txBox="1"/>
          <p:nvPr/>
        </p:nvSpPr>
        <p:spPr>
          <a:xfrm>
            <a:off x="9351679" y="2448304"/>
            <a:ext cx="13001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 2</a:t>
            </a:r>
          </a:p>
          <a:p>
            <a:pPr algn="ctr"/>
            <a:r>
              <a:rPr lang="en-US" altLang="ko-Kore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000"/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A8A6C122-F2F7-8E72-59C1-C1AE5A060483}"/>
              </a:ext>
            </a:extLst>
          </p:cNvPr>
          <p:cNvSpPr/>
          <p:nvPr/>
        </p:nvSpPr>
        <p:spPr>
          <a:xfrm>
            <a:off x="9224896" y="3054976"/>
            <a:ext cx="1477212" cy="405509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034B7407-29E1-1338-7B89-F330E0257F48}"/>
              </a:ext>
            </a:extLst>
          </p:cNvPr>
          <p:cNvSpPr txBox="1"/>
          <p:nvPr/>
        </p:nvSpPr>
        <p:spPr>
          <a:xfrm>
            <a:off x="9351681" y="3066014"/>
            <a:ext cx="130017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 3</a:t>
            </a:r>
          </a:p>
          <a:p>
            <a:pPr algn="ctr"/>
            <a:r>
              <a:rPr lang="en-US" altLang="ko-Kore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000"/>
          </a:p>
        </p:txBody>
      </p:sp>
      <p:cxnSp>
        <p:nvCxnSpPr>
          <p:cNvPr id="137" name="구부러진 연결선[U] 136">
            <a:extLst>
              <a:ext uri="{FF2B5EF4-FFF2-40B4-BE49-F238E27FC236}">
                <a16:creationId xmlns:a16="http://schemas.microsoft.com/office/drawing/2014/main" id="{36E39AA4-A232-0C1D-30EC-22DB35486BE9}"/>
              </a:ext>
            </a:extLst>
          </p:cNvPr>
          <p:cNvCxnSpPr>
            <a:cxnSpLocks/>
            <a:endCxn id="129" idx="1"/>
          </p:cNvCxnSpPr>
          <p:nvPr/>
        </p:nvCxnSpPr>
        <p:spPr>
          <a:xfrm flipV="1">
            <a:off x="4606040" y="2098769"/>
            <a:ext cx="1133241" cy="429669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구부러진 연결선[U] 137">
            <a:extLst>
              <a:ext uri="{FF2B5EF4-FFF2-40B4-BE49-F238E27FC236}">
                <a16:creationId xmlns:a16="http://schemas.microsoft.com/office/drawing/2014/main" id="{76635673-E0BA-73DA-7B4D-00FCD29B4745}"/>
              </a:ext>
            </a:extLst>
          </p:cNvPr>
          <p:cNvCxnSpPr>
            <a:cxnSpLocks/>
            <a:endCxn id="131" idx="1"/>
          </p:cNvCxnSpPr>
          <p:nvPr/>
        </p:nvCxnSpPr>
        <p:spPr>
          <a:xfrm>
            <a:off x="4654749" y="2788714"/>
            <a:ext cx="1084533" cy="470022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구부러진 연결선[U] 138">
            <a:extLst>
              <a:ext uri="{FF2B5EF4-FFF2-40B4-BE49-F238E27FC236}">
                <a16:creationId xmlns:a16="http://schemas.microsoft.com/office/drawing/2014/main" id="{FFA387F9-5980-D855-A690-136BDC994229}"/>
              </a:ext>
            </a:extLst>
          </p:cNvPr>
          <p:cNvCxnSpPr>
            <a:cxnSpLocks/>
            <a:stCxn id="124" idx="4"/>
            <a:endCxn id="130" idx="1"/>
          </p:cNvCxnSpPr>
          <p:nvPr/>
        </p:nvCxnSpPr>
        <p:spPr>
          <a:xfrm flipV="1">
            <a:off x="4654749" y="2655885"/>
            <a:ext cx="1084531" cy="1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FDBD45CE-AC12-838D-06A2-F6191273D4B1}"/>
              </a:ext>
            </a:extLst>
          </p:cNvPr>
          <p:cNvCxnSpPr>
            <a:stCxn id="129" idx="3"/>
            <a:endCxn id="119" idx="5"/>
          </p:cNvCxnSpPr>
          <p:nvPr/>
        </p:nvCxnSpPr>
        <p:spPr>
          <a:xfrm>
            <a:off x="6921234" y="2098769"/>
            <a:ext cx="924738" cy="3630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CD3BD948-C315-1499-9912-44F0D5981775}"/>
              </a:ext>
            </a:extLst>
          </p:cNvPr>
          <p:cNvCxnSpPr>
            <a:stCxn id="131" idx="3"/>
            <a:endCxn id="119" idx="4"/>
          </p:cNvCxnSpPr>
          <p:nvPr/>
        </p:nvCxnSpPr>
        <p:spPr>
          <a:xfrm flipV="1">
            <a:off x="6921235" y="2830588"/>
            <a:ext cx="924737" cy="4281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2CFCBD54-FE2E-9E67-7924-893F4F4E81C2}"/>
              </a:ext>
            </a:extLst>
          </p:cNvPr>
          <p:cNvCxnSpPr>
            <a:cxnSpLocks/>
            <a:stCxn id="130" idx="3"/>
          </p:cNvCxnSpPr>
          <p:nvPr/>
        </p:nvCxnSpPr>
        <p:spPr>
          <a:xfrm flipV="1">
            <a:off x="6921233" y="2655884"/>
            <a:ext cx="924739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직선 연결선[R] 142">
            <a:extLst>
              <a:ext uri="{FF2B5EF4-FFF2-40B4-BE49-F238E27FC236}">
                <a16:creationId xmlns:a16="http://schemas.microsoft.com/office/drawing/2014/main" id="{7BA33BC1-9899-8D85-7FE1-DA469B7F23E4}"/>
              </a:ext>
            </a:extLst>
          </p:cNvPr>
          <p:cNvCxnSpPr>
            <a:cxnSpLocks/>
            <a:stCxn id="119" idx="0"/>
            <a:endCxn id="128" idx="1"/>
          </p:cNvCxnSpPr>
          <p:nvPr/>
        </p:nvCxnSpPr>
        <p:spPr>
          <a:xfrm flipV="1">
            <a:off x="8736150" y="2091241"/>
            <a:ext cx="488744" cy="37061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직선 연결선[R] 143">
            <a:extLst>
              <a:ext uri="{FF2B5EF4-FFF2-40B4-BE49-F238E27FC236}">
                <a16:creationId xmlns:a16="http://schemas.microsoft.com/office/drawing/2014/main" id="{09BB3738-1919-5457-08FA-9DC73EB232E2}"/>
              </a:ext>
            </a:extLst>
          </p:cNvPr>
          <p:cNvCxnSpPr>
            <a:cxnSpLocks/>
            <a:endCxn id="133" idx="1"/>
          </p:cNvCxnSpPr>
          <p:nvPr/>
        </p:nvCxnSpPr>
        <p:spPr>
          <a:xfrm>
            <a:off x="8736150" y="2640021"/>
            <a:ext cx="48874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5" name="직선 연결선[R] 144">
            <a:extLst>
              <a:ext uri="{FF2B5EF4-FFF2-40B4-BE49-F238E27FC236}">
                <a16:creationId xmlns:a16="http://schemas.microsoft.com/office/drawing/2014/main" id="{C0DA76A2-F80A-0D7F-03B6-41C6048ED52C}"/>
              </a:ext>
            </a:extLst>
          </p:cNvPr>
          <p:cNvCxnSpPr>
            <a:cxnSpLocks/>
            <a:stCxn id="119" idx="1"/>
            <a:endCxn id="135" idx="1"/>
          </p:cNvCxnSpPr>
          <p:nvPr/>
        </p:nvCxnSpPr>
        <p:spPr>
          <a:xfrm>
            <a:off x="8736150" y="2830588"/>
            <a:ext cx="488746" cy="42714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7" name="TextBox 146">
            <a:extLst>
              <a:ext uri="{FF2B5EF4-FFF2-40B4-BE49-F238E27FC236}">
                <a16:creationId xmlns:a16="http://schemas.microsoft.com/office/drawing/2014/main" id="{70EDCF7E-396D-F5AD-EF71-6741BC107DC4}"/>
              </a:ext>
            </a:extLst>
          </p:cNvPr>
          <p:cNvSpPr txBox="1"/>
          <p:nvPr/>
        </p:nvSpPr>
        <p:spPr>
          <a:xfrm>
            <a:off x="5425597" y="4540112"/>
            <a:ext cx="6631161" cy="173124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static ThreadLocal&lt;String&gt;  threadLocal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ore-KR" sz="12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ThreadLocal.withInitial(() -&gt; "defaultName");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생성 시 디폴트 값으로 초기화</a:t>
            </a:r>
            <a:endParaRPr lang="en-US" altLang="ko-Kore-KR" sz="120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threadLocal.set(“Hello World”)	</a:t>
            </a:r>
            <a:r>
              <a:rPr lang="en-US" altLang="ko-KR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 World </a:t>
            </a:r>
            <a:r>
              <a:rPr lang="ko-KR" altLang="en-US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저장</a:t>
            </a:r>
            <a:endParaRPr lang="en-US" altLang="ko-Kore-KR" sz="120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threadLocal.get();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R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 World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조회</a:t>
            </a:r>
            <a:endParaRPr lang="en-US" altLang="ko-Kore-KR" sz="120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threadLocal.remove();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 World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제거</a:t>
            </a:r>
            <a:endParaRPr lang="en-US" altLang="ko-Kore-KR" sz="120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4602271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74890"/>
            <a:ext cx="258237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&amp; ThreadLocal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717334"/>
            <a:ext cx="10720254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있는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자신의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속성에 저장한다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 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기본값은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값을 저장할 때 </a:t>
            </a:r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생성되고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연결된다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전역적으로 값을 참조할 수 있는 원리는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접근해서 여기에 저장된 값을 바로 꺼내어 쓸수 있기 때문이다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B390BE31-C979-D4FA-AFA3-E17906964402}"/>
              </a:ext>
            </a:extLst>
          </p:cNvPr>
          <p:cNvSpPr/>
          <p:nvPr/>
        </p:nvSpPr>
        <p:spPr>
          <a:xfrm>
            <a:off x="967637" y="1797616"/>
            <a:ext cx="3080068" cy="84856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</a:p>
          <a:p>
            <a:pPr algn="ctr"/>
            <a:endParaRPr kumimoji="1" lang="en-US" altLang="ko-Kore-KR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ThreadLocal.ThreadLocalMap  </a:t>
            </a: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threadLocals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0447A8C0-D483-9EB5-D604-885B54604649}"/>
              </a:ext>
            </a:extLst>
          </p:cNvPr>
          <p:cNvSpPr/>
          <p:nvPr/>
        </p:nvSpPr>
        <p:spPr>
          <a:xfrm>
            <a:off x="4814321" y="1800809"/>
            <a:ext cx="1844230" cy="84856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</a:p>
          <a:p>
            <a:pPr algn="ctr"/>
            <a:endParaRPr kumimoji="1" lang="en-US" altLang="ko-Kore-KR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847E429A-FB3A-A850-0DD9-E1E81A3FA869}"/>
              </a:ext>
            </a:extLst>
          </p:cNvPr>
          <p:cNvCxnSpPr>
            <a:cxnSpLocks/>
          </p:cNvCxnSpPr>
          <p:nvPr/>
        </p:nvCxnSpPr>
        <p:spPr>
          <a:xfrm>
            <a:off x="3955597" y="2389948"/>
            <a:ext cx="1187136" cy="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6E2DDA79-2659-F48D-781F-B45A224504A4}"/>
              </a:ext>
            </a:extLst>
          </p:cNvPr>
          <p:cNvSpPr/>
          <p:nvPr/>
        </p:nvSpPr>
        <p:spPr>
          <a:xfrm>
            <a:off x="2807281" y="3605509"/>
            <a:ext cx="1506578" cy="1282657"/>
          </a:xfrm>
          <a:prstGeom prst="roundRect">
            <a:avLst>
              <a:gd name="adj" fmla="val 7195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-0</a:t>
            </a:r>
            <a:endParaRPr kumimoji="1" lang="en-US" altLang="ko-Kore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3DF044B-F6FD-3DC6-660D-2BF003A1372E}"/>
              </a:ext>
            </a:extLst>
          </p:cNvPr>
          <p:cNvSpPr/>
          <p:nvPr/>
        </p:nvSpPr>
        <p:spPr>
          <a:xfrm>
            <a:off x="2912841" y="3959876"/>
            <a:ext cx="1304128" cy="81323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B37E8D-9EED-DF99-26E9-7B94B351CD19}"/>
              </a:ext>
            </a:extLst>
          </p:cNvPr>
          <p:cNvSpPr txBox="1"/>
          <p:nvPr/>
        </p:nvSpPr>
        <p:spPr>
          <a:xfrm>
            <a:off x="3224334" y="4055165"/>
            <a:ext cx="6017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DEBD4D5-9FD1-4C13-55C4-81FBD05C29E8}"/>
              </a:ext>
            </a:extLst>
          </p:cNvPr>
          <p:cNvSpPr/>
          <p:nvPr/>
        </p:nvSpPr>
        <p:spPr>
          <a:xfrm>
            <a:off x="2958671" y="4339182"/>
            <a:ext cx="1207709" cy="36731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</a:p>
          <a:p>
            <a:pPr algn="ctr"/>
            <a:r>
              <a:rPr lang="en-US" altLang="ko-Kore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endParaRPr lang="ko-Kore-KR" altLang="en-US" sz="900"/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B445927A-0C50-7DC6-DCA3-046BAE907970}"/>
              </a:ext>
            </a:extLst>
          </p:cNvPr>
          <p:cNvSpPr/>
          <p:nvPr/>
        </p:nvSpPr>
        <p:spPr>
          <a:xfrm>
            <a:off x="5040537" y="3605510"/>
            <a:ext cx="1506578" cy="1282657"/>
          </a:xfrm>
          <a:prstGeom prst="roundRect">
            <a:avLst>
              <a:gd name="adj" fmla="val 7195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-1</a:t>
            </a:r>
            <a:endParaRPr kumimoji="1" lang="en-US" altLang="ko-Kore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032B477-F623-E401-18CE-5F52E8D78569}"/>
              </a:ext>
            </a:extLst>
          </p:cNvPr>
          <p:cNvSpPr/>
          <p:nvPr/>
        </p:nvSpPr>
        <p:spPr>
          <a:xfrm>
            <a:off x="5146097" y="3959877"/>
            <a:ext cx="1304128" cy="81323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BA82642-0C3D-DBF1-2829-3A984EBDD203}"/>
              </a:ext>
            </a:extLst>
          </p:cNvPr>
          <p:cNvSpPr txBox="1"/>
          <p:nvPr/>
        </p:nvSpPr>
        <p:spPr>
          <a:xfrm>
            <a:off x="5457590" y="4055166"/>
            <a:ext cx="6017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DC2E95D-26F9-0A90-5621-A79C8B477870}"/>
              </a:ext>
            </a:extLst>
          </p:cNvPr>
          <p:cNvSpPr/>
          <p:nvPr/>
        </p:nvSpPr>
        <p:spPr>
          <a:xfrm>
            <a:off x="5191927" y="4339183"/>
            <a:ext cx="1207709" cy="36731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</a:p>
          <a:p>
            <a:pPr algn="ctr"/>
            <a:r>
              <a:rPr lang="en-US" altLang="ko-Kore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endParaRPr lang="ko-Kore-KR" altLang="en-US" sz="900"/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C28CE5DD-C893-1987-F899-759833C30C68}"/>
              </a:ext>
            </a:extLst>
          </p:cNvPr>
          <p:cNvSpPr/>
          <p:nvPr/>
        </p:nvSpPr>
        <p:spPr>
          <a:xfrm>
            <a:off x="7273793" y="3605509"/>
            <a:ext cx="1506578" cy="1282657"/>
          </a:xfrm>
          <a:prstGeom prst="roundRect">
            <a:avLst>
              <a:gd name="adj" fmla="val 7195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-n</a:t>
            </a:r>
            <a:endParaRPr kumimoji="1" lang="en-US" altLang="ko-Kore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2AA024C-90C1-F238-B259-B617480398D0}"/>
              </a:ext>
            </a:extLst>
          </p:cNvPr>
          <p:cNvSpPr/>
          <p:nvPr/>
        </p:nvSpPr>
        <p:spPr>
          <a:xfrm>
            <a:off x="7379353" y="3959876"/>
            <a:ext cx="1304128" cy="81323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A438F73-D36B-2982-FD98-470C010376AE}"/>
              </a:ext>
            </a:extLst>
          </p:cNvPr>
          <p:cNvSpPr txBox="1"/>
          <p:nvPr/>
        </p:nvSpPr>
        <p:spPr>
          <a:xfrm>
            <a:off x="7690846" y="4055165"/>
            <a:ext cx="6017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4CCA42B-A980-F447-3BF7-02B5435A65F6}"/>
              </a:ext>
            </a:extLst>
          </p:cNvPr>
          <p:cNvSpPr/>
          <p:nvPr/>
        </p:nvSpPr>
        <p:spPr>
          <a:xfrm>
            <a:off x="7425183" y="4339182"/>
            <a:ext cx="1207709" cy="36731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</a:p>
          <a:p>
            <a:pPr algn="ctr"/>
            <a:r>
              <a:rPr lang="en-US" altLang="ko-Kore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30</a:t>
            </a:r>
            <a:endParaRPr lang="ko-Kore-KR" altLang="en-US" sz="900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F17C77A-22AF-8BA9-D735-E092D0013EBF}"/>
              </a:ext>
            </a:extLst>
          </p:cNvPr>
          <p:cNvCxnSpPr>
            <a:cxnSpLocks/>
            <a:stCxn id="8" idx="3"/>
            <a:endCxn id="13" idx="1"/>
          </p:cNvCxnSpPr>
          <p:nvPr/>
        </p:nvCxnSpPr>
        <p:spPr>
          <a:xfrm>
            <a:off x="4313859" y="4246838"/>
            <a:ext cx="726678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512E19ED-C130-A80E-B67C-4979E4883628}"/>
              </a:ext>
            </a:extLst>
          </p:cNvPr>
          <p:cNvCxnSpPr>
            <a:cxnSpLocks/>
            <a:stCxn id="13" idx="3"/>
            <a:endCxn id="17" idx="1"/>
          </p:cNvCxnSpPr>
          <p:nvPr/>
        </p:nvCxnSpPr>
        <p:spPr>
          <a:xfrm flipV="1">
            <a:off x="6547115" y="4246838"/>
            <a:ext cx="726678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곱하기 26">
            <a:extLst>
              <a:ext uri="{FF2B5EF4-FFF2-40B4-BE49-F238E27FC236}">
                <a16:creationId xmlns:a16="http://schemas.microsoft.com/office/drawing/2014/main" id="{F82033EC-A479-CD46-ACC6-CF288A429E9F}"/>
              </a:ext>
            </a:extLst>
          </p:cNvPr>
          <p:cNvSpPr/>
          <p:nvPr/>
        </p:nvSpPr>
        <p:spPr>
          <a:xfrm>
            <a:off x="4564532" y="4110584"/>
            <a:ext cx="225332" cy="272505"/>
          </a:xfrm>
          <a:prstGeom prst="mathMultiply">
            <a:avLst>
              <a:gd name="adj1" fmla="val 1277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8" name="곱하기 27">
            <a:extLst>
              <a:ext uri="{FF2B5EF4-FFF2-40B4-BE49-F238E27FC236}">
                <a16:creationId xmlns:a16="http://schemas.microsoft.com/office/drawing/2014/main" id="{55173734-E5F4-C4D3-03DB-9DA25E49AC92}"/>
              </a:ext>
            </a:extLst>
          </p:cNvPr>
          <p:cNvSpPr/>
          <p:nvPr/>
        </p:nvSpPr>
        <p:spPr>
          <a:xfrm>
            <a:off x="6818996" y="4110584"/>
            <a:ext cx="225332" cy="272505"/>
          </a:xfrm>
          <a:prstGeom prst="mathMultiply">
            <a:avLst>
              <a:gd name="adj1" fmla="val 1277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39E4B7B-1814-298E-1790-9ECA3FED1C9F}"/>
              </a:ext>
            </a:extLst>
          </p:cNvPr>
          <p:cNvSpPr/>
          <p:nvPr/>
        </p:nvSpPr>
        <p:spPr>
          <a:xfrm>
            <a:off x="268554" y="5202152"/>
            <a:ext cx="12041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주의사항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FC4B6A9-ED8C-BB5B-BDC9-AAE474C5FCF2}"/>
              </a:ext>
            </a:extLst>
          </p:cNvPr>
          <p:cNvSpPr/>
          <p:nvPr/>
        </p:nvSpPr>
        <p:spPr>
          <a:xfrm>
            <a:off x="587624" y="5566868"/>
            <a:ext cx="11299576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저장된 값은 스레드마다 독립적으로 저장되기 때문에 저장된 데이터를 삭제하지 않아도 메모리를 점유하는 것 외에 문제가 되지는 않는다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그러나 스레드 풀을 사용해서 스레드를 운용한다면 반드시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저장된 값을 삭제해 주어야 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스레드풀은 스레드를 재사용하기 때문에 현재 스레드가 이전의 스레드를 재사용한 것이라면 이전의 스레드에서 삭제하지 않았던 데이터를 참조할 수 있기 때문에 문제가 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5AAC311-4D81-8473-A0B1-4CC15EAF834C}"/>
              </a:ext>
            </a:extLst>
          </p:cNvPr>
          <p:cNvSpPr/>
          <p:nvPr/>
        </p:nvSpPr>
        <p:spPr>
          <a:xfrm>
            <a:off x="634051" y="3079749"/>
            <a:ext cx="10720254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항상 새롭게 생성되어 스레드 스택에 저장되기 때문에 근본적으로 스레드간 데이터 공유가 될 수 없고 따라서 동시성 문제가 발생하지 않는다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150CF4B2-3D1E-6497-B1B1-CD74C2DB6B5F}"/>
              </a:ext>
            </a:extLst>
          </p:cNvPr>
          <p:cNvSpPr/>
          <p:nvPr/>
        </p:nvSpPr>
        <p:spPr>
          <a:xfrm>
            <a:off x="7425167" y="1797616"/>
            <a:ext cx="1646383" cy="84856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</a:p>
          <a:p>
            <a:pPr algn="ctr"/>
            <a:endParaRPr kumimoji="1" lang="en-US" altLang="ko-Kore-KR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1A6C3431-911F-4B4D-D221-2CDACB2AF24C}"/>
              </a:ext>
            </a:extLst>
          </p:cNvPr>
          <p:cNvCxnSpPr>
            <a:cxnSpLocks/>
          </p:cNvCxnSpPr>
          <p:nvPr/>
        </p:nvCxnSpPr>
        <p:spPr>
          <a:xfrm>
            <a:off x="6314883" y="2395129"/>
            <a:ext cx="1712199" cy="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5" name="모서리가 둥근 직사각형 34">
            <a:extLst>
              <a:ext uri="{FF2B5EF4-FFF2-40B4-BE49-F238E27FC236}">
                <a16:creationId xmlns:a16="http://schemas.microsoft.com/office/drawing/2014/main" id="{240389E3-0AB2-72A6-730A-2C55E266EBDC}"/>
              </a:ext>
            </a:extLst>
          </p:cNvPr>
          <p:cNvSpPr/>
          <p:nvPr/>
        </p:nvSpPr>
        <p:spPr>
          <a:xfrm>
            <a:off x="9577980" y="1797615"/>
            <a:ext cx="1646383" cy="84856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</a:p>
          <a:p>
            <a:pPr algn="ctr"/>
            <a:endParaRPr kumimoji="1" lang="en-US" altLang="ko-Kore-KR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45866AEC-0468-38D8-64F0-2F13C056D194}"/>
              </a:ext>
            </a:extLst>
          </p:cNvPr>
          <p:cNvCxnSpPr>
            <a:cxnSpLocks/>
          </p:cNvCxnSpPr>
          <p:nvPr/>
        </p:nvCxnSpPr>
        <p:spPr>
          <a:xfrm flipV="1">
            <a:off x="8462803" y="2386367"/>
            <a:ext cx="1730609" cy="3581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998690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72170" y="133739"/>
            <a:ext cx="241219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작동원리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37093" y="446153"/>
            <a:ext cx="11682737" cy="10868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연결하여  스레드 전용 저장소를 구현하고 있는데 이것이 가능한 이유는 바로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Thread.currentThread()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참조할 수 있기 때문이다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Thread.currentThread()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현재 실행중인 스레드의 객체를 참조하는 것으로서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오직 하나의 스레드만 할당받아 처리하기 때문에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Thread.currentThread()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참조하면 지금 실행 중인 스레드의 로컬 변수를 저장하거나 참조할 수 있게 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현재 스레드를 참조할 수 있는 방법이 없다면 값을 저장하거나 요청하는 스레드를 식별할 수 없기 때문에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Thread.currentThread()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중요한 데이터 식별 기준이 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B390BE31-C979-D4FA-AFA3-E17906964402}"/>
              </a:ext>
            </a:extLst>
          </p:cNvPr>
          <p:cNvSpPr/>
          <p:nvPr/>
        </p:nvSpPr>
        <p:spPr>
          <a:xfrm>
            <a:off x="680418" y="2403235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2892FE24-56BA-C4BC-B08A-731295CE444C}"/>
              </a:ext>
            </a:extLst>
          </p:cNvPr>
          <p:cNvSpPr/>
          <p:nvPr/>
        </p:nvSpPr>
        <p:spPr>
          <a:xfrm>
            <a:off x="3199486" y="2403235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다이아몬드 5">
            <a:extLst>
              <a:ext uri="{FF2B5EF4-FFF2-40B4-BE49-F238E27FC236}">
                <a16:creationId xmlns:a16="http://schemas.microsoft.com/office/drawing/2014/main" id="{C850A5F8-522A-1C7B-DD84-25A132948726}"/>
              </a:ext>
            </a:extLst>
          </p:cNvPr>
          <p:cNvSpPr/>
          <p:nvPr/>
        </p:nvSpPr>
        <p:spPr>
          <a:xfrm>
            <a:off x="5803486" y="2175153"/>
            <a:ext cx="1140833" cy="956566"/>
          </a:xfrm>
          <a:prstGeom prst="diamond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31625F5-10EB-BD26-5DC3-D3F86435F3C3}"/>
              </a:ext>
            </a:extLst>
          </p:cNvPr>
          <p:cNvSpPr/>
          <p:nvPr/>
        </p:nvSpPr>
        <p:spPr>
          <a:xfrm>
            <a:off x="5803486" y="2483520"/>
            <a:ext cx="11904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t.threadLocals</a:t>
            </a:r>
          </a:p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== null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D41EFB24-67F0-5F0C-6CAE-DA085C145039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2201645" y="2652708"/>
            <a:ext cx="9978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7698AA65-7A8F-67FA-ECA3-3270527EA310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4720713" y="2652708"/>
            <a:ext cx="108113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4FA2A561-0C9E-08A1-8534-3DE43DA96FD0}"/>
              </a:ext>
            </a:extLst>
          </p:cNvPr>
          <p:cNvSpPr/>
          <p:nvPr/>
        </p:nvSpPr>
        <p:spPr>
          <a:xfrm>
            <a:off x="5370980" y="3426719"/>
            <a:ext cx="2006769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ThreadLocalMap()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67249F94-31FB-E5A6-F64C-6A8F02F2086A}"/>
              </a:ext>
            </a:extLst>
          </p:cNvPr>
          <p:cNvSpPr/>
          <p:nvPr/>
        </p:nvSpPr>
        <p:spPr>
          <a:xfrm>
            <a:off x="7602171" y="2403234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C817F0F0-FC3F-5EA6-998A-99EDF7E72708}"/>
              </a:ext>
            </a:extLst>
          </p:cNvPr>
          <p:cNvSpPr/>
          <p:nvPr/>
        </p:nvSpPr>
        <p:spPr>
          <a:xfrm>
            <a:off x="9123398" y="3426718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034E9DBD-7B83-A9AC-8A06-8486A7B09D06}"/>
              </a:ext>
            </a:extLst>
          </p:cNvPr>
          <p:cNvCxnSpPr>
            <a:cxnSpLocks/>
            <a:endCxn id="15" idx="0"/>
          </p:cNvCxnSpPr>
          <p:nvPr/>
        </p:nvCxnSpPr>
        <p:spPr>
          <a:xfrm>
            <a:off x="6373903" y="3130990"/>
            <a:ext cx="462" cy="2957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36436AF5-8E1C-05FE-FB94-D796955C4C29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6944319" y="2652707"/>
            <a:ext cx="6578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87CED7F8-2648-172E-8323-01B27C9ACF46}"/>
              </a:ext>
            </a:extLst>
          </p:cNvPr>
          <p:cNvCxnSpPr>
            <a:cxnSpLocks/>
            <a:stCxn id="15" idx="3"/>
            <a:endCxn id="17" idx="1"/>
          </p:cNvCxnSpPr>
          <p:nvPr/>
        </p:nvCxnSpPr>
        <p:spPr>
          <a:xfrm flipV="1">
            <a:off x="7377749" y="3676191"/>
            <a:ext cx="174564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꺾인 연결선[E] 30">
            <a:extLst>
              <a:ext uri="{FF2B5EF4-FFF2-40B4-BE49-F238E27FC236}">
                <a16:creationId xmlns:a16="http://schemas.microsoft.com/office/drawing/2014/main" id="{CFB2752C-AEB8-AF9A-C638-FE3037B3A86F}"/>
              </a:ext>
            </a:extLst>
          </p:cNvPr>
          <p:cNvCxnSpPr>
            <a:stCxn id="16" idx="3"/>
            <a:endCxn id="17" idx="0"/>
          </p:cNvCxnSpPr>
          <p:nvPr/>
        </p:nvCxnSpPr>
        <p:spPr>
          <a:xfrm>
            <a:off x="9123398" y="2652707"/>
            <a:ext cx="760614" cy="774011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A61B516-0CCE-DA76-0505-542E7CF57B37}"/>
              </a:ext>
            </a:extLst>
          </p:cNvPr>
          <p:cNvSpPr/>
          <p:nvPr/>
        </p:nvSpPr>
        <p:spPr>
          <a:xfrm>
            <a:off x="6372611" y="3129061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7F806AD-2BCA-3DD8-A5AE-14A6473CFB30}"/>
              </a:ext>
            </a:extLst>
          </p:cNvPr>
          <p:cNvSpPr/>
          <p:nvPr/>
        </p:nvSpPr>
        <p:spPr>
          <a:xfrm>
            <a:off x="7044073" y="2414913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B4C43253-2BFC-EDFB-7D89-8C558EFDB906}"/>
              </a:ext>
            </a:extLst>
          </p:cNvPr>
          <p:cNvSpPr/>
          <p:nvPr/>
        </p:nvSpPr>
        <p:spPr>
          <a:xfrm>
            <a:off x="2314974" y="2414913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set(data)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19DB182A-A173-C927-058C-6DE49AAC238B}"/>
              </a:ext>
            </a:extLst>
          </p:cNvPr>
          <p:cNvSpPr/>
          <p:nvPr/>
        </p:nvSpPr>
        <p:spPr>
          <a:xfrm>
            <a:off x="7893015" y="3679441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F8C9ED99-790B-1864-317E-18EE8A401658}"/>
              </a:ext>
            </a:extLst>
          </p:cNvPr>
          <p:cNvSpPr/>
          <p:nvPr/>
        </p:nvSpPr>
        <p:spPr>
          <a:xfrm>
            <a:off x="9781250" y="2888413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73E35E3D-459D-78B3-13D0-7D8194860F7A}"/>
              </a:ext>
            </a:extLst>
          </p:cNvPr>
          <p:cNvSpPr/>
          <p:nvPr/>
        </p:nvSpPr>
        <p:spPr>
          <a:xfrm>
            <a:off x="72170" y="1864444"/>
            <a:ext cx="14798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 저장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모서리가 둥근 직사각형 48">
            <a:extLst>
              <a:ext uri="{FF2B5EF4-FFF2-40B4-BE49-F238E27FC236}">
                <a16:creationId xmlns:a16="http://schemas.microsoft.com/office/drawing/2014/main" id="{7C8F53EB-C9F6-7874-D323-6C644EC18150}"/>
              </a:ext>
            </a:extLst>
          </p:cNvPr>
          <p:cNvSpPr/>
          <p:nvPr/>
        </p:nvSpPr>
        <p:spPr>
          <a:xfrm>
            <a:off x="680418" y="5203634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모서리가 둥근 직사각형 49">
            <a:extLst>
              <a:ext uri="{FF2B5EF4-FFF2-40B4-BE49-F238E27FC236}">
                <a16:creationId xmlns:a16="http://schemas.microsoft.com/office/drawing/2014/main" id="{D4CF26FA-F1EF-B46C-A01D-65036EB2FC30}"/>
              </a:ext>
            </a:extLst>
          </p:cNvPr>
          <p:cNvSpPr/>
          <p:nvPr/>
        </p:nvSpPr>
        <p:spPr>
          <a:xfrm>
            <a:off x="3199486" y="5203634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다이아몬드 50">
            <a:extLst>
              <a:ext uri="{FF2B5EF4-FFF2-40B4-BE49-F238E27FC236}">
                <a16:creationId xmlns:a16="http://schemas.microsoft.com/office/drawing/2014/main" id="{4938DDCB-E817-C175-43EA-E110E47AF721}"/>
              </a:ext>
            </a:extLst>
          </p:cNvPr>
          <p:cNvSpPr/>
          <p:nvPr/>
        </p:nvSpPr>
        <p:spPr>
          <a:xfrm>
            <a:off x="5634392" y="5136876"/>
            <a:ext cx="1140833" cy="633600"/>
          </a:xfrm>
          <a:prstGeom prst="diamond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579CE55B-DC50-272C-5709-DD759F4F0C4B}"/>
              </a:ext>
            </a:extLst>
          </p:cNvPr>
          <p:cNvSpPr/>
          <p:nvPr/>
        </p:nvSpPr>
        <p:spPr>
          <a:xfrm>
            <a:off x="5622356" y="5315500"/>
            <a:ext cx="11904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t.threadLocals</a:t>
            </a:r>
          </a:p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== null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0B0CF150-E676-5F75-B8D7-BEDC837C4A27}"/>
              </a:ext>
            </a:extLst>
          </p:cNvPr>
          <p:cNvCxnSpPr>
            <a:stCxn id="49" idx="3"/>
            <a:endCxn id="50" idx="1"/>
          </p:cNvCxnSpPr>
          <p:nvPr/>
        </p:nvCxnSpPr>
        <p:spPr>
          <a:xfrm>
            <a:off x="2201645" y="5453107"/>
            <a:ext cx="9978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9ABFD41B-20C6-8217-08B9-E44D25AE3C04}"/>
              </a:ext>
            </a:extLst>
          </p:cNvPr>
          <p:cNvCxnSpPr>
            <a:cxnSpLocks/>
            <a:stCxn id="50" idx="3"/>
            <a:endCxn id="51" idx="1"/>
          </p:cNvCxnSpPr>
          <p:nvPr/>
        </p:nvCxnSpPr>
        <p:spPr>
          <a:xfrm>
            <a:off x="4720713" y="5453107"/>
            <a:ext cx="913679" cy="5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모서리가 둥근 직사각형 54">
            <a:extLst>
              <a:ext uri="{FF2B5EF4-FFF2-40B4-BE49-F238E27FC236}">
                <a16:creationId xmlns:a16="http://schemas.microsoft.com/office/drawing/2014/main" id="{1EA4A4B8-5B41-E548-ECCD-DC5BC97124F1}"/>
              </a:ext>
            </a:extLst>
          </p:cNvPr>
          <p:cNvSpPr/>
          <p:nvPr/>
        </p:nvSpPr>
        <p:spPr>
          <a:xfrm>
            <a:off x="5201424" y="6227118"/>
            <a:ext cx="2006769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setInitialValue(</a:t>
            </a:r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6" name="모서리가 둥근 직사각형 55">
            <a:extLst>
              <a:ext uri="{FF2B5EF4-FFF2-40B4-BE49-F238E27FC236}">
                <a16:creationId xmlns:a16="http://schemas.microsoft.com/office/drawing/2014/main" id="{9C184370-A141-FCB1-2DC2-9B34A961B75D}"/>
              </a:ext>
            </a:extLst>
          </p:cNvPr>
          <p:cNvSpPr/>
          <p:nvPr/>
        </p:nvSpPr>
        <p:spPr>
          <a:xfrm>
            <a:off x="7432615" y="5203633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모서리가 둥근 직사각형 56">
            <a:extLst>
              <a:ext uri="{FF2B5EF4-FFF2-40B4-BE49-F238E27FC236}">
                <a16:creationId xmlns:a16="http://schemas.microsoft.com/office/drawing/2014/main" id="{56C5429A-B02E-D307-2EE5-D0CD80CF9C5E}"/>
              </a:ext>
            </a:extLst>
          </p:cNvPr>
          <p:cNvSpPr/>
          <p:nvPr/>
        </p:nvSpPr>
        <p:spPr>
          <a:xfrm>
            <a:off x="10007210" y="5203633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FF64491-8DD3-56D4-C1EA-6758307ECDA4}"/>
              </a:ext>
            </a:extLst>
          </p:cNvPr>
          <p:cNvCxnSpPr>
            <a:cxnSpLocks/>
            <a:stCxn id="51" idx="2"/>
            <a:endCxn id="55" idx="0"/>
          </p:cNvCxnSpPr>
          <p:nvPr/>
        </p:nvCxnSpPr>
        <p:spPr>
          <a:xfrm>
            <a:off x="6204809" y="5770476"/>
            <a:ext cx="0" cy="4566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9E12CF2A-26D9-6359-FEA5-D811ED97731B}"/>
              </a:ext>
            </a:extLst>
          </p:cNvPr>
          <p:cNvCxnSpPr>
            <a:cxnSpLocks/>
            <a:stCxn id="51" idx="3"/>
            <a:endCxn id="56" idx="1"/>
          </p:cNvCxnSpPr>
          <p:nvPr/>
        </p:nvCxnSpPr>
        <p:spPr>
          <a:xfrm flipV="1">
            <a:off x="6775225" y="5453106"/>
            <a:ext cx="657390" cy="5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B41F9912-CF1D-CB16-3B0D-023E4C0E4299}"/>
              </a:ext>
            </a:extLst>
          </p:cNvPr>
          <p:cNvSpPr/>
          <p:nvPr/>
        </p:nvSpPr>
        <p:spPr>
          <a:xfrm>
            <a:off x="6191364" y="5886411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99C80A0B-B86D-796A-864A-CEB881134AD9}"/>
              </a:ext>
            </a:extLst>
          </p:cNvPr>
          <p:cNvSpPr/>
          <p:nvPr/>
        </p:nvSpPr>
        <p:spPr>
          <a:xfrm>
            <a:off x="6874517" y="5215312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5EB1E2C9-A035-194E-76EB-68B62E925F85}"/>
              </a:ext>
            </a:extLst>
          </p:cNvPr>
          <p:cNvSpPr/>
          <p:nvPr/>
        </p:nvSpPr>
        <p:spPr>
          <a:xfrm>
            <a:off x="2314974" y="5215312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658C57F7-DD72-6F5C-978F-FC78763422C9}"/>
              </a:ext>
            </a:extLst>
          </p:cNvPr>
          <p:cNvSpPr/>
          <p:nvPr/>
        </p:nvSpPr>
        <p:spPr>
          <a:xfrm>
            <a:off x="72170" y="4424103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 조회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8" name="직선 연결선[R] 67">
            <a:extLst>
              <a:ext uri="{FF2B5EF4-FFF2-40B4-BE49-F238E27FC236}">
                <a16:creationId xmlns:a16="http://schemas.microsoft.com/office/drawing/2014/main" id="{49E8BDCF-184C-6A73-B6DE-00AA43A7E388}"/>
              </a:ext>
            </a:extLst>
          </p:cNvPr>
          <p:cNvCxnSpPr>
            <a:cxnSpLocks/>
          </p:cNvCxnSpPr>
          <p:nvPr/>
        </p:nvCxnSpPr>
        <p:spPr>
          <a:xfrm>
            <a:off x="361498" y="4141320"/>
            <a:ext cx="11070823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꺾인 연결선[E] 69">
            <a:extLst>
              <a:ext uri="{FF2B5EF4-FFF2-40B4-BE49-F238E27FC236}">
                <a16:creationId xmlns:a16="http://schemas.microsoft.com/office/drawing/2014/main" id="{1D1A9255-372B-50AF-C8FB-820CB5C0DC53}"/>
              </a:ext>
            </a:extLst>
          </p:cNvPr>
          <p:cNvCxnSpPr>
            <a:cxnSpLocks/>
            <a:stCxn id="55" idx="1"/>
            <a:endCxn id="49" idx="2"/>
          </p:cNvCxnSpPr>
          <p:nvPr/>
        </p:nvCxnSpPr>
        <p:spPr>
          <a:xfrm rot="10800000">
            <a:off x="1441032" y="5702579"/>
            <a:ext cx="3760392" cy="77401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7BB4878D-7AEC-BA27-08C5-D6F937FA2DFF}"/>
              </a:ext>
            </a:extLst>
          </p:cNvPr>
          <p:cNvSpPr/>
          <p:nvPr/>
        </p:nvSpPr>
        <p:spPr>
          <a:xfrm>
            <a:off x="7257290" y="6353479"/>
            <a:ext cx="199926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set(data) 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와 동일한 흐름으로 진행</a:t>
            </a: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2F5A28A4-2956-AC7A-5592-1D0F9A1FF7A1}"/>
              </a:ext>
            </a:extLst>
          </p:cNvPr>
          <p:cNvCxnSpPr>
            <a:stCxn id="56" idx="3"/>
            <a:endCxn id="57" idx="1"/>
          </p:cNvCxnSpPr>
          <p:nvPr/>
        </p:nvCxnSpPr>
        <p:spPr>
          <a:xfrm>
            <a:off x="8953842" y="5453106"/>
            <a:ext cx="105336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30F8FB63-BC7D-BF06-B389-34273AC063F1}"/>
              </a:ext>
            </a:extLst>
          </p:cNvPr>
          <p:cNvSpPr/>
          <p:nvPr/>
        </p:nvSpPr>
        <p:spPr>
          <a:xfrm>
            <a:off x="8953842" y="5219487"/>
            <a:ext cx="93004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getEntry()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2" name="꺾인 연결선[E] 91">
            <a:extLst>
              <a:ext uri="{FF2B5EF4-FFF2-40B4-BE49-F238E27FC236}">
                <a16:creationId xmlns:a16="http://schemas.microsoft.com/office/drawing/2014/main" id="{ED458895-4518-F328-7B3C-A4C6F88325B3}"/>
              </a:ext>
            </a:extLst>
          </p:cNvPr>
          <p:cNvCxnSpPr>
            <a:stCxn id="57" idx="0"/>
            <a:endCxn id="49" idx="0"/>
          </p:cNvCxnSpPr>
          <p:nvPr/>
        </p:nvCxnSpPr>
        <p:spPr>
          <a:xfrm rot="16200000" flipH="1" flipV="1">
            <a:off x="6104427" y="540237"/>
            <a:ext cx="1" cy="9326792"/>
          </a:xfrm>
          <a:prstGeom prst="bentConnector3">
            <a:avLst>
              <a:gd name="adj1" fmla="val -2286000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F325602A-6374-FA71-3ACD-836E31B1D30B}"/>
              </a:ext>
            </a:extLst>
          </p:cNvPr>
          <p:cNvSpPr/>
          <p:nvPr/>
        </p:nvSpPr>
        <p:spPr>
          <a:xfrm>
            <a:off x="4843817" y="2406485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getMap()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CCE4AE4F-E1E2-83B2-0605-37360F8309CC}"/>
              </a:ext>
            </a:extLst>
          </p:cNvPr>
          <p:cNvSpPr/>
          <p:nvPr/>
        </p:nvSpPr>
        <p:spPr>
          <a:xfrm>
            <a:off x="4811659" y="5213166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getMap()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9A65CA83-5EBE-FD2A-D2B6-4DB71908FE83}"/>
              </a:ext>
            </a:extLst>
          </p:cNvPr>
          <p:cNvSpPr/>
          <p:nvPr/>
        </p:nvSpPr>
        <p:spPr>
          <a:xfrm>
            <a:off x="1996555" y="6201524"/>
            <a:ext cx="26212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최초일때는 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이며 다음부터는 저장된 값 반환</a:t>
            </a:r>
          </a:p>
        </p:txBody>
      </p:sp>
    </p:spTree>
    <p:extLst>
      <p:ext uri="{BB962C8B-B14F-4D97-AF65-F5344CB8AC3E}">
        <p14:creationId xmlns:p14="http://schemas.microsoft.com/office/powerpoint/2010/main" val="381480696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50898" y="212465"/>
            <a:ext cx="263803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15822" y="551019"/>
            <a:ext cx="10570190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확장 버전으로서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스레드로부터 자식 스레드로 값을 전달하고 싶을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값의 상속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변수에 값을 설정하면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부모 스레드로부터 생성된 자식 스레드들은 부모의 값을 상속받게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독립성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스레드가 상속받은 값을 변경하더라도 부모 스레드의 값에는 영향을 주지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E93C5C-D795-A226-4CA1-688D47F35560}"/>
              </a:ext>
            </a:extLst>
          </p:cNvPr>
          <p:cNvSpPr txBox="1"/>
          <p:nvPr/>
        </p:nvSpPr>
        <p:spPr>
          <a:xfrm>
            <a:off x="714102" y="2235323"/>
            <a:ext cx="10570189" cy="422423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.set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스레드의 값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Thread childThread =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스레드로부터 값 상속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스레드에서 상속받은 값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부모 스레드의 값</a:t>
            </a:r>
            <a:b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스레드에서 값을 변경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.set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스레드의 새로운 값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스레드에서 설정한 후의 값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자식 스레드의 새로운 값</a:t>
            </a:r>
            <a:b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childThread.start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스레드의 값 확인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스레드의 값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부모 스레드의 값</a:t>
            </a:r>
            <a:b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3466558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72530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Synchronization Fundamentals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3454792" cy="29777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개념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 스레드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스레드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동기화와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관계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안전한 스레드 구성</a:t>
            </a:r>
          </a:p>
        </p:txBody>
      </p:sp>
    </p:spTree>
    <p:extLst>
      <p:ext uri="{BB962C8B-B14F-4D97-AF65-F5344CB8AC3E}">
        <p14:creationId xmlns:p14="http://schemas.microsoft.com/office/powerpoint/2010/main" val="375398125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703887" y="3105835"/>
            <a:ext cx="67842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 스레드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스레드</a:t>
            </a:r>
          </a:p>
        </p:txBody>
      </p:sp>
    </p:spTree>
    <p:extLst>
      <p:ext uri="{BB962C8B-B14F-4D97-AF65-F5344CB8AC3E}">
        <p14:creationId xmlns:p14="http://schemas.microsoft.com/office/powerpoint/2010/main" val="8827013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67647FD-8B58-2FF1-4B1F-7D56348E5416}"/>
              </a:ext>
            </a:extLst>
          </p:cNvPr>
          <p:cNvSpPr/>
          <p:nvPr/>
        </p:nvSpPr>
        <p:spPr>
          <a:xfrm>
            <a:off x="907613" y="1677106"/>
            <a:ext cx="9948586" cy="4929587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1F69DA96-694D-4833-E0B4-D0C7F410C6BF}"/>
              </a:ext>
            </a:extLst>
          </p:cNvPr>
          <p:cNvSpPr/>
          <p:nvPr/>
        </p:nvSpPr>
        <p:spPr>
          <a:xfrm>
            <a:off x="2984318" y="2051273"/>
            <a:ext cx="7730732" cy="431524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51740D6-0D27-4B3B-9DB5-F1CFC9842C45}"/>
              </a:ext>
            </a:extLst>
          </p:cNvPr>
          <p:cNvSpPr/>
          <p:nvPr/>
        </p:nvSpPr>
        <p:spPr>
          <a:xfrm>
            <a:off x="244332" y="328800"/>
            <a:ext cx="12771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39002FB-E530-8FFB-31EF-E80A762CC549}"/>
              </a:ext>
            </a:extLst>
          </p:cNvPr>
          <p:cNvSpPr/>
          <p:nvPr/>
        </p:nvSpPr>
        <p:spPr>
          <a:xfrm>
            <a:off x="565422" y="649684"/>
            <a:ext cx="10449767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운영체제에 의해 </a:t>
            </a:r>
            <a:r>
              <a:rPr lang="ko-KR" altLang="en-US" sz="1200" b="0" i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파일 시스템에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설치되어 있는 파일을 프로그램이라 칭한다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프로그램의 실제 실행을 의미하며 프로그램 파일을 실행함으로써 프로그램 데이터들이 메모리에 올라와 </a:t>
            </a:r>
            <a:r>
              <a:rPr lang="en-US" altLang="ko-Kore-KR" sz="1200" b="1" i="0">
                <a:solidFill>
                  <a:srgbClr val="EE232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 b="1" i="0">
                <a:solidFill>
                  <a:srgbClr val="EE232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할당받고 명령을 수행하고 있는 상태이다</a:t>
            </a:r>
            <a:endParaRPr lang="en-US" altLang="ko-KR" sz="1200" b="1" i="0">
              <a:solidFill>
                <a:srgbClr val="EE232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운영체제로부터 자원을 할당받은 최소 작업 단위이다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363D74E-E68A-5B85-9D4D-1B5AC3F5379B}"/>
              </a:ext>
            </a:extLst>
          </p:cNvPr>
          <p:cNvSpPr/>
          <p:nvPr/>
        </p:nvSpPr>
        <p:spPr>
          <a:xfrm>
            <a:off x="4942387" y="1704639"/>
            <a:ext cx="5453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 S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E425421-6814-E170-8348-4B0EC659160C}"/>
              </a:ext>
            </a:extLst>
          </p:cNvPr>
          <p:cNvSpPr/>
          <p:nvPr/>
        </p:nvSpPr>
        <p:spPr>
          <a:xfrm>
            <a:off x="1041282" y="2046438"/>
            <a:ext cx="1611084" cy="431524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D7732BC-06EC-C933-2CAE-D9E33AAFE4B7}"/>
              </a:ext>
            </a:extLst>
          </p:cNvPr>
          <p:cNvSpPr/>
          <p:nvPr/>
        </p:nvSpPr>
        <p:spPr>
          <a:xfrm>
            <a:off x="1258868" y="2601872"/>
            <a:ext cx="1096775" cy="39567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Program A</a:t>
            </a:r>
            <a:endParaRPr lang="ko-KR" altLang="en-US" sz="1200" b="1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448F602-377A-B437-84C1-5F9AF0027BA8}"/>
              </a:ext>
            </a:extLst>
          </p:cNvPr>
          <p:cNvSpPr/>
          <p:nvPr/>
        </p:nvSpPr>
        <p:spPr>
          <a:xfrm>
            <a:off x="1258867" y="3169039"/>
            <a:ext cx="1096775" cy="39567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Program B</a:t>
            </a:r>
            <a:endParaRPr lang="ko-KR" altLang="en-US" sz="1200" b="1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272352F-3E38-F86F-7797-FCA844129651}"/>
              </a:ext>
            </a:extLst>
          </p:cNvPr>
          <p:cNvSpPr/>
          <p:nvPr/>
        </p:nvSpPr>
        <p:spPr>
          <a:xfrm>
            <a:off x="1258867" y="3736206"/>
            <a:ext cx="1096775" cy="39567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Program C</a:t>
            </a:r>
            <a:endParaRPr lang="ko-KR" altLang="en-US" sz="1200" b="1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C77D529-B5A9-24F6-79C8-374B8406B6F8}"/>
              </a:ext>
            </a:extLst>
          </p:cNvPr>
          <p:cNvSpPr/>
          <p:nvPr/>
        </p:nvSpPr>
        <p:spPr>
          <a:xfrm>
            <a:off x="3239063" y="2601872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rgbClr val="0070C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Process</a:t>
            </a:r>
            <a:r>
              <a:rPr lang="ko-KR" altLang="en-US" sz="1200" b="1"/>
              <a:t> </a:t>
            </a:r>
            <a:r>
              <a:rPr lang="en-US" altLang="ko-KR" sz="1200" b="1"/>
              <a:t>1 </a:t>
            </a:r>
            <a:endParaRPr lang="ko-KR" altLang="en-US" sz="1200" b="1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F9087DBB-6E13-AE24-5539-12A24ACF6D7F}"/>
              </a:ext>
            </a:extLst>
          </p:cNvPr>
          <p:cNvCxnSpPr>
            <a:stCxn id="7" idx="3"/>
            <a:endCxn id="11" idx="1"/>
          </p:cNvCxnSpPr>
          <p:nvPr/>
        </p:nvCxnSpPr>
        <p:spPr>
          <a:xfrm>
            <a:off x="2355643" y="2799707"/>
            <a:ext cx="88342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66136C5-CA5E-6FB5-CDD3-733D424C59D4}"/>
              </a:ext>
            </a:extLst>
          </p:cNvPr>
          <p:cNvSpPr txBox="1"/>
          <p:nvPr/>
        </p:nvSpPr>
        <p:spPr>
          <a:xfrm>
            <a:off x="2622498" y="2553486"/>
            <a:ext cx="4163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95FAF05-F4D8-7DBF-E5CF-0DCC29F169F3}"/>
              </a:ext>
            </a:extLst>
          </p:cNvPr>
          <p:cNvSpPr/>
          <p:nvPr/>
        </p:nvSpPr>
        <p:spPr>
          <a:xfrm>
            <a:off x="4335839" y="2601872"/>
            <a:ext cx="363320" cy="3956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rgbClr val="0070C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A</a:t>
            </a:r>
            <a:endParaRPr lang="ko-KR" altLang="en-US" sz="1200" b="1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8425861-36B4-B040-3629-CDD7EFBB28A8}"/>
              </a:ext>
            </a:extLst>
          </p:cNvPr>
          <p:cNvSpPr/>
          <p:nvPr/>
        </p:nvSpPr>
        <p:spPr>
          <a:xfrm>
            <a:off x="3239063" y="3736206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rgbClr val="0070C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Process</a:t>
            </a:r>
            <a:r>
              <a:rPr lang="ko-KR" altLang="en-US" sz="1200" b="1"/>
              <a:t> </a:t>
            </a:r>
            <a:r>
              <a:rPr lang="en-US" altLang="ko-KR" sz="1200" b="1"/>
              <a:t>2 </a:t>
            </a:r>
            <a:endParaRPr lang="ko-KR" altLang="en-US" sz="1200" b="1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55275AD-23DC-67A9-E4FF-822CD682C7EF}"/>
              </a:ext>
            </a:extLst>
          </p:cNvPr>
          <p:cNvSpPr txBox="1"/>
          <p:nvPr/>
        </p:nvSpPr>
        <p:spPr>
          <a:xfrm>
            <a:off x="2622497" y="3730150"/>
            <a:ext cx="4163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BB9BFDC-8681-F51D-CFD3-8ABC8F03490E}"/>
              </a:ext>
            </a:extLst>
          </p:cNvPr>
          <p:cNvSpPr/>
          <p:nvPr/>
        </p:nvSpPr>
        <p:spPr>
          <a:xfrm>
            <a:off x="4334591" y="3735794"/>
            <a:ext cx="363320" cy="3956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rgbClr val="0070C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C</a:t>
            </a:r>
            <a:endParaRPr lang="ko-KR" altLang="en-US" sz="1200" b="1"/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AF7A697F-DA7B-42D3-9C51-43728DE0A9ED}"/>
              </a:ext>
            </a:extLst>
          </p:cNvPr>
          <p:cNvCxnSpPr>
            <a:cxnSpLocks/>
            <a:stCxn id="10" idx="3"/>
            <a:endCxn id="24" idx="1"/>
          </p:cNvCxnSpPr>
          <p:nvPr/>
        </p:nvCxnSpPr>
        <p:spPr>
          <a:xfrm>
            <a:off x="2355642" y="3934041"/>
            <a:ext cx="88342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5DC8AF2-71EF-DDA1-3A56-27FF6AD9B52A}"/>
              </a:ext>
            </a:extLst>
          </p:cNvPr>
          <p:cNvSpPr/>
          <p:nvPr/>
        </p:nvSpPr>
        <p:spPr>
          <a:xfrm>
            <a:off x="5386559" y="2438371"/>
            <a:ext cx="1185053" cy="49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D96C235-10F3-B5D5-F5B7-9AB42662C69B}"/>
              </a:ext>
            </a:extLst>
          </p:cNvPr>
          <p:cNvSpPr/>
          <p:nvPr/>
        </p:nvSpPr>
        <p:spPr>
          <a:xfrm>
            <a:off x="5385309" y="4396544"/>
            <a:ext cx="1185053" cy="6784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B0CE085-C2EF-DC60-283D-A7E5079A7ACA}"/>
              </a:ext>
            </a:extLst>
          </p:cNvPr>
          <p:cNvSpPr/>
          <p:nvPr/>
        </p:nvSpPr>
        <p:spPr>
          <a:xfrm>
            <a:off x="5380984" y="5087904"/>
            <a:ext cx="1185053" cy="6092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B2B684D-D0CA-4063-0AD4-FF95F2EA1AAD}"/>
              </a:ext>
            </a:extLst>
          </p:cNvPr>
          <p:cNvSpPr/>
          <p:nvPr/>
        </p:nvSpPr>
        <p:spPr>
          <a:xfrm>
            <a:off x="5370984" y="5679951"/>
            <a:ext cx="1185053" cy="5613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C011560-26FE-22BB-5310-628B487A3D41}"/>
              </a:ext>
            </a:extLst>
          </p:cNvPr>
          <p:cNvSpPr/>
          <p:nvPr/>
        </p:nvSpPr>
        <p:spPr>
          <a:xfrm>
            <a:off x="5385309" y="2437155"/>
            <a:ext cx="1185053" cy="38062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E3B1492A-A723-44E2-4D1B-21E15B2F746A}"/>
              </a:ext>
            </a:extLst>
          </p:cNvPr>
          <p:cNvCxnSpPr>
            <a:cxnSpLocks/>
          </p:cNvCxnSpPr>
          <p:nvPr/>
        </p:nvCxnSpPr>
        <p:spPr>
          <a:xfrm>
            <a:off x="5385309" y="2936925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직선 연결선[R] 40">
            <a:extLst>
              <a:ext uri="{FF2B5EF4-FFF2-40B4-BE49-F238E27FC236}">
                <a16:creationId xmlns:a16="http://schemas.microsoft.com/office/drawing/2014/main" id="{1D9B57E9-CDDC-8629-3BB3-E6DAC0A50AAE}"/>
              </a:ext>
            </a:extLst>
          </p:cNvPr>
          <p:cNvCxnSpPr>
            <a:cxnSpLocks/>
          </p:cNvCxnSpPr>
          <p:nvPr/>
        </p:nvCxnSpPr>
        <p:spPr>
          <a:xfrm>
            <a:off x="5385309" y="4396545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813C2381-FF2D-6A4B-0C2E-99A3460ED8CC}"/>
              </a:ext>
            </a:extLst>
          </p:cNvPr>
          <p:cNvCxnSpPr>
            <a:cxnSpLocks/>
          </p:cNvCxnSpPr>
          <p:nvPr/>
        </p:nvCxnSpPr>
        <p:spPr>
          <a:xfrm>
            <a:off x="5370984" y="5074953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연결선[R] 42">
            <a:extLst>
              <a:ext uri="{FF2B5EF4-FFF2-40B4-BE49-F238E27FC236}">
                <a16:creationId xmlns:a16="http://schemas.microsoft.com/office/drawing/2014/main" id="{45F426F4-B2C3-426B-7439-6930FF77758A}"/>
              </a:ext>
            </a:extLst>
          </p:cNvPr>
          <p:cNvCxnSpPr>
            <a:cxnSpLocks/>
          </p:cNvCxnSpPr>
          <p:nvPr/>
        </p:nvCxnSpPr>
        <p:spPr>
          <a:xfrm>
            <a:off x="5380984" y="568184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05E289F6-4F2C-31FB-8A16-0FEB6C63CAC3}"/>
              </a:ext>
            </a:extLst>
          </p:cNvPr>
          <p:cNvSpPr txBox="1"/>
          <p:nvPr/>
        </p:nvSpPr>
        <p:spPr>
          <a:xfrm>
            <a:off x="5643655" y="5837602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1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D0F67BF-BA89-9576-85EB-4A1904A2C896}"/>
              </a:ext>
            </a:extLst>
          </p:cNvPr>
          <p:cNvSpPr txBox="1"/>
          <p:nvPr/>
        </p:nvSpPr>
        <p:spPr>
          <a:xfrm>
            <a:off x="5682523" y="5243665"/>
            <a:ext cx="52571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1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E6E3680-AA38-E083-59B1-52EA7DE7A387}"/>
              </a:ext>
            </a:extLst>
          </p:cNvPr>
          <p:cNvSpPr txBox="1"/>
          <p:nvPr/>
        </p:nvSpPr>
        <p:spPr>
          <a:xfrm>
            <a:off x="5643655" y="4640704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1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FF190E6-FB9F-EF60-09F7-2ED820741D17}"/>
              </a:ext>
            </a:extLst>
          </p:cNvPr>
          <p:cNvSpPr txBox="1"/>
          <p:nvPr/>
        </p:nvSpPr>
        <p:spPr>
          <a:xfrm>
            <a:off x="5657449" y="2592534"/>
            <a:ext cx="6407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100"/>
          </a:p>
        </p:txBody>
      </p:sp>
      <p:cxnSp>
        <p:nvCxnSpPr>
          <p:cNvPr id="48" name="구부러진 연결선[U] 47">
            <a:extLst>
              <a:ext uri="{FF2B5EF4-FFF2-40B4-BE49-F238E27FC236}">
                <a16:creationId xmlns:a16="http://schemas.microsoft.com/office/drawing/2014/main" id="{AFC8F16B-940F-05AD-3E1D-151FCDEB2740}"/>
              </a:ext>
            </a:extLst>
          </p:cNvPr>
          <p:cNvCxnSpPr>
            <a:cxnSpLocks/>
            <a:stCxn id="26" idx="3"/>
            <a:endCxn id="38" idx="1"/>
          </p:cNvCxnSpPr>
          <p:nvPr/>
        </p:nvCxnSpPr>
        <p:spPr>
          <a:xfrm>
            <a:off x="4697911" y="3933629"/>
            <a:ext cx="687398" cy="406626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4CB4B604-F2F2-7378-9EF9-C78D87F75018}"/>
              </a:ext>
            </a:extLst>
          </p:cNvPr>
          <p:cNvSpPr txBox="1"/>
          <p:nvPr/>
        </p:nvSpPr>
        <p:spPr>
          <a:xfrm>
            <a:off x="5552806" y="2165934"/>
            <a:ext cx="77471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E1737EA-2E01-2A28-0BB8-9214870196D3}"/>
              </a:ext>
            </a:extLst>
          </p:cNvPr>
          <p:cNvSpPr txBox="1"/>
          <p:nvPr/>
        </p:nvSpPr>
        <p:spPr>
          <a:xfrm>
            <a:off x="7011707" y="5791883"/>
            <a:ext cx="331284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작성한 프로그램 함수들의 코드</a:t>
            </a:r>
            <a:endParaRPr lang="en-US" altLang="ko-Kore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코드 영역에 저장된 명령어를 하나씩 가져가서 처리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6989BCD-8175-A08F-8FB6-D02D57F7A8D0}"/>
              </a:ext>
            </a:extLst>
          </p:cNvPr>
          <p:cNvSpPr txBox="1"/>
          <p:nvPr/>
        </p:nvSpPr>
        <p:spPr>
          <a:xfrm>
            <a:off x="7011357" y="5180894"/>
            <a:ext cx="339374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코드가 실행되면서 사용하는 전역변수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 등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프로그램의 시작과 함께 할당되며 프로그램이 종료되면 소멸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32E8176-7968-611E-D1FF-B9DD94F1B887}"/>
              </a:ext>
            </a:extLst>
          </p:cNvPr>
          <p:cNvSpPr txBox="1"/>
          <p:nvPr/>
        </p:nvSpPr>
        <p:spPr>
          <a:xfrm>
            <a:off x="6999648" y="4537699"/>
            <a:ext cx="340545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사용자에 의해 메모리 공간이 동적으로 할당되고 해제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메모리의 낮은 주소에서 높은 주소의 방향으로 할당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101D3F1E-2C2F-565E-2D89-96034B66E28D}"/>
              </a:ext>
            </a:extLst>
          </p:cNvPr>
          <p:cNvSpPr txBox="1"/>
          <p:nvPr/>
        </p:nvSpPr>
        <p:spPr>
          <a:xfrm>
            <a:off x="7045825" y="2521280"/>
            <a:ext cx="33636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 안에서 선언된 지역변수</a:t>
            </a:r>
            <a:r>
              <a:rPr lang="en-US" altLang="ko-KR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</a:t>
            </a:r>
            <a:r>
              <a:rPr lang="en-US" altLang="ko-KR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리턴값</a:t>
            </a:r>
            <a:r>
              <a:rPr lang="ko-KR" altLang="en-US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등이 저장</a:t>
            </a:r>
            <a:endParaRPr lang="en-US" altLang="ko-KR" sz="10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함수의 호출과 함께 할당되며 함수의 호출이 완료되면 소멸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88CD7343-4C20-7C4F-81A8-B5577A1AD940}"/>
              </a:ext>
            </a:extLst>
          </p:cNvPr>
          <p:cNvCxnSpPr/>
          <p:nvPr/>
        </p:nvCxnSpPr>
        <p:spPr>
          <a:xfrm>
            <a:off x="5977835" y="2979193"/>
            <a:ext cx="0" cy="4360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CA49B11-00F6-B389-25C8-FCA3087F8BEC}"/>
              </a:ext>
            </a:extLst>
          </p:cNvPr>
          <p:cNvCxnSpPr/>
          <p:nvPr/>
        </p:nvCxnSpPr>
        <p:spPr>
          <a:xfrm flipV="1">
            <a:off x="5977835" y="3933675"/>
            <a:ext cx="0" cy="4263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0952A407-B7CF-8597-7AFA-E10CD663D83F}"/>
              </a:ext>
            </a:extLst>
          </p:cNvPr>
          <p:cNvSpPr txBox="1"/>
          <p:nvPr/>
        </p:nvSpPr>
        <p:spPr>
          <a:xfrm>
            <a:off x="4812165" y="2436425"/>
            <a:ext cx="63543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높은 주소</a:t>
            </a:r>
            <a:endParaRPr lang="ko-Kore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892969D9-1EA6-D3FA-36DA-9D8FD169345D}"/>
              </a:ext>
            </a:extLst>
          </p:cNvPr>
          <p:cNvSpPr txBox="1"/>
          <p:nvPr/>
        </p:nvSpPr>
        <p:spPr>
          <a:xfrm>
            <a:off x="4812063" y="6010482"/>
            <a:ext cx="63543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낮은 주소</a:t>
            </a:r>
            <a:endParaRPr lang="ko-Kore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AEB7E27C-671E-49D4-2FE1-93F7382698D7}"/>
              </a:ext>
            </a:extLst>
          </p:cNvPr>
          <p:cNvSpPr/>
          <p:nvPr/>
        </p:nvSpPr>
        <p:spPr>
          <a:xfrm>
            <a:off x="2983198" y="2062213"/>
            <a:ext cx="5677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RAM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9DD19DA4-1CF5-E204-1B91-4DEBF44CFEBC}"/>
              </a:ext>
            </a:extLst>
          </p:cNvPr>
          <p:cNvSpPr/>
          <p:nvPr/>
        </p:nvSpPr>
        <p:spPr>
          <a:xfrm>
            <a:off x="1204787" y="2055816"/>
            <a:ext cx="125912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FILE SYSTEM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오른쪽 중괄호[R] 13">
            <a:extLst>
              <a:ext uri="{FF2B5EF4-FFF2-40B4-BE49-F238E27FC236}">
                <a16:creationId xmlns:a16="http://schemas.microsoft.com/office/drawing/2014/main" id="{F377671E-331B-9DB1-508B-89EA578E8E6E}"/>
              </a:ext>
            </a:extLst>
          </p:cNvPr>
          <p:cNvSpPr/>
          <p:nvPr/>
        </p:nvSpPr>
        <p:spPr>
          <a:xfrm>
            <a:off x="6566037" y="2436425"/>
            <a:ext cx="275214" cy="2636114"/>
          </a:xfrm>
          <a:prstGeom prst="rightBrac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오른쪽 중괄호[R] 14">
            <a:extLst>
              <a:ext uri="{FF2B5EF4-FFF2-40B4-BE49-F238E27FC236}">
                <a16:creationId xmlns:a16="http://schemas.microsoft.com/office/drawing/2014/main" id="{C682FB2B-203F-E761-A8CA-07E439758B57}"/>
              </a:ext>
            </a:extLst>
          </p:cNvPr>
          <p:cNvSpPr/>
          <p:nvPr/>
        </p:nvSpPr>
        <p:spPr>
          <a:xfrm>
            <a:off x="6594182" y="5080708"/>
            <a:ext cx="247070" cy="1160606"/>
          </a:xfrm>
          <a:prstGeom prst="rightBrace">
            <a:avLst>
              <a:gd name="adj1" fmla="val 13812"/>
              <a:gd name="adj2" fmla="val 51057"/>
            </a:avLst>
          </a:prstGeom>
          <a:ln w="12700">
            <a:solidFill>
              <a:srgbClr val="0070C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7D32225-E5A2-1F00-B73E-DD65F09587D5}"/>
              </a:ext>
            </a:extLst>
          </p:cNvPr>
          <p:cNvSpPr txBox="1"/>
          <p:nvPr/>
        </p:nvSpPr>
        <p:spPr>
          <a:xfrm>
            <a:off x="6800935" y="3424321"/>
            <a:ext cx="27521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적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할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당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BB1990D-4F14-4B82-9CC3-46AD266620C7}"/>
              </a:ext>
            </a:extLst>
          </p:cNvPr>
          <p:cNvSpPr txBox="1"/>
          <p:nvPr/>
        </p:nvSpPr>
        <p:spPr>
          <a:xfrm>
            <a:off x="6781413" y="5284052"/>
            <a:ext cx="32321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정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적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할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당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456709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9322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414706"/>
            <a:ext cx="11557949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오직 한개의 스레드로만 구성하는 싱글 스레드 프로세스와 하나 이상의 스레드로 구성하는 멀티 스레드 프로세스로 구분할 수 있다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처리에 있어서 단일스레드와 멀티 스레드의 선택 기준은 어떤 방식이 자원을 더 효율적으로 사용하고 성능처리에 유리한가 하는 점이다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6074F49-864A-5B28-5C67-F793F5EFB85D}"/>
              </a:ext>
            </a:extLst>
          </p:cNvPr>
          <p:cNvSpPr/>
          <p:nvPr/>
        </p:nvSpPr>
        <p:spPr>
          <a:xfrm>
            <a:off x="2773995" y="1129378"/>
            <a:ext cx="11448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/>
              <a:t>단일 스레드</a:t>
            </a:r>
            <a:endParaRPr lang="ko-KR" altLang="en-US" sz="140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2E35D9B-C08F-F362-9AD4-18BCC80036CF}"/>
              </a:ext>
            </a:extLst>
          </p:cNvPr>
          <p:cNvGrpSpPr/>
          <p:nvPr/>
        </p:nvGrpSpPr>
        <p:grpSpPr>
          <a:xfrm>
            <a:off x="2963759" y="1610058"/>
            <a:ext cx="636104" cy="636104"/>
            <a:chOff x="1022049" y="3542235"/>
            <a:chExt cx="636104" cy="636104"/>
          </a:xfrm>
        </p:grpSpPr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595A2DBA-A130-00E9-0BB0-A8AA622F7514}"/>
                </a:ext>
              </a:extLst>
            </p:cNvPr>
            <p:cNvSpPr/>
            <p:nvPr/>
          </p:nvSpPr>
          <p:spPr>
            <a:xfrm>
              <a:off x="1022049" y="3542235"/>
              <a:ext cx="636104" cy="636104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EC62BE69-2CDD-C714-924F-7CE4DE5EBAAF}"/>
                </a:ext>
              </a:extLst>
            </p:cNvPr>
            <p:cNvSpPr/>
            <p:nvPr/>
          </p:nvSpPr>
          <p:spPr>
            <a:xfrm>
              <a:off x="1088766" y="3633302"/>
              <a:ext cx="569387" cy="45397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main</a:t>
              </a:r>
              <a:r>
                <a:rPr lang="en-US" altLang="ko-KR" sz="1000" b="1"/>
                <a:t> </a:t>
              </a:r>
            </a:p>
            <a:p>
              <a:pPr algn="ctr">
                <a:spcBef>
                  <a:spcPts val="300"/>
                </a:spcBef>
              </a:pPr>
              <a:r>
                <a:rPr lang="ko-KR" altLang="en-US" sz="1000" b="1"/>
                <a:t>스레드</a:t>
              </a:r>
            </a:p>
          </p:txBody>
        </p:sp>
      </p:grp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C0BC6440-6FFE-3A18-B815-9C56102BDA89}"/>
              </a:ext>
            </a:extLst>
          </p:cNvPr>
          <p:cNvSpPr/>
          <p:nvPr/>
        </p:nvSpPr>
        <p:spPr>
          <a:xfrm>
            <a:off x="2675434" y="2599995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A</a:t>
            </a:r>
            <a:endParaRPr lang="ko-KR" altLang="en-US" sz="1200"/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4C8842D7-7ECE-A572-DA29-0F9D8E6E9D8C}"/>
              </a:ext>
            </a:extLst>
          </p:cNvPr>
          <p:cNvSpPr/>
          <p:nvPr/>
        </p:nvSpPr>
        <p:spPr>
          <a:xfrm>
            <a:off x="2675434" y="3246475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B</a:t>
            </a:r>
            <a:endParaRPr lang="ko-KR" altLang="en-US" sz="1200"/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8C889ABF-A2DC-7014-2BBD-B9FCB26BD495}"/>
              </a:ext>
            </a:extLst>
          </p:cNvPr>
          <p:cNvSpPr/>
          <p:nvPr/>
        </p:nvSpPr>
        <p:spPr>
          <a:xfrm>
            <a:off x="2675433" y="3892955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C</a:t>
            </a:r>
            <a:endParaRPr lang="ko-KR" altLang="en-US" sz="1200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AC5FD786-0C23-4528-107E-0A6692E9278E}"/>
              </a:ext>
            </a:extLst>
          </p:cNvPr>
          <p:cNvCxnSpPr>
            <a:stCxn id="6" idx="4"/>
            <a:endCxn id="8" idx="0"/>
          </p:cNvCxnSpPr>
          <p:nvPr/>
        </p:nvCxnSpPr>
        <p:spPr>
          <a:xfrm>
            <a:off x="3281811" y="2246162"/>
            <a:ext cx="0" cy="35383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400CEC7F-6CE0-11A1-59CE-97CBCBBA8C80}"/>
              </a:ext>
            </a:extLst>
          </p:cNvPr>
          <p:cNvCxnSpPr>
            <a:stCxn id="8" idx="2"/>
            <a:endCxn id="9" idx="0"/>
          </p:cNvCxnSpPr>
          <p:nvPr/>
        </p:nvCxnSpPr>
        <p:spPr>
          <a:xfrm>
            <a:off x="3281811" y="2910096"/>
            <a:ext cx="0" cy="3363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C8237E1-AA8B-EDB1-6903-2043FA13E50B}"/>
              </a:ext>
            </a:extLst>
          </p:cNvPr>
          <p:cNvCxnSpPr>
            <a:stCxn id="9" idx="2"/>
            <a:endCxn id="10" idx="0"/>
          </p:cNvCxnSpPr>
          <p:nvPr/>
        </p:nvCxnSpPr>
        <p:spPr>
          <a:xfrm flipH="1">
            <a:off x="3281810" y="3556576"/>
            <a:ext cx="1" cy="3363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002C5831-9617-292C-685F-8341F821A63D}"/>
              </a:ext>
            </a:extLst>
          </p:cNvPr>
          <p:cNvGrpSpPr/>
          <p:nvPr/>
        </p:nvGrpSpPr>
        <p:grpSpPr>
          <a:xfrm>
            <a:off x="8650325" y="1601236"/>
            <a:ext cx="636104" cy="636104"/>
            <a:chOff x="1022049" y="3542235"/>
            <a:chExt cx="636104" cy="636104"/>
          </a:xfrm>
        </p:grpSpPr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C1596AD1-1EF5-95A6-86BF-3886C731021F}"/>
                </a:ext>
              </a:extLst>
            </p:cNvPr>
            <p:cNvSpPr/>
            <p:nvPr/>
          </p:nvSpPr>
          <p:spPr>
            <a:xfrm>
              <a:off x="1022049" y="3542235"/>
              <a:ext cx="636104" cy="636104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8D03442F-EB9B-212C-F75B-161B623EC64F}"/>
                </a:ext>
              </a:extLst>
            </p:cNvPr>
            <p:cNvSpPr/>
            <p:nvPr/>
          </p:nvSpPr>
          <p:spPr>
            <a:xfrm>
              <a:off x="1088766" y="3633302"/>
              <a:ext cx="569387" cy="45397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main</a:t>
              </a:r>
              <a:r>
                <a:rPr lang="en-US" altLang="ko-KR" sz="1000" b="1"/>
                <a:t> </a:t>
              </a:r>
            </a:p>
            <a:p>
              <a:pPr algn="ctr">
                <a:spcBef>
                  <a:spcPts val="300"/>
                </a:spcBef>
              </a:pPr>
              <a:r>
                <a:rPr lang="ko-KR" altLang="en-US" sz="1000" b="1"/>
                <a:t>스레드</a:t>
              </a:r>
            </a:p>
          </p:txBody>
        </p:sp>
      </p:grpSp>
      <p:sp>
        <p:nvSpPr>
          <p:cNvPr id="17" name="타원 16">
            <a:extLst>
              <a:ext uri="{FF2B5EF4-FFF2-40B4-BE49-F238E27FC236}">
                <a16:creationId xmlns:a16="http://schemas.microsoft.com/office/drawing/2014/main" id="{3A1C435B-39E4-A1F6-9381-A7937D8D5949}"/>
              </a:ext>
            </a:extLst>
          </p:cNvPr>
          <p:cNvSpPr/>
          <p:nvPr/>
        </p:nvSpPr>
        <p:spPr>
          <a:xfrm>
            <a:off x="7234992" y="2570565"/>
            <a:ext cx="636104" cy="636104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25260AF-93F6-6416-2374-C7CE10E47C58}"/>
              </a:ext>
            </a:extLst>
          </p:cNvPr>
          <p:cNvSpPr/>
          <p:nvPr/>
        </p:nvSpPr>
        <p:spPr>
          <a:xfrm>
            <a:off x="7205536" y="2737106"/>
            <a:ext cx="72648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worker</a:t>
            </a:r>
            <a:r>
              <a:rPr lang="en-US" altLang="ko-KR" sz="1000" b="1"/>
              <a:t>1</a:t>
            </a:r>
            <a:endParaRPr lang="ko-KR" altLang="en-US" sz="1000" b="1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B8D30D76-F2A8-1D12-E8E3-61BF0CC3E7A0}"/>
              </a:ext>
            </a:extLst>
          </p:cNvPr>
          <p:cNvSpPr/>
          <p:nvPr/>
        </p:nvSpPr>
        <p:spPr>
          <a:xfrm>
            <a:off x="8651061" y="2570565"/>
            <a:ext cx="636104" cy="636104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49829D8E-A769-F563-8AFB-FDE28124290D}"/>
              </a:ext>
            </a:extLst>
          </p:cNvPr>
          <p:cNvSpPr/>
          <p:nvPr/>
        </p:nvSpPr>
        <p:spPr>
          <a:xfrm>
            <a:off x="10073687" y="2549859"/>
            <a:ext cx="636104" cy="636104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F90F17E-80B7-13AC-EB0F-D84E09742325}"/>
              </a:ext>
            </a:extLst>
          </p:cNvPr>
          <p:cNvSpPr/>
          <p:nvPr/>
        </p:nvSpPr>
        <p:spPr>
          <a:xfrm>
            <a:off x="8661766" y="2753008"/>
            <a:ext cx="66877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worker</a:t>
            </a:r>
            <a:r>
              <a:rPr lang="en-US" altLang="ko-KR" sz="1000" b="1"/>
              <a:t>2</a:t>
            </a:r>
            <a:endParaRPr lang="ko-KR" altLang="en-US" sz="1000" b="1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D3333C8-397C-04FB-999C-04F450153E61}"/>
              </a:ext>
            </a:extLst>
          </p:cNvPr>
          <p:cNvSpPr/>
          <p:nvPr/>
        </p:nvSpPr>
        <p:spPr>
          <a:xfrm>
            <a:off x="10057352" y="2762904"/>
            <a:ext cx="66877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worker</a:t>
            </a:r>
            <a:r>
              <a:rPr lang="en-US" altLang="ko-KR" sz="1000" b="1"/>
              <a:t>3</a:t>
            </a:r>
            <a:endParaRPr lang="ko-KR" altLang="en-US" sz="1000" b="1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D45D4CC-8FED-5130-36C4-6379DA2B68B5}"/>
              </a:ext>
            </a:extLst>
          </p:cNvPr>
          <p:cNvCxnSpPr>
            <a:stCxn id="15" idx="4"/>
            <a:endCxn id="19" idx="0"/>
          </p:cNvCxnSpPr>
          <p:nvPr/>
        </p:nvCxnSpPr>
        <p:spPr>
          <a:xfrm>
            <a:off x="8968377" y="2237340"/>
            <a:ext cx="736" cy="33322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DE61179-7C6E-7993-86D1-C6484368AD75}"/>
              </a:ext>
            </a:extLst>
          </p:cNvPr>
          <p:cNvCxnSpPr>
            <a:stCxn id="15" idx="3"/>
            <a:endCxn id="17" idx="7"/>
          </p:cNvCxnSpPr>
          <p:nvPr/>
        </p:nvCxnSpPr>
        <p:spPr>
          <a:xfrm flipH="1">
            <a:off x="7777941" y="2144185"/>
            <a:ext cx="965539" cy="51953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FA3E7399-8AD6-EF49-3E15-B5F82B9E7240}"/>
              </a:ext>
            </a:extLst>
          </p:cNvPr>
          <p:cNvCxnSpPr>
            <a:stCxn id="15" idx="5"/>
            <a:endCxn id="20" idx="1"/>
          </p:cNvCxnSpPr>
          <p:nvPr/>
        </p:nvCxnSpPr>
        <p:spPr>
          <a:xfrm>
            <a:off x="9193274" y="2144185"/>
            <a:ext cx="973568" cy="49882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9E87D72A-9DC7-2FDC-7502-07A9234D11FA}"/>
              </a:ext>
            </a:extLst>
          </p:cNvPr>
          <p:cNvSpPr/>
          <p:nvPr/>
        </p:nvSpPr>
        <p:spPr>
          <a:xfrm>
            <a:off x="6946667" y="3880156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A</a:t>
            </a:r>
            <a:endParaRPr lang="ko-KR" altLang="en-US" sz="1200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B5FF36D3-EB4D-19B1-A8CB-616F2DF2F9C8}"/>
              </a:ext>
            </a:extLst>
          </p:cNvPr>
          <p:cNvSpPr/>
          <p:nvPr/>
        </p:nvSpPr>
        <p:spPr>
          <a:xfrm>
            <a:off x="8362000" y="3892954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B</a:t>
            </a:r>
            <a:endParaRPr lang="ko-KR" altLang="en-US" sz="1200"/>
          </a:p>
        </p:txBody>
      </p:sp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3AC8B7B1-6AA6-9069-9D7B-CE2A39CACFA2}"/>
              </a:ext>
            </a:extLst>
          </p:cNvPr>
          <p:cNvSpPr/>
          <p:nvPr/>
        </p:nvSpPr>
        <p:spPr>
          <a:xfrm>
            <a:off x="9785362" y="3892955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C</a:t>
            </a:r>
            <a:endParaRPr lang="ko-KR" altLang="en-US" sz="1200"/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7B6A67BE-41CA-702B-F2F5-37BF5C4ADB48}"/>
              </a:ext>
            </a:extLst>
          </p:cNvPr>
          <p:cNvCxnSpPr>
            <a:endCxn id="26" idx="0"/>
          </p:cNvCxnSpPr>
          <p:nvPr/>
        </p:nvCxnSpPr>
        <p:spPr>
          <a:xfrm>
            <a:off x="7553043" y="3233677"/>
            <a:ext cx="1" cy="6464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198857DD-BC08-B2BE-55EE-02D0475C1BA0}"/>
              </a:ext>
            </a:extLst>
          </p:cNvPr>
          <p:cNvCxnSpPr>
            <a:stCxn id="19" idx="4"/>
            <a:endCxn id="27" idx="0"/>
          </p:cNvCxnSpPr>
          <p:nvPr/>
        </p:nvCxnSpPr>
        <p:spPr>
          <a:xfrm flipH="1">
            <a:off x="8968377" y="3206669"/>
            <a:ext cx="736" cy="68628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9E4AA706-A0DD-3EE0-72B6-7B42CA295368}"/>
              </a:ext>
            </a:extLst>
          </p:cNvPr>
          <p:cNvCxnSpPr>
            <a:stCxn id="20" idx="4"/>
            <a:endCxn id="28" idx="0"/>
          </p:cNvCxnSpPr>
          <p:nvPr/>
        </p:nvCxnSpPr>
        <p:spPr>
          <a:xfrm>
            <a:off x="10391739" y="3185963"/>
            <a:ext cx="0" cy="70699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5B94AC7A-88BA-86B7-5A1E-C930D5EA2AD3}"/>
              </a:ext>
            </a:extLst>
          </p:cNvPr>
          <p:cNvSpPr/>
          <p:nvPr/>
        </p:nvSpPr>
        <p:spPr>
          <a:xfrm>
            <a:off x="8429888" y="1116579"/>
            <a:ext cx="11448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/>
              <a:t>멀티 스레드</a:t>
            </a:r>
            <a:endParaRPr lang="ko-KR" altLang="en-US" sz="140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1D89EF2-6F6F-A1EE-7803-AD24C4AC9EFB}"/>
              </a:ext>
            </a:extLst>
          </p:cNvPr>
          <p:cNvSpPr/>
          <p:nvPr/>
        </p:nvSpPr>
        <p:spPr>
          <a:xfrm>
            <a:off x="2887808" y="4326766"/>
            <a:ext cx="8547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/>
              <a:t>순차 실행</a:t>
            </a:r>
            <a:endParaRPr lang="ko-KR" altLang="en-US" sz="120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08E958BC-3008-F19D-1555-8DAB4E1CB1D6}"/>
              </a:ext>
            </a:extLst>
          </p:cNvPr>
          <p:cNvSpPr/>
          <p:nvPr/>
        </p:nvSpPr>
        <p:spPr>
          <a:xfrm>
            <a:off x="8189234" y="4320992"/>
            <a:ext cx="163057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/>
              <a:t>동시적 </a:t>
            </a:r>
            <a:r>
              <a:rPr lang="en-US" altLang="ko-KR" sz="1200" b="1"/>
              <a:t>&amp;</a:t>
            </a:r>
            <a:r>
              <a:rPr lang="ko-KR" altLang="en-US" sz="1200" b="1"/>
              <a:t> 병렬적 실행</a:t>
            </a:r>
            <a:endParaRPr lang="ko-KR" altLang="en-US" sz="1200"/>
          </a:p>
        </p:txBody>
      </p:sp>
      <p:graphicFrame>
        <p:nvGraphicFramePr>
          <p:cNvPr id="38" name="표 37">
            <a:extLst>
              <a:ext uri="{FF2B5EF4-FFF2-40B4-BE49-F238E27FC236}">
                <a16:creationId xmlns:a16="http://schemas.microsoft.com/office/drawing/2014/main" id="{D7070529-BE91-09AB-9C6C-5828BFFCDE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9036557"/>
              </p:ext>
            </p:extLst>
          </p:nvPr>
        </p:nvGraphicFramePr>
        <p:xfrm>
          <a:off x="634051" y="4688389"/>
          <a:ext cx="5375380" cy="13587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687690">
                  <a:extLst>
                    <a:ext uri="{9D8B030D-6E8A-4147-A177-3AD203B41FA5}">
                      <a16:colId xmlns:a16="http://schemas.microsoft.com/office/drawing/2014/main" val="1179571656"/>
                    </a:ext>
                  </a:extLst>
                </a:gridCol>
                <a:gridCol w="2687690">
                  <a:extLst>
                    <a:ext uri="{9D8B030D-6E8A-4147-A177-3AD203B41FA5}">
                      <a16:colId xmlns:a16="http://schemas.microsoft.com/office/drawing/2014/main" val="1367088053"/>
                    </a:ext>
                  </a:extLst>
                </a:gridCol>
              </a:tblGrid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장점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단점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6030227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문맥교환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이 없다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멀티코어 활용 못함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3501018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동기화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이슈가 없다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순차적</a:t>
                      </a:r>
                      <a:r>
                        <a:rPr lang="ko-KR" altLang="en-US" sz="11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실행으로 응답성 및 전체 처리량이 낮다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9994703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자원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비용이 적다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I/O 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처리 시 </a:t>
                      </a:r>
                      <a:r>
                        <a:rPr lang="en-US" altLang="ko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가</a:t>
                      </a:r>
                      <a:r>
                        <a:rPr lang="en-US" altLang="ko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낭비된다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2638846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프로그래밍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난이도가 낮다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스레드에</a:t>
                      </a:r>
                      <a:r>
                        <a:rPr lang="ko-KR" altLang="en-US" sz="11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오류가 발생하면 프로그램이 종료된다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7642064"/>
                  </a:ext>
                </a:extLst>
              </a:tr>
            </a:tbl>
          </a:graphicData>
        </a:graphic>
      </p:graphicFrame>
      <p:graphicFrame>
        <p:nvGraphicFramePr>
          <p:cNvPr id="39" name="표 38">
            <a:extLst>
              <a:ext uri="{FF2B5EF4-FFF2-40B4-BE49-F238E27FC236}">
                <a16:creationId xmlns:a16="http://schemas.microsoft.com/office/drawing/2014/main" id="{5B10F382-4722-DB8B-D930-51E4F273EB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6426160"/>
              </p:ext>
            </p:extLst>
          </p:nvPr>
        </p:nvGraphicFramePr>
        <p:xfrm>
          <a:off x="6431907" y="4688390"/>
          <a:ext cx="5522734" cy="13587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761367">
                  <a:extLst>
                    <a:ext uri="{9D8B030D-6E8A-4147-A177-3AD203B41FA5}">
                      <a16:colId xmlns:a16="http://schemas.microsoft.com/office/drawing/2014/main" val="1179571656"/>
                    </a:ext>
                  </a:extLst>
                </a:gridCol>
                <a:gridCol w="2761367">
                  <a:extLst>
                    <a:ext uri="{9D8B030D-6E8A-4147-A177-3AD203B41FA5}">
                      <a16:colId xmlns:a16="http://schemas.microsoft.com/office/drawing/2014/main" val="1367088053"/>
                    </a:ext>
                  </a:extLst>
                </a:gridCol>
              </a:tblGrid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장점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단점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6030227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동시성으로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b="0" i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사용자의 응답성 향상</a:t>
                      </a:r>
                      <a:endParaRPr lang="en-US" altLang="ko-KR" sz="1100" b="0" i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빈번한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문맥교환으로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성능이 저하 된다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3501018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r>
                        <a:rPr lang="en-US" altLang="ko-Kore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멀티코어의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병렬성으로 성능 향상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b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</a:t>
                      </a:r>
                      <a:r>
                        <a:rPr lang="ko-KR" altLang="en-US" sz="1100" b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간 동기화 이슈가 발생한다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9994703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낭비 없는 자원의 효율적인 사용</a:t>
                      </a:r>
                      <a:r>
                        <a:rPr lang="ko-Kore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생성 비용이 작지 않다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2638846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한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스레드 오류는 다른 스레드에 영향이 없다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프로그래밍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난이도가 높다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7642064"/>
                  </a:ext>
                </a:extLst>
              </a:tr>
            </a:tbl>
          </a:graphicData>
        </a:graphic>
      </p:graphicFrame>
      <p:sp>
        <p:nvSpPr>
          <p:cNvPr id="40" name="직사각형 39">
            <a:extLst>
              <a:ext uri="{FF2B5EF4-FFF2-40B4-BE49-F238E27FC236}">
                <a16:creationId xmlns:a16="http://schemas.microsoft.com/office/drawing/2014/main" id="{31FC0390-7677-99CB-8944-EEBF9B74A1E2}"/>
              </a:ext>
            </a:extLst>
          </p:cNvPr>
          <p:cNvSpPr/>
          <p:nvPr/>
        </p:nvSpPr>
        <p:spPr>
          <a:xfrm>
            <a:off x="2252238" y="6200735"/>
            <a:ext cx="8617615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현대 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대부분 멀티코어를 지원하기 때문에 병렬적 성능 및 동시적 자원 사용 관점에서는 싱글 스레드보다 멀티스레드 기반 프로그래밍이 유리한 점이 많다</a:t>
            </a:r>
            <a:endParaRPr lang="en-US" altLang="ko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 스레드 혹은 아주 적은 스레드를 활용한 비동기 논블럭킹 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프로그래밍은 많은 수의 멀티 스레드 기반 프로그래밍 보다 더 좋은 성능과 응답성을 보여줄 수 있다 </a:t>
            </a:r>
            <a:endParaRPr lang="en-US" altLang="ko-KR" sz="1000" b="0" i="0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4197304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직사각형 76">
            <a:extLst>
              <a:ext uri="{FF2B5EF4-FFF2-40B4-BE49-F238E27FC236}">
                <a16:creationId xmlns:a16="http://schemas.microsoft.com/office/drawing/2014/main" id="{C9AB70FD-6312-2F69-BBB9-290E6827D492}"/>
              </a:ext>
            </a:extLst>
          </p:cNvPr>
          <p:cNvSpPr/>
          <p:nvPr/>
        </p:nvSpPr>
        <p:spPr>
          <a:xfrm>
            <a:off x="6388990" y="2370448"/>
            <a:ext cx="1041568" cy="26705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C43AF5B1-65E0-4F60-D5F2-AE1015D37C43}"/>
              </a:ext>
            </a:extLst>
          </p:cNvPr>
          <p:cNvSpPr/>
          <p:nvPr/>
        </p:nvSpPr>
        <p:spPr>
          <a:xfrm>
            <a:off x="6388008" y="3492812"/>
            <a:ext cx="1041568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22013" y="287001"/>
            <a:ext cx="22108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스레딩과 동시성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11733" y="669042"/>
            <a:ext cx="10524567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동시적 작업 처리는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개수보다 스레드의 개수가 많을 때 즉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멀티스레딩 환경에서 자원을 효율적으로 배분하고 사용하기 위해 설계된 방식이다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같은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프로그램 안에서 실행되는 여러 스레드가 읽기 및 쓰기 작업을 같은 메모리 영역에서 동시에 실행할 경우 동시성 문제가 대두된다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 문제라 함은 하나의 스레드가 어떤 메모리 영역의 데이터를 쓰고 있는데 또 다른 스레드가 같은 메모리 영역의 데이터를 읽거나 쓸 경우 발생할 수 있는 문제이다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 문제는 싱글스레드에서는 절대 발생하지 않으며 멀티 스레드를 운용하는 어플리케이션에서 나타나는 현상이다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6D8062D8-C0D5-5D64-638B-4D493AC8EBA9}"/>
              </a:ext>
            </a:extLst>
          </p:cNvPr>
          <p:cNvSpPr/>
          <p:nvPr/>
        </p:nvSpPr>
        <p:spPr>
          <a:xfrm>
            <a:off x="3565281" y="2472020"/>
            <a:ext cx="636104" cy="636104"/>
          </a:xfrm>
          <a:prstGeom prst="ellips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FC5948E3-825A-AFEB-D803-F0003554E9ED}"/>
              </a:ext>
            </a:extLst>
          </p:cNvPr>
          <p:cNvSpPr/>
          <p:nvPr/>
        </p:nvSpPr>
        <p:spPr>
          <a:xfrm>
            <a:off x="3552658" y="2638561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/>
              <a:t>Thread </a:t>
            </a:r>
            <a:r>
              <a:rPr lang="en-US" altLang="ko-KR" sz="1000"/>
              <a:t>1</a:t>
            </a:r>
            <a:endParaRPr lang="ko-KR" altLang="en-US" sz="1000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6FA491B5-EC00-85B3-3560-2A9CF63B8887}"/>
              </a:ext>
            </a:extLst>
          </p:cNvPr>
          <p:cNvSpPr/>
          <p:nvPr/>
        </p:nvSpPr>
        <p:spPr>
          <a:xfrm>
            <a:off x="4382648" y="3319794"/>
            <a:ext cx="636104" cy="636104"/>
          </a:xfrm>
          <a:prstGeom prst="ellips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27787EBA-7823-BFEA-5009-C8A35C16023D}"/>
              </a:ext>
            </a:extLst>
          </p:cNvPr>
          <p:cNvSpPr/>
          <p:nvPr/>
        </p:nvSpPr>
        <p:spPr>
          <a:xfrm>
            <a:off x="4034728" y="4173913"/>
            <a:ext cx="636104" cy="636104"/>
          </a:xfrm>
          <a:prstGeom prst="ellips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94C0178-DB38-3CFB-436A-3AC6BA9DC054}"/>
              </a:ext>
            </a:extLst>
          </p:cNvPr>
          <p:cNvSpPr/>
          <p:nvPr/>
        </p:nvSpPr>
        <p:spPr>
          <a:xfrm>
            <a:off x="4378125" y="3502237"/>
            <a:ext cx="6992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/>
              <a:t>Thread 2</a:t>
            </a:r>
            <a:endParaRPr lang="ko-KR" altLang="en-US" sz="100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DB6834CF-0707-0B5D-67BC-6FCF7F43BB46}"/>
              </a:ext>
            </a:extLst>
          </p:cNvPr>
          <p:cNvSpPr/>
          <p:nvPr/>
        </p:nvSpPr>
        <p:spPr>
          <a:xfrm>
            <a:off x="4003165" y="4386958"/>
            <a:ext cx="6992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/>
              <a:t>Thread 3</a:t>
            </a:r>
            <a:endParaRPr lang="ko-KR" altLang="en-US" sz="1000"/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1621D8CF-674F-9C23-7B16-04D4051823CF}"/>
              </a:ext>
            </a:extLst>
          </p:cNvPr>
          <p:cNvCxnSpPr>
            <a:cxnSpLocks/>
            <a:endCxn id="32" idx="2"/>
          </p:cNvCxnSpPr>
          <p:nvPr/>
        </p:nvCxnSpPr>
        <p:spPr>
          <a:xfrm flipV="1">
            <a:off x="2570435" y="2790072"/>
            <a:ext cx="994846" cy="84296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118E790D-E853-4CE2-968A-B53FEA0814BB}"/>
              </a:ext>
            </a:extLst>
          </p:cNvPr>
          <p:cNvGrpSpPr/>
          <p:nvPr/>
        </p:nvGrpSpPr>
        <p:grpSpPr>
          <a:xfrm>
            <a:off x="1568268" y="3234946"/>
            <a:ext cx="937969" cy="874828"/>
            <a:chOff x="1758155" y="3450653"/>
            <a:chExt cx="1158634" cy="1080638"/>
          </a:xfrm>
        </p:grpSpPr>
        <p:sp>
          <p:nvSpPr>
            <p:cNvPr id="48" name="모서리가 둥근 직사각형 47">
              <a:extLst>
                <a:ext uri="{FF2B5EF4-FFF2-40B4-BE49-F238E27FC236}">
                  <a16:creationId xmlns:a16="http://schemas.microsoft.com/office/drawing/2014/main" id="{6AEC3CDA-CB0F-E5B4-9062-E79138E40A55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9" name="모서리가 둥근 직사각형 48">
              <a:extLst>
                <a:ext uri="{FF2B5EF4-FFF2-40B4-BE49-F238E27FC236}">
                  <a16:creationId xmlns:a16="http://schemas.microsoft.com/office/drawing/2014/main" id="{2ABCEFCD-0FCE-490C-EDBC-EB71132F9C75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50" name="직선 연결선[R] 49">
              <a:extLst>
                <a:ext uri="{FF2B5EF4-FFF2-40B4-BE49-F238E27FC236}">
                  <a16:creationId xmlns:a16="http://schemas.microsoft.com/office/drawing/2014/main" id="{FD6F0F76-F255-5D7D-BC81-CECB9ADDE10A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8120A037-030A-CEDF-7AF4-8222F6B994B9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AC8FC3DA-5A7A-1774-32D0-09AEB123A069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[R] 52">
              <a:extLst>
                <a:ext uri="{FF2B5EF4-FFF2-40B4-BE49-F238E27FC236}">
                  <a16:creationId xmlns:a16="http://schemas.microsoft.com/office/drawing/2014/main" id="{68043D92-8566-9EFC-2131-24DDAF4BBB02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457B2C66-0124-74AE-0D59-94B2273C609B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[R] 54">
              <a:extLst>
                <a:ext uri="{FF2B5EF4-FFF2-40B4-BE49-F238E27FC236}">
                  <a16:creationId xmlns:a16="http://schemas.microsoft.com/office/drawing/2014/main" id="{738FC9A1-9CD8-5DEE-304A-FB5E41C7F9B7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[R] 55">
              <a:extLst>
                <a:ext uri="{FF2B5EF4-FFF2-40B4-BE49-F238E27FC236}">
                  <a16:creationId xmlns:a16="http://schemas.microsoft.com/office/drawing/2014/main" id="{067729F7-82A2-7389-7D4E-EE70EDBB2FC4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[R] 56">
              <a:extLst>
                <a:ext uri="{FF2B5EF4-FFF2-40B4-BE49-F238E27FC236}">
                  <a16:creationId xmlns:a16="http://schemas.microsoft.com/office/drawing/2014/main" id="{310C3F38-C694-D0D7-14DC-16168BBF0465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[R] 57">
              <a:extLst>
                <a:ext uri="{FF2B5EF4-FFF2-40B4-BE49-F238E27FC236}">
                  <a16:creationId xmlns:a16="http://schemas.microsoft.com/office/drawing/2014/main" id="{A6EFF1EB-697B-A37A-A404-602F60448B1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[R] 58">
              <a:extLst>
                <a:ext uri="{FF2B5EF4-FFF2-40B4-BE49-F238E27FC236}">
                  <a16:creationId xmlns:a16="http://schemas.microsoft.com/office/drawing/2014/main" id="{ED88A33A-0854-D96D-183F-B6F7DE4A9F4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[R] 59">
              <a:extLst>
                <a:ext uri="{FF2B5EF4-FFF2-40B4-BE49-F238E27FC236}">
                  <a16:creationId xmlns:a16="http://schemas.microsoft.com/office/drawing/2014/main" id="{040BB561-1C1C-30C4-1853-A0168346157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연결선[R] 60">
              <a:extLst>
                <a:ext uri="{FF2B5EF4-FFF2-40B4-BE49-F238E27FC236}">
                  <a16:creationId xmlns:a16="http://schemas.microsoft.com/office/drawing/2014/main" id="{B20DE5C2-1360-9E39-3D29-131F736CEE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연결선[R] 61">
              <a:extLst>
                <a:ext uri="{FF2B5EF4-FFF2-40B4-BE49-F238E27FC236}">
                  <a16:creationId xmlns:a16="http://schemas.microsoft.com/office/drawing/2014/main" id="{A241F144-2396-4081-9FF4-7E60246C06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[R] 62">
              <a:extLst>
                <a:ext uri="{FF2B5EF4-FFF2-40B4-BE49-F238E27FC236}">
                  <a16:creationId xmlns:a16="http://schemas.microsoft.com/office/drawing/2014/main" id="{369FA49D-C031-800F-D0FB-B72E94B040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[R] 63">
              <a:extLst>
                <a:ext uri="{FF2B5EF4-FFF2-40B4-BE49-F238E27FC236}">
                  <a16:creationId xmlns:a16="http://schemas.microsoft.com/office/drawing/2014/main" id="{E8C2F887-13F6-214F-CA6A-EB5B5384E45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[R] 64">
              <a:extLst>
                <a:ext uri="{FF2B5EF4-FFF2-40B4-BE49-F238E27FC236}">
                  <a16:creationId xmlns:a16="http://schemas.microsoft.com/office/drawing/2014/main" id="{347A1A54-60C5-7A33-3CE8-B032027E5CC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07026F22-B3FC-3D6B-59EC-744F2800D798}"/>
                </a:ext>
              </a:extLst>
            </p:cNvPr>
            <p:cNvSpPr/>
            <p:nvPr/>
          </p:nvSpPr>
          <p:spPr>
            <a:xfrm>
              <a:off x="2063439" y="3844799"/>
              <a:ext cx="592452" cy="342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2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D3B54B60-852E-F148-E776-AC6880A27187}"/>
              </a:ext>
            </a:extLst>
          </p:cNvPr>
          <p:cNvCxnSpPr>
            <a:cxnSpLocks/>
            <a:endCxn id="42" idx="1"/>
          </p:cNvCxnSpPr>
          <p:nvPr/>
        </p:nvCxnSpPr>
        <p:spPr>
          <a:xfrm>
            <a:off x="2560112" y="3633042"/>
            <a:ext cx="181801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99C8BF23-E5D1-0166-854E-BDCB500149E2}"/>
              </a:ext>
            </a:extLst>
          </p:cNvPr>
          <p:cNvCxnSpPr>
            <a:cxnSpLocks/>
            <a:endCxn id="43" idx="1"/>
          </p:cNvCxnSpPr>
          <p:nvPr/>
        </p:nvCxnSpPr>
        <p:spPr>
          <a:xfrm>
            <a:off x="2560112" y="3633041"/>
            <a:ext cx="1443053" cy="88472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3F1C3484-1769-3783-9AF4-170F7C562D98}"/>
              </a:ext>
            </a:extLst>
          </p:cNvPr>
          <p:cNvSpPr/>
          <p:nvPr/>
        </p:nvSpPr>
        <p:spPr>
          <a:xfrm>
            <a:off x="6389259" y="3246676"/>
            <a:ext cx="103906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 메모리 영역</a:t>
            </a:r>
          </a:p>
        </p:txBody>
      </p:sp>
      <p:cxnSp>
        <p:nvCxnSpPr>
          <p:cNvPr id="83" name="구부러진 연결선[U] 82">
            <a:extLst>
              <a:ext uri="{FF2B5EF4-FFF2-40B4-BE49-F238E27FC236}">
                <a16:creationId xmlns:a16="http://schemas.microsoft.com/office/drawing/2014/main" id="{DB6B1061-91CC-7B45-E14B-CE8ED06C18CE}"/>
              </a:ext>
            </a:extLst>
          </p:cNvPr>
          <p:cNvCxnSpPr>
            <a:cxnSpLocks/>
            <a:stCxn id="32" idx="6"/>
          </p:cNvCxnSpPr>
          <p:nvPr/>
        </p:nvCxnSpPr>
        <p:spPr>
          <a:xfrm>
            <a:off x="4201385" y="2790072"/>
            <a:ext cx="2180566" cy="693415"/>
          </a:xfrm>
          <a:prstGeom prst="curvedConnector3">
            <a:avLst/>
          </a:prstGeom>
          <a:ln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구부러진 연결선[U] 83">
            <a:extLst>
              <a:ext uri="{FF2B5EF4-FFF2-40B4-BE49-F238E27FC236}">
                <a16:creationId xmlns:a16="http://schemas.microsoft.com/office/drawing/2014/main" id="{553ABA01-4523-6A12-FB08-3EA1BD08F779}"/>
              </a:ext>
            </a:extLst>
          </p:cNvPr>
          <p:cNvCxnSpPr>
            <a:cxnSpLocks/>
            <a:stCxn id="41" idx="6"/>
          </p:cNvCxnSpPr>
          <p:nvPr/>
        </p:nvCxnSpPr>
        <p:spPr>
          <a:xfrm flipV="1">
            <a:off x="4670832" y="3782597"/>
            <a:ext cx="1718158" cy="709368"/>
          </a:xfrm>
          <a:prstGeom prst="curvedConnector3">
            <a:avLst/>
          </a:prstGeom>
          <a:ln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BEE4BAEC-7723-6D2D-2BA4-073E4BEFE91A}"/>
              </a:ext>
            </a:extLst>
          </p:cNvPr>
          <p:cNvCxnSpPr>
            <a:cxnSpLocks/>
            <a:stCxn id="37" idx="6"/>
            <a:endCxn id="108" idx="1"/>
          </p:cNvCxnSpPr>
          <p:nvPr/>
        </p:nvCxnSpPr>
        <p:spPr>
          <a:xfrm flipV="1">
            <a:off x="5018752" y="3623934"/>
            <a:ext cx="1369256" cy="13912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623005BA-31D6-9E12-5D38-2EB06A150226}"/>
              </a:ext>
            </a:extLst>
          </p:cNvPr>
          <p:cNvSpPr/>
          <p:nvPr/>
        </p:nvSpPr>
        <p:spPr>
          <a:xfrm>
            <a:off x="4099442" y="2404917"/>
            <a:ext cx="3257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>
                <a:solidFill>
                  <a:srgbClr val="FF0000"/>
                </a:solidFill>
              </a:rPr>
              <a:t>1️⃣</a:t>
            </a:r>
            <a:endParaRPr lang="ko-KR" altLang="en-US" sz="1000" b="1">
              <a:solidFill>
                <a:srgbClr val="FF0000"/>
              </a:solidFill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CACB9E9F-68A1-9D36-860A-51D0AA2C3554}"/>
              </a:ext>
            </a:extLst>
          </p:cNvPr>
          <p:cNvSpPr/>
          <p:nvPr/>
        </p:nvSpPr>
        <p:spPr>
          <a:xfrm>
            <a:off x="4551742" y="4135933"/>
            <a:ext cx="3257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2️⃣</a:t>
            </a:r>
            <a:endParaRPr lang="ko-KR" altLang="en-US" sz="1000" b="1"/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0083F859-E90F-086C-CA76-768AD86E6080}"/>
              </a:ext>
            </a:extLst>
          </p:cNvPr>
          <p:cNvSpPr/>
          <p:nvPr/>
        </p:nvSpPr>
        <p:spPr>
          <a:xfrm>
            <a:off x="4609789" y="3088554"/>
            <a:ext cx="3257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3️⃣</a:t>
            </a:r>
            <a:endParaRPr lang="ko-KR" altLang="en-US" sz="1000" b="1"/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DDC192FD-51CA-F7C6-30D9-615DDAC13F1C}"/>
              </a:ext>
            </a:extLst>
          </p:cNvPr>
          <p:cNvSpPr/>
          <p:nvPr/>
        </p:nvSpPr>
        <p:spPr>
          <a:xfrm>
            <a:off x="6662877" y="3495127"/>
            <a:ext cx="43313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</a:t>
            </a:r>
            <a:r>
              <a:rPr lang="ko-KR" altLang="en-US" sz="1000"/>
              <a:t> </a:t>
            </a:r>
            <a:r>
              <a:rPr lang="en-US" altLang="ko-KR" sz="1000"/>
              <a:t>=</a:t>
            </a:r>
            <a:r>
              <a:rPr lang="ko-KR" altLang="en-US" sz="1000"/>
              <a:t> </a:t>
            </a:r>
            <a:r>
              <a:rPr lang="en-US" altLang="ko-KR" sz="1000"/>
              <a:t>2</a:t>
            </a:r>
            <a:endParaRPr lang="ko-KR" altLang="en-US" sz="1000"/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9DF86523-ACAC-0D4B-2227-543E1EDA3AA3}"/>
              </a:ext>
            </a:extLst>
          </p:cNvPr>
          <p:cNvSpPr/>
          <p:nvPr/>
        </p:nvSpPr>
        <p:spPr>
          <a:xfrm>
            <a:off x="5004372" y="2632120"/>
            <a:ext cx="84029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rgbClr val="FF0000"/>
                </a:solidFill>
              </a:rPr>
              <a:t>write a = 3;</a:t>
            </a:r>
            <a:endParaRPr lang="ko-KR" altLang="en-US" sz="1000">
              <a:solidFill>
                <a:srgbClr val="FF0000"/>
              </a:solidFill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3881C757-C276-14E7-3682-E6172D76DF9E}"/>
              </a:ext>
            </a:extLst>
          </p:cNvPr>
          <p:cNvSpPr/>
          <p:nvPr/>
        </p:nvSpPr>
        <p:spPr>
          <a:xfrm>
            <a:off x="5232378" y="4354815"/>
            <a:ext cx="84029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rgbClr val="FF0000"/>
                </a:solidFill>
              </a:rPr>
              <a:t>write a = 4;</a:t>
            </a:r>
            <a:endParaRPr lang="ko-KR" altLang="en-US" sz="1000">
              <a:solidFill>
                <a:srgbClr val="FF0000"/>
              </a:solidFill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180745D1-3AA7-2131-DEF7-488E4E205755}"/>
              </a:ext>
            </a:extLst>
          </p:cNvPr>
          <p:cNvSpPr/>
          <p:nvPr/>
        </p:nvSpPr>
        <p:spPr>
          <a:xfrm>
            <a:off x="5095741" y="3392490"/>
            <a:ext cx="58381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rgbClr val="0070C0"/>
                </a:solidFill>
              </a:rPr>
              <a:t>read a;</a:t>
            </a:r>
            <a:endParaRPr lang="ko-KR" altLang="en-US" sz="1000">
              <a:solidFill>
                <a:srgbClr val="0070C0"/>
              </a:solidFill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BF0F1C1B-905F-4F1C-485C-0030315BA37B}"/>
              </a:ext>
            </a:extLst>
          </p:cNvPr>
          <p:cNvSpPr/>
          <p:nvPr/>
        </p:nvSpPr>
        <p:spPr>
          <a:xfrm>
            <a:off x="1121472" y="5565142"/>
            <a:ext cx="9809999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＂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스레딩 환경에서 </a:t>
            </a:r>
            <a:r>
              <a:rPr lang="ko-KR" altLang="en-US" sz="16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 자원을 선점하기 위해 발생 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하는 스레드 간의  </a:t>
            </a: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 문제는 자바 프로그램 개발에 있어서 </a:t>
            </a:r>
            <a:endParaRPr lang="en-US" altLang="ko-KR" sz="16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반드시 숙지하고 이해해야 할 중요한 주제이다</a:t>
            </a:r>
            <a:r>
              <a:rPr lang="en-US" altLang="ko-KR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그리고 이 주제는 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방대하고 복잡하며 </a:t>
            </a: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난해하다 </a:t>
            </a:r>
            <a:r>
              <a:rPr lang="en-US" altLang="ko-KR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6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48755816-FC2D-ADBA-2B08-A139F19C128A}"/>
              </a:ext>
            </a:extLst>
          </p:cNvPr>
          <p:cNvSpPr/>
          <p:nvPr/>
        </p:nvSpPr>
        <p:spPr>
          <a:xfrm>
            <a:off x="7495826" y="3471319"/>
            <a:ext cx="289053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변수에는 어떤 일이 발생할 것인가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?</a:t>
            </a:r>
            <a:endParaRPr lang="ko-KR" altLang="en-US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9162509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658018" y="210507"/>
            <a:ext cx="532870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동시성으로 인해 알아야 할 동기화 관련 주제들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..</a:t>
            </a:r>
            <a:endParaRPr lang="ko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999294" y="665112"/>
            <a:ext cx="3518206" cy="61452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Process Architecture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Thread-safety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Mutual Exclusion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Monitor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Race Condition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Deadlock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Starvation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/ notify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SpinLock / Busy Waiting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CAS (Compare and Swap)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Variables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..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4159B92-27E8-BB7A-DD91-D963A1D20BE4}"/>
              </a:ext>
            </a:extLst>
          </p:cNvPr>
          <p:cNvSpPr/>
          <p:nvPr/>
        </p:nvSpPr>
        <p:spPr>
          <a:xfrm>
            <a:off x="6618828" y="3029657"/>
            <a:ext cx="4045135" cy="6655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 개발에 있어 스레드 기술을 다루어야 한다면 </a:t>
            </a:r>
            <a:r>
              <a:rPr lang="ko-KR" altLang="en-US" sz="14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</a:t>
            </a:r>
            <a:r>
              <a:rPr lang="en-US" altLang="ko-KR" sz="14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(CONCURRENCY)</a:t>
            </a:r>
            <a:r>
              <a:rPr lang="ko-KR" altLang="en-US" sz="14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세계를 먼저 건너야 한다</a:t>
            </a:r>
            <a:r>
              <a:rPr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!!</a:t>
            </a:r>
            <a:r>
              <a:rPr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F3BC103-5014-8D61-7CC4-93DD3C2E0B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6415" y="2235597"/>
            <a:ext cx="1728462" cy="2299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70947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625614" y="3105835"/>
            <a:ext cx="494077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동기화와 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관계</a:t>
            </a:r>
          </a:p>
        </p:txBody>
      </p:sp>
    </p:spTree>
    <p:extLst>
      <p:ext uri="{BB962C8B-B14F-4D97-AF65-F5344CB8AC3E}">
        <p14:creationId xmlns:p14="http://schemas.microsoft.com/office/powerpoint/2010/main" val="131868951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144749"/>
            <a:ext cx="29423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(Synchronization)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517792"/>
            <a:ext cx="11557949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혹은 스레드 간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 영역에 대한 동시접근으로 인해 발생하는 데이터 불일치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(data inconsistency)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막고 데이터 일관성을 유지하기 위해 순차적으로 공유 영역을 수행하도록 보장하는 메카니즘이라 할 수 있다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DAD9F668-030E-15BD-3042-9F5A865A3D6A}"/>
              </a:ext>
            </a:extLst>
          </p:cNvPr>
          <p:cNvSpPr/>
          <p:nvPr/>
        </p:nvSpPr>
        <p:spPr>
          <a:xfrm>
            <a:off x="268553" y="1448786"/>
            <a:ext cx="210346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 처리 이해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E5D6BA8B-32C0-A80B-0C7C-AA472513B898}"/>
              </a:ext>
            </a:extLst>
          </p:cNvPr>
          <p:cNvSpPr/>
          <p:nvPr/>
        </p:nvSpPr>
        <p:spPr>
          <a:xfrm>
            <a:off x="634050" y="1821829"/>
            <a:ext cx="11557949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기계어 명령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(machine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instruction)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원자성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(atimicity)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갖는데 이는 하나의 기계어 명령어가 실행을 시작할 경우 그 명령의 수행 종료 시 까지는 인터럽트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(interrupt)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받지 않는다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분리 불가능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(indivisible)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이라고도 한다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개 이상의 명령어를 처리할 경우에은 원자성이 보장되지 않는데 이는 각 명령을 수행하는 중에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다른 스케줄링으로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에게 다른 명령을 수행하게 함으로써 현재 수행중인 명령을 인터럽트 즉 중단하게 된다는 의미이다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개 이상의 명령어를 원자성으로 묶기 위해서는 스레드 간 동기화 메카니즘이 필요하다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한 스레드가 모든 명령을 다 수행될 때까지 도중에 중단되지 않도록 해야 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263940F7-C3A3-01A9-23BC-8BC4299CFAC4}"/>
              </a:ext>
            </a:extLst>
          </p:cNvPr>
          <p:cNvSpPr/>
          <p:nvPr/>
        </p:nvSpPr>
        <p:spPr>
          <a:xfrm>
            <a:off x="4754914" y="4412276"/>
            <a:ext cx="1502833" cy="11885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573856FC-C143-7B24-EDDB-C816C74F5A46}"/>
              </a:ext>
            </a:extLst>
          </p:cNvPr>
          <p:cNvSpPr/>
          <p:nvPr/>
        </p:nvSpPr>
        <p:spPr>
          <a:xfrm>
            <a:off x="4753933" y="4621887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D6614D0D-3F93-D980-D363-525FC24D724E}"/>
              </a:ext>
            </a:extLst>
          </p:cNvPr>
          <p:cNvSpPr/>
          <p:nvPr/>
        </p:nvSpPr>
        <p:spPr>
          <a:xfrm>
            <a:off x="4994425" y="4624202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C39498DF-33EE-766A-3090-1190DCEFF81D}"/>
              </a:ext>
            </a:extLst>
          </p:cNvPr>
          <p:cNvSpPr/>
          <p:nvPr/>
        </p:nvSpPr>
        <p:spPr>
          <a:xfrm>
            <a:off x="1522347" y="4834130"/>
            <a:ext cx="16818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= data +1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73801F30-46BD-370C-7187-E402D5057EF8}"/>
              </a:ext>
            </a:extLst>
          </p:cNvPr>
          <p:cNvSpPr/>
          <p:nvPr/>
        </p:nvSpPr>
        <p:spPr>
          <a:xfrm>
            <a:off x="4753933" y="4884131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FCD42B4D-7F5E-C197-E788-07A4B173E378}"/>
              </a:ext>
            </a:extLst>
          </p:cNvPr>
          <p:cNvSpPr/>
          <p:nvPr/>
        </p:nvSpPr>
        <p:spPr>
          <a:xfrm>
            <a:off x="4753933" y="5146375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49DE4BCF-75F1-9722-E687-498BEB952E20}"/>
              </a:ext>
            </a:extLst>
          </p:cNvPr>
          <p:cNvSpPr/>
          <p:nvPr/>
        </p:nvSpPr>
        <p:spPr>
          <a:xfrm>
            <a:off x="5108238" y="4890925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3228CB20-5586-E4C0-D7CA-2FFD463B29EA}"/>
              </a:ext>
            </a:extLst>
          </p:cNvPr>
          <p:cNvSpPr/>
          <p:nvPr/>
        </p:nvSpPr>
        <p:spPr>
          <a:xfrm>
            <a:off x="4971181" y="5153169"/>
            <a:ext cx="100861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95" name="오른쪽 화살표[R] 94">
            <a:extLst>
              <a:ext uri="{FF2B5EF4-FFF2-40B4-BE49-F238E27FC236}">
                <a16:creationId xmlns:a16="http://schemas.microsoft.com/office/drawing/2014/main" id="{CB7DA0F6-EBC6-C220-C79E-6A96726318B6}"/>
              </a:ext>
            </a:extLst>
          </p:cNvPr>
          <p:cNvSpPr/>
          <p:nvPr/>
        </p:nvSpPr>
        <p:spPr>
          <a:xfrm>
            <a:off x="3509660" y="4855887"/>
            <a:ext cx="726676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2EA367D8-8BE8-8A71-E1FF-C24BEB4357C7}"/>
              </a:ext>
            </a:extLst>
          </p:cNvPr>
          <p:cNvSpPr/>
          <p:nvPr/>
        </p:nvSpPr>
        <p:spPr>
          <a:xfrm>
            <a:off x="4664844" y="3751139"/>
            <a:ext cx="161294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기계어 명령어 </a:t>
            </a: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DBB57752-64DB-F45B-B22F-90E39ADCC186}"/>
              </a:ext>
            </a:extLst>
          </p:cNvPr>
          <p:cNvSpPr/>
          <p:nvPr/>
        </p:nvSpPr>
        <p:spPr>
          <a:xfrm>
            <a:off x="1610339" y="3744083"/>
            <a:ext cx="11865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프로그램 코드</a:t>
            </a:r>
          </a:p>
        </p:txBody>
      </p:sp>
      <p:cxnSp>
        <p:nvCxnSpPr>
          <p:cNvPr id="98" name="직선 연결선[R] 97">
            <a:extLst>
              <a:ext uri="{FF2B5EF4-FFF2-40B4-BE49-F238E27FC236}">
                <a16:creationId xmlns:a16="http://schemas.microsoft.com/office/drawing/2014/main" id="{9FF8B655-450F-465A-CD61-104E96B6062A}"/>
              </a:ext>
            </a:extLst>
          </p:cNvPr>
          <p:cNvCxnSpPr>
            <a:cxnSpLocks/>
          </p:cNvCxnSpPr>
          <p:nvPr/>
        </p:nvCxnSpPr>
        <p:spPr>
          <a:xfrm>
            <a:off x="1029457" y="4141320"/>
            <a:ext cx="10645796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8B1BA6FC-5302-ECE0-73F8-65313630F6CF}"/>
              </a:ext>
            </a:extLst>
          </p:cNvPr>
          <p:cNvCxnSpPr>
            <a:cxnSpLocks/>
          </p:cNvCxnSpPr>
          <p:nvPr/>
        </p:nvCxnSpPr>
        <p:spPr>
          <a:xfrm>
            <a:off x="6257747" y="4697811"/>
            <a:ext cx="33729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오른쪽 중괄호[R] 105">
            <a:extLst>
              <a:ext uri="{FF2B5EF4-FFF2-40B4-BE49-F238E27FC236}">
                <a16:creationId xmlns:a16="http://schemas.microsoft.com/office/drawing/2014/main" id="{9B769BCF-BA2B-A617-3148-5B892F12C08F}"/>
              </a:ext>
            </a:extLst>
          </p:cNvPr>
          <p:cNvSpPr/>
          <p:nvPr/>
        </p:nvSpPr>
        <p:spPr>
          <a:xfrm>
            <a:off x="6257747" y="4762749"/>
            <a:ext cx="155277" cy="636641"/>
          </a:xfrm>
          <a:prstGeom prst="rightBrac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558A5478-FAAC-E1D4-7822-FA9850F18F9D}"/>
              </a:ext>
            </a:extLst>
          </p:cNvPr>
          <p:cNvSpPr txBox="1"/>
          <p:nvPr/>
        </p:nvSpPr>
        <p:spPr>
          <a:xfrm>
            <a:off x="6552190" y="4574700"/>
            <a:ext cx="345170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개의 기계어 명령어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원자성 보장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동시성 문제 발생하지 않음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BE0D5099-F676-4860-124D-7061CCA30DAF}"/>
              </a:ext>
            </a:extLst>
          </p:cNvPr>
          <p:cNvSpPr txBox="1"/>
          <p:nvPr/>
        </p:nvSpPr>
        <p:spPr>
          <a:xfrm>
            <a:off x="6382635" y="4957958"/>
            <a:ext cx="45356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두 개 이상의 기계어 명령어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원자성 보장하지 않음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동시성 문제 발생 시 동기화 필요</a:t>
            </a: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FF07F898-01DB-B7A0-2DE7-4F3DF4D4D325}"/>
              </a:ext>
            </a:extLst>
          </p:cNvPr>
          <p:cNvSpPr/>
          <p:nvPr/>
        </p:nvSpPr>
        <p:spPr>
          <a:xfrm>
            <a:off x="449301" y="6099144"/>
            <a:ext cx="1078686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6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결론적으로 </a:t>
            </a:r>
            <a:r>
              <a:rPr lang="en-US" altLang="ko-KR" sz="16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6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원자성을 보장하지 않는 모든 연산 처리는 스레드 간 동시적 접근에 의해 데이터 불일치가 발생할 수 있다  </a:t>
            </a:r>
            <a:endParaRPr lang="en-US" altLang="ko-KR" sz="1600" b="0" i="0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205619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4872" y="184391"/>
            <a:ext cx="279275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데이터 불일치 흐름도 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3265AF6-60A6-71C8-8CB2-F354B78D16AF}"/>
              </a:ext>
            </a:extLst>
          </p:cNvPr>
          <p:cNvSpPr/>
          <p:nvPr/>
        </p:nvSpPr>
        <p:spPr>
          <a:xfrm>
            <a:off x="8300968" y="663802"/>
            <a:ext cx="1502833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D378EA4-AC71-0B44-9AFE-FCBACB8B2834}"/>
              </a:ext>
            </a:extLst>
          </p:cNvPr>
          <p:cNvSpPr/>
          <p:nvPr/>
        </p:nvSpPr>
        <p:spPr>
          <a:xfrm>
            <a:off x="8300967" y="853036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7B5C5B5-F877-656F-F1FA-0B67AD819BB8}"/>
              </a:ext>
            </a:extLst>
          </p:cNvPr>
          <p:cNvSpPr/>
          <p:nvPr/>
        </p:nvSpPr>
        <p:spPr>
          <a:xfrm>
            <a:off x="8567099" y="866832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1F09513-14BB-E56C-1A88-4DE69FA96B6A}"/>
              </a:ext>
            </a:extLst>
          </p:cNvPr>
          <p:cNvSpPr/>
          <p:nvPr/>
        </p:nvSpPr>
        <p:spPr>
          <a:xfrm>
            <a:off x="8672632" y="342091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2</a:t>
            </a:r>
            <a:endParaRPr lang="ko-KR" altLang="en-US" sz="1000" b="1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A5FF961-1EA0-3A4A-8661-862B63CA076A}"/>
              </a:ext>
            </a:extLst>
          </p:cNvPr>
          <p:cNvSpPr/>
          <p:nvPr/>
        </p:nvSpPr>
        <p:spPr>
          <a:xfrm>
            <a:off x="6211154" y="663801"/>
            <a:ext cx="1502833" cy="161341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BDDF727-B02E-BB80-4A64-CC42EEF2BD68}"/>
              </a:ext>
            </a:extLst>
          </p:cNvPr>
          <p:cNvSpPr/>
          <p:nvPr/>
        </p:nvSpPr>
        <p:spPr>
          <a:xfrm>
            <a:off x="6210172" y="1327847"/>
            <a:ext cx="150381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766B870-110C-1D20-2501-BD69B63480CC}"/>
              </a:ext>
            </a:extLst>
          </p:cNvPr>
          <p:cNvSpPr/>
          <p:nvPr/>
        </p:nvSpPr>
        <p:spPr>
          <a:xfrm>
            <a:off x="6606935" y="1334641"/>
            <a:ext cx="6671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0; </a:t>
            </a:r>
            <a:endParaRPr lang="ko-KR" altLang="en-US" sz="100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B380E83-7632-1DDA-1498-46BDCBAD4D55}"/>
              </a:ext>
            </a:extLst>
          </p:cNvPr>
          <p:cNvSpPr/>
          <p:nvPr/>
        </p:nvSpPr>
        <p:spPr>
          <a:xfrm>
            <a:off x="6513106" y="340062"/>
            <a:ext cx="68640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Memory</a:t>
            </a:r>
            <a:endParaRPr lang="ko-KR" altLang="en-US" sz="1000" b="1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9C0CE170-C299-638D-027D-F20DB4F32520}"/>
              </a:ext>
            </a:extLst>
          </p:cNvPr>
          <p:cNvSpPr/>
          <p:nvPr/>
        </p:nvSpPr>
        <p:spPr>
          <a:xfrm>
            <a:off x="897943" y="3047904"/>
            <a:ext cx="1349728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= data +1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F3D4DA0-3952-9289-ABC6-0C9219F66BD2}"/>
              </a:ext>
            </a:extLst>
          </p:cNvPr>
          <p:cNvSpPr/>
          <p:nvPr/>
        </p:nvSpPr>
        <p:spPr>
          <a:xfrm>
            <a:off x="4118396" y="4553443"/>
            <a:ext cx="1502833" cy="10307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80C0438-A2BF-35B7-B397-CE0BAC1ACE12}"/>
              </a:ext>
            </a:extLst>
          </p:cNvPr>
          <p:cNvSpPr/>
          <p:nvPr/>
        </p:nvSpPr>
        <p:spPr>
          <a:xfrm>
            <a:off x="4117415" y="4674440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D11B5EF9-35DD-1485-DE95-F4F0FDB538A5}"/>
              </a:ext>
            </a:extLst>
          </p:cNvPr>
          <p:cNvSpPr/>
          <p:nvPr/>
        </p:nvSpPr>
        <p:spPr>
          <a:xfrm>
            <a:off x="4358889" y="4671484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51950457-52AF-CC21-1506-F5104B35F0CA}"/>
              </a:ext>
            </a:extLst>
          </p:cNvPr>
          <p:cNvSpPr/>
          <p:nvPr/>
        </p:nvSpPr>
        <p:spPr>
          <a:xfrm>
            <a:off x="4117415" y="4936684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AD667217-E4AD-0B05-3B53-9BFA83DC7422}"/>
              </a:ext>
            </a:extLst>
          </p:cNvPr>
          <p:cNvSpPr/>
          <p:nvPr/>
        </p:nvSpPr>
        <p:spPr>
          <a:xfrm>
            <a:off x="4117415" y="5198928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DE4A2F95-9814-2FF6-88AB-48B7D2C3A8DD}"/>
              </a:ext>
            </a:extLst>
          </p:cNvPr>
          <p:cNvSpPr/>
          <p:nvPr/>
        </p:nvSpPr>
        <p:spPr>
          <a:xfrm>
            <a:off x="4471721" y="4943478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205AC5E3-D2B5-5717-056E-A054CDE8A6C3}"/>
              </a:ext>
            </a:extLst>
          </p:cNvPr>
          <p:cNvSpPr/>
          <p:nvPr/>
        </p:nvSpPr>
        <p:spPr>
          <a:xfrm>
            <a:off x="4334665" y="5205722"/>
            <a:ext cx="100860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54B674C2-B8DF-C5B3-A17E-2B4AD51AF2C1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7713984" y="984158"/>
            <a:ext cx="586983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BEBF9D61-B3A2-4B30-7452-79CCEF602F32}"/>
              </a:ext>
            </a:extLst>
          </p:cNvPr>
          <p:cNvSpPr/>
          <p:nvPr/>
        </p:nvSpPr>
        <p:spPr>
          <a:xfrm>
            <a:off x="4120358" y="663802"/>
            <a:ext cx="1502833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F9DACB97-2278-1780-926B-2D8ADA4CD7E4}"/>
              </a:ext>
            </a:extLst>
          </p:cNvPr>
          <p:cNvSpPr/>
          <p:nvPr/>
        </p:nvSpPr>
        <p:spPr>
          <a:xfrm>
            <a:off x="4120358" y="854254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23031B94-C703-D96B-D6CC-3B6EDE8214BC}"/>
              </a:ext>
            </a:extLst>
          </p:cNvPr>
          <p:cNvSpPr/>
          <p:nvPr/>
        </p:nvSpPr>
        <p:spPr>
          <a:xfrm>
            <a:off x="4475614" y="346579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1</a:t>
            </a:r>
            <a:endParaRPr lang="ko-KR" altLang="en-US" sz="1000" b="1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B7FF6F31-0ED8-6FFE-E304-A7285770EAF8}"/>
              </a:ext>
            </a:extLst>
          </p:cNvPr>
          <p:cNvSpPr/>
          <p:nvPr/>
        </p:nvSpPr>
        <p:spPr>
          <a:xfrm>
            <a:off x="8302929" y="1858646"/>
            <a:ext cx="1502833" cy="7937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6D4AF545-3C6F-D935-0EC4-AB53E1B93DCD}"/>
              </a:ext>
            </a:extLst>
          </p:cNvPr>
          <p:cNvSpPr/>
          <p:nvPr/>
        </p:nvSpPr>
        <p:spPr>
          <a:xfrm>
            <a:off x="8301948" y="1996920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044157D2-4EEC-41BE-E0F1-D549DA71EB8F}"/>
              </a:ext>
            </a:extLst>
          </p:cNvPr>
          <p:cNvSpPr/>
          <p:nvPr/>
        </p:nvSpPr>
        <p:spPr>
          <a:xfrm>
            <a:off x="8542441" y="1999235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60FD943A-3B81-6D48-6C5C-4AA7E0CBA528}"/>
              </a:ext>
            </a:extLst>
          </p:cNvPr>
          <p:cNvSpPr/>
          <p:nvPr/>
        </p:nvSpPr>
        <p:spPr>
          <a:xfrm>
            <a:off x="8301948" y="2259164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13F0B1C6-43A2-854B-6AB6-A640C24E5274}"/>
              </a:ext>
            </a:extLst>
          </p:cNvPr>
          <p:cNvSpPr/>
          <p:nvPr/>
        </p:nvSpPr>
        <p:spPr>
          <a:xfrm>
            <a:off x="8656254" y="2265958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1B72FDA4-9580-B556-3071-7F7B00692F3F}"/>
              </a:ext>
            </a:extLst>
          </p:cNvPr>
          <p:cNvSpPr/>
          <p:nvPr/>
        </p:nvSpPr>
        <p:spPr>
          <a:xfrm>
            <a:off x="4113322" y="2743202"/>
            <a:ext cx="1507907" cy="5681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70111B5C-E5AA-2550-DC3E-D0D4E9D74EAA}"/>
              </a:ext>
            </a:extLst>
          </p:cNvPr>
          <p:cNvSpPr/>
          <p:nvPr/>
        </p:nvSpPr>
        <p:spPr>
          <a:xfrm>
            <a:off x="4113322" y="2880217"/>
            <a:ext cx="1507908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5E0C0F93-47B0-7807-8AD5-8C7BF903EC28}"/>
              </a:ext>
            </a:extLst>
          </p:cNvPr>
          <p:cNvSpPr/>
          <p:nvPr/>
        </p:nvSpPr>
        <p:spPr>
          <a:xfrm>
            <a:off x="4352834" y="2895144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3D5152E9-41EB-6C53-9E7D-CBB2D0B45AFC}"/>
              </a:ext>
            </a:extLst>
          </p:cNvPr>
          <p:cNvSpPr/>
          <p:nvPr/>
        </p:nvSpPr>
        <p:spPr>
          <a:xfrm>
            <a:off x="6211153" y="2742006"/>
            <a:ext cx="1502833" cy="15706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1265FCEA-B922-DC5F-9712-2EFBE4879B34}"/>
              </a:ext>
            </a:extLst>
          </p:cNvPr>
          <p:cNvSpPr/>
          <p:nvPr/>
        </p:nvSpPr>
        <p:spPr>
          <a:xfrm>
            <a:off x="6211151" y="3402132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33A70753-8093-A3A8-0970-2C0598773B4B}"/>
              </a:ext>
            </a:extLst>
          </p:cNvPr>
          <p:cNvSpPr/>
          <p:nvPr/>
        </p:nvSpPr>
        <p:spPr>
          <a:xfrm>
            <a:off x="6598140" y="3408926"/>
            <a:ext cx="6671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0; </a:t>
            </a:r>
            <a:endParaRPr lang="ko-KR" altLang="en-US" sz="1000"/>
          </a:p>
        </p:txBody>
      </p: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0ED572E7-80F4-D752-94FC-B7E5B5A4F46A}"/>
              </a:ext>
            </a:extLst>
          </p:cNvPr>
          <p:cNvCxnSpPr>
            <a:cxnSpLocks/>
            <a:endCxn id="90" idx="3"/>
          </p:cNvCxnSpPr>
          <p:nvPr/>
        </p:nvCxnSpPr>
        <p:spPr>
          <a:xfrm flipH="1">
            <a:off x="5621230" y="3011339"/>
            <a:ext cx="58894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A1C64EF4-BB3C-8E1D-60FD-E6077120EC25}"/>
              </a:ext>
            </a:extLst>
          </p:cNvPr>
          <p:cNvCxnSpPr>
            <a:cxnSpLocks/>
            <a:stCxn id="4" idx="2"/>
            <a:endCxn id="81" idx="0"/>
          </p:cNvCxnSpPr>
          <p:nvPr/>
        </p:nvCxnSpPr>
        <p:spPr>
          <a:xfrm>
            <a:off x="9052385" y="1323900"/>
            <a:ext cx="1961" cy="53474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AC89AA6C-5B04-42A3-7908-BBB2CD643BBF}"/>
              </a:ext>
            </a:extLst>
          </p:cNvPr>
          <p:cNvSpPr/>
          <p:nvPr/>
        </p:nvSpPr>
        <p:spPr>
          <a:xfrm>
            <a:off x="4119377" y="3541831"/>
            <a:ext cx="1502833" cy="77080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6EA8E1A1-3DA9-23AD-7536-B018EDEC3885}"/>
              </a:ext>
            </a:extLst>
          </p:cNvPr>
          <p:cNvSpPr/>
          <p:nvPr/>
        </p:nvSpPr>
        <p:spPr>
          <a:xfrm>
            <a:off x="4118396" y="3668667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9B7109F7-ED04-C099-2B6C-FC93EDEC3AFB}"/>
              </a:ext>
            </a:extLst>
          </p:cNvPr>
          <p:cNvSpPr/>
          <p:nvPr/>
        </p:nvSpPr>
        <p:spPr>
          <a:xfrm>
            <a:off x="4358889" y="3670982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CEE22F56-D25E-8FE9-CD06-5B7A26A5CB71}"/>
              </a:ext>
            </a:extLst>
          </p:cNvPr>
          <p:cNvSpPr/>
          <p:nvPr/>
        </p:nvSpPr>
        <p:spPr>
          <a:xfrm>
            <a:off x="4118396" y="3930911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6059F0A5-39F2-2DA2-0E53-77F344DE75F7}"/>
              </a:ext>
            </a:extLst>
          </p:cNvPr>
          <p:cNvSpPr/>
          <p:nvPr/>
        </p:nvSpPr>
        <p:spPr>
          <a:xfrm>
            <a:off x="4472702" y="3937705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93F1FB1C-0273-8B0F-C3D7-36EDF3BDD490}"/>
              </a:ext>
            </a:extLst>
          </p:cNvPr>
          <p:cNvSpPr/>
          <p:nvPr/>
        </p:nvSpPr>
        <p:spPr>
          <a:xfrm>
            <a:off x="6211152" y="4670880"/>
            <a:ext cx="1502833" cy="5647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33874C73-B71E-0489-7212-67CDD437D869}"/>
              </a:ext>
            </a:extLst>
          </p:cNvPr>
          <p:cNvSpPr/>
          <p:nvPr/>
        </p:nvSpPr>
        <p:spPr>
          <a:xfrm>
            <a:off x="6211151" y="4806876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AD5D7D69-BAFE-0E9C-480F-22C92042FB85}"/>
              </a:ext>
            </a:extLst>
          </p:cNvPr>
          <p:cNvSpPr/>
          <p:nvPr/>
        </p:nvSpPr>
        <p:spPr>
          <a:xfrm>
            <a:off x="6598140" y="4813670"/>
            <a:ext cx="6671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1; </a:t>
            </a:r>
            <a:endParaRPr lang="ko-KR" altLang="en-US" sz="1000"/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4B51CC7D-5A63-0432-DAF5-2C9CC8359733}"/>
              </a:ext>
            </a:extLst>
          </p:cNvPr>
          <p:cNvSpPr/>
          <p:nvPr/>
        </p:nvSpPr>
        <p:spPr>
          <a:xfrm>
            <a:off x="8289536" y="5559260"/>
            <a:ext cx="1502833" cy="11885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71B0383E-929B-95DB-6CF0-3E8D0829870A}"/>
              </a:ext>
            </a:extLst>
          </p:cNvPr>
          <p:cNvSpPr/>
          <p:nvPr/>
        </p:nvSpPr>
        <p:spPr>
          <a:xfrm>
            <a:off x="8288555" y="5768871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57A44BE5-2F6C-7122-BED9-25447A400611}"/>
              </a:ext>
            </a:extLst>
          </p:cNvPr>
          <p:cNvSpPr/>
          <p:nvPr/>
        </p:nvSpPr>
        <p:spPr>
          <a:xfrm>
            <a:off x="8530029" y="5765915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8F036406-B956-2EB8-4129-C4B34C115524}"/>
              </a:ext>
            </a:extLst>
          </p:cNvPr>
          <p:cNvSpPr/>
          <p:nvPr/>
        </p:nvSpPr>
        <p:spPr>
          <a:xfrm>
            <a:off x="8288555" y="6031115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7501BB04-A643-C01C-0002-D56F06C42AF8}"/>
              </a:ext>
            </a:extLst>
          </p:cNvPr>
          <p:cNvSpPr/>
          <p:nvPr/>
        </p:nvSpPr>
        <p:spPr>
          <a:xfrm>
            <a:off x="8288555" y="6293359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1DB4AD6D-97D9-2BDD-E7FB-EFC4AEE05855}"/>
              </a:ext>
            </a:extLst>
          </p:cNvPr>
          <p:cNvSpPr/>
          <p:nvPr/>
        </p:nvSpPr>
        <p:spPr>
          <a:xfrm>
            <a:off x="8642861" y="6037909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F6039D80-E921-F939-BDF0-189FEB37ABEB}"/>
              </a:ext>
            </a:extLst>
          </p:cNvPr>
          <p:cNvSpPr/>
          <p:nvPr/>
        </p:nvSpPr>
        <p:spPr>
          <a:xfrm>
            <a:off x="8505805" y="6300153"/>
            <a:ext cx="100860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4A0B55B5-27A5-382F-1009-7036960A8C5A}"/>
              </a:ext>
            </a:extLst>
          </p:cNvPr>
          <p:cNvSpPr/>
          <p:nvPr/>
        </p:nvSpPr>
        <p:spPr>
          <a:xfrm>
            <a:off x="6219947" y="5730185"/>
            <a:ext cx="1502833" cy="93544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336AC386-E529-17FC-8B9A-3F80774E602E}"/>
              </a:ext>
            </a:extLst>
          </p:cNvPr>
          <p:cNvSpPr/>
          <p:nvPr/>
        </p:nvSpPr>
        <p:spPr>
          <a:xfrm>
            <a:off x="6219946" y="6032478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E25E9608-5BB7-9FD2-F075-8B1CB3DB1A63}"/>
              </a:ext>
            </a:extLst>
          </p:cNvPr>
          <p:cNvSpPr/>
          <p:nvPr/>
        </p:nvSpPr>
        <p:spPr>
          <a:xfrm>
            <a:off x="6606935" y="6075608"/>
            <a:ext cx="6671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1; </a:t>
            </a:r>
            <a:endParaRPr lang="ko-KR" altLang="en-US" sz="1000"/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78ABF08C-2788-282D-160C-44539592CB4A}"/>
              </a:ext>
            </a:extLst>
          </p:cNvPr>
          <p:cNvCxnSpPr>
            <a:cxnSpLocks/>
            <a:stCxn id="89" idx="2"/>
            <a:endCxn id="114" idx="0"/>
          </p:cNvCxnSpPr>
          <p:nvPr/>
        </p:nvCxnSpPr>
        <p:spPr>
          <a:xfrm>
            <a:off x="4867276" y="3311311"/>
            <a:ext cx="3518" cy="23052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2" name="직선 화살표 연결선 151">
            <a:extLst>
              <a:ext uri="{FF2B5EF4-FFF2-40B4-BE49-F238E27FC236}">
                <a16:creationId xmlns:a16="http://schemas.microsoft.com/office/drawing/2014/main" id="{1ABAB6BC-D0A4-E4E2-1901-0A1EBC9BE228}"/>
              </a:ext>
            </a:extLst>
          </p:cNvPr>
          <p:cNvCxnSpPr>
            <a:cxnSpLocks/>
            <a:stCxn id="114" idx="2"/>
            <a:endCxn id="39" idx="0"/>
          </p:cNvCxnSpPr>
          <p:nvPr/>
        </p:nvCxnSpPr>
        <p:spPr>
          <a:xfrm flipH="1">
            <a:off x="4869813" y="4312636"/>
            <a:ext cx="981" cy="24080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B31E6D45-B5AB-5AAD-1AA3-74F32F7ABE72}"/>
              </a:ext>
            </a:extLst>
          </p:cNvPr>
          <p:cNvCxnSpPr>
            <a:cxnSpLocks/>
            <a:endCxn id="124" idx="1"/>
          </p:cNvCxnSpPr>
          <p:nvPr/>
        </p:nvCxnSpPr>
        <p:spPr>
          <a:xfrm>
            <a:off x="5621229" y="4936684"/>
            <a:ext cx="589922" cy="131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직선 화살표 연결선 170">
            <a:extLst>
              <a:ext uri="{FF2B5EF4-FFF2-40B4-BE49-F238E27FC236}">
                <a16:creationId xmlns:a16="http://schemas.microsoft.com/office/drawing/2014/main" id="{742E25CE-384D-93B8-2D8E-C45BAEA1E25E}"/>
              </a:ext>
            </a:extLst>
          </p:cNvPr>
          <p:cNvCxnSpPr>
            <a:stCxn id="81" idx="2"/>
            <a:endCxn id="137" idx="0"/>
          </p:cNvCxnSpPr>
          <p:nvPr/>
        </p:nvCxnSpPr>
        <p:spPr>
          <a:xfrm flipH="1">
            <a:off x="9040953" y="2652369"/>
            <a:ext cx="13393" cy="2906891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직선 화살표 연결선 172">
            <a:extLst>
              <a:ext uri="{FF2B5EF4-FFF2-40B4-BE49-F238E27FC236}">
                <a16:creationId xmlns:a16="http://schemas.microsoft.com/office/drawing/2014/main" id="{CAFA9845-3C28-BA86-7A00-76A4DCB1A09A}"/>
              </a:ext>
            </a:extLst>
          </p:cNvPr>
          <p:cNvCxnSpPr>
            <a:cxnSpLocks/>
            <a:stCxn id="74" idx="2"/>
            <a:endCxn id="89" idx="0"/>
          </p:cNvCxnSpPr>
          <p:nvPr/>
        </p:nvCxnSpPr>
        <p:spPr>
          <a:xfrm flipH="1">
            <a:off x="4867276" y="1323900"/>
            <a:ext cx="4499" cy="1419302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8F1A799A-DE24-13A1-EE93-D3BF4A93464F}"/>
              </a:ext>
            </a:extLst>
          </p:cNvPr>
          <p:cNvCxnSpPr>
            <a:cxnSpLocks/>
            <a:stCxn id="140" idx="1"/>
            <a:endCxn id="145" idx="3"/>
          </p:cNvCxnSpPr>
          <p:nvPr/>
        </p:nvCxnSpPr>
        <p:spPr>
          <a:xfrm flipH="1">
            <a:off x="7722779" y="6162237"/>
            <a:ext cx="565776" cy="136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FA3C479C-89A3-4EF4-5B83-5821D2BE6B03}"/>
              </a:ext>
            </a:extLst>
          </p:cNvPr>
          <p:cNvSpPr/>
          <p:nvPr/>
        </p:nvSpPr>
        <p:spPr>
          <a:xfrm>
            <a:off x="5558748" y="2393189"/>
            <a:ext cx="270138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from thread2 to thread1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E31B50FF-EEC0-5680-1CFB-078E8C892247}"/>
              </a:ext>
            </a:extLst>
          </p:cNvPr>
          <p:cNvSpPr/>
          <p:nvPr/>
        </p:nvSpPr>
        <p:spPr>
          <a:xfrm>
            <a:off x="5621229" y="5356619"/>
            <a:ext cx="270138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from thread1 to thread2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BD491ED6-63A3-AA02-75A5-212D5DF55244}"/>
              </a:ext>
            </a:extLst>
          </p:cNvPr>
          <p:cNvSpPr/>
          <p:nvPr/>
        </p:nvSpPr>
        <p:spPr>
          <a:xfrm>
            <a:off x="3811660" y="1835020"/>
            <a:ext cx="10823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 상태</a:t>
            </a: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2FF8CF2A-0E51-E3AF-FB5A-F933006868D8}"/>
              </a:ext>
            </a:extLst>
          </p:cNvPr>
          <p:cNvSpPr/>
          <p:nvPr/>
        </p:nvSpPr>
        <p:spPr>
          <a:xfrm>
            <a:off x="9054345" y="3668667"/>
            <a:ext cx="10823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 상태</a:t>
            </a:r>
          </a:p>
        </p:txBody>
      </p:sp>
      <p:sp>
        <p:nvSpPr>
          <p:cNvPr id="189" name="오른쪽 화살표[R] 188">
            <a:extLst>
              <a:ext uri="{FF2B5EF4-FFF2-40B4-BE49-F238E27FC236}">
                <a16:creationId xmlns:a16="http://schemas.microsoft.com/office/drawing/2014/main" id="{BEFC047D-FDC2-D475-15FD-4DC136939914}"/>
              </a:ext>
            </a:extLst>
          </p:cNvPr>
          <p:cNvSpPr/>
          <p:nvPr/>
        </p:nvSpPr>
        <p:spPr>
          <a:xfrm>
            <a:off x="2622357" y="3041623"/>
            <a:ext cx="726676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2" name="타원 191">
            <a:extLst>
              <a:ext uri="{FF2B5EF4-FFF2-40B4-BE49-F238E27FC236}">
                <a16:creationId xmlns:a16="http://schemas.microsoft.com/office/drawing/2014/main" id="{3DD80088-EDEE-C10D-1087-5CA3AFDEC298}"/>
              </a:ext>
            </a:extLst>
          </p:cNvPr>
          <p:cNvSpPr/>
          <p:nvPr/>
        </p:nvSpPr>
        <p:spPr>
          <a:xfrm>
            <a:off x="1258784" y="2038066"/>
            <a:ext cx="636104" cy="636104"/>
          </a:xfrm>
          <a:prstGeom prst="ellips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98093977-CC7A-048D-87D9-E3EF8FCFCFC0}"/>
              </a:ext>
            </a:extLst>
          </p:cNvPr>
          <p:cNvSpPr/>
          <p:nvPr/>
        </p:nvSpPr>
        <p:spPr>
          <a:xfrm>
            <a:off x="1246161" y="2204607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/>
              <a:t>Thread </a:t>
            </a:r>
            <a:r>
              <a:rPr lang="en-US" altLang="ko-KR" sz="1000"/>
              <a:t>1</a:t>
            </a:r>
            <a:endParaRPr lang="ko-KR" altLang="en-US" sz="1000"/>
          </a:p>
        </p:txBody>
      </p:sp>
      <p:sp>
        <p:nvSpPr>
          <p:cNvPr id="194" name="타원 193">
            <a:extLst>
              <a:ext uri="{FF2B5EF4-FFF2-40B4-BE49-F238E27FC236}">
                <a16:creationId xmlns:a16="http://schemas.microsoft.com/office/drawing/2014/main" id="{DC050104-0AF9-161D-B9D2-70BCE641024B}"/>
              </a:ext>
            </a:extLst>
          </p:cNvPr>
          <p:cNvSpPr/>
          <p:nvPr/>
        </p:nvSpPr>
        <p:spPr>
          <a:xfrm>
            <a:off x="1250684" y="3705692"/>
            <a:ext cx="636104" cy="636104"/>
          </a:xfrm>
          <a:prstGeom prst="ellips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9A569D72-EEB0-548F-9534-DB1DCD9892A9}"/>
              </a:ext>
            </a:extLst>
          </p:cNvPr>
          <p:cNvSpPr/>
          <p:nvPr/>
        </p:nvSpPr>
        <p:spPr>
          <a:xfrm>
            <a:off x="1246161" y="3888135"/>
            <a:ext cx="6992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/>
              <a:t>Thread 2</a:t>
            </a:r>
            <a:endParaRPr lang="ko-KR" altLang="en-US" sz="1000"/>
          </a:p>
        </p:txBody>
      </p:sp>
      <p:cxnSp>
        <p:nvCxnSpPr>
          <p:cNvPr id="205" name="직선 화살표 연결선 204">
            <a:extLst>
              <a:ext uri="{FF2B5EF4-FFF2-40B4-BE49-F238E27FC236}">
                <a16:creationId xmlns:a16="http://schemas.microsoft.com/office/drawing/2014/main" id="{2968FCB8-5CCF-5C9A-FEC3-1CA879B6A8EB}"/>
              </a:ext>
            </a:extLst>
          </p:cNvPr>
          <p:cNvCxnSpPr>
            <a:cxnSpLocks/>
            <a:stCxn id="192" idx="4"/>
          </p:cNvCxnSpPr>
          <p:nvPr/>
        </p:nvCxnSpPr>
        <p:spPr>
          <a:xfrm>
            <a:off x="1576836" y="2674170"/>
            <a:ext cx="0" cy="3000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직선 화살표 연결선 207">
            <a:extLst>
              <a:ext uri="{FF2B5EF4-FFF2-40B4-BE49-F238E27FC236}">
                <a16:creationId xmlns:a16="http://schemas.microsoft.com/office/drawing/2014/main" id="{736E5E9D-6C1E-5508-EE36-7B0B2A535C34}"/>
              </a:ext>
            </a:extLst>
          </p:cNvPr>
          <p:cNvCxnSpPr>
            <a:cxnSpLocks/>
            <a:stCxn id="194" idx="0"/>
          </p:cNvCxnSpPr>
          <p:nvPr/>
        </p:nvCxnSpPr>
        <p:spPr>
          <a:xfrm flipV="1">
            <a:off x="1568736" y="3446902"/>
            <a:ext cx="0" cy="2587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E31C14A6-72E6-B95D-A4F0-997BB52DDB92}"/>
              </a:ext>
            </a:extLst>
          </p:cNvPr>
          <p:cNvSpPr/>
          <p:nvPr/>
        </p:nvSpPr>
        <p:spPr>
          <a:xfrm>
            <a:off x="4628260" y="855736"/>
            <a:ext cx="44595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</a:t>
            </a:r>
            <a:endParaRPr lang="ko-KR" altLang="en-US" sz="1000"/>
          </a:p>
        </p:txBody>
      </p:sp>
    </p:spTree>
    <p:extLst>
      <p:ext uri="{BB962C8B-B14F-4D97-AF65-F5344CB8AC3E}">
        <p14:creationId xmlns:p14="http://schemas.microsoft.com/office/powerpoint/2010/main" val="1172846373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912076" y="3105835"/>
            <a:ext cx="43678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289921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403488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임계영역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공유변수영역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620738"/>
            <a:ext cx="9018621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이란 둘 이상의 스레드가 동시에 접근해서는 안되는 공유 자원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자료 구조 또는 장치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접근하는 코드 영역를 말한다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임계영역은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section, critical section, exit section, remainder section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구성 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872481C-50FF-BCA8-5536-867F8C01D817}"/>
              </a:ext>
            </a:extLst>
          </p:cNvPr>
          <p:cNvSpPr txBox="1"/>
          <p:nvPr/>
        </p:nvSpPr>
        <p:spPr>
          <a:xfrm>
            <a:off x="945185" y="1145325"/>
            <a:ext cx="2918306" cy="22621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do { </a:t>
            </a:r>
          </a:p>
          <a:p>
            <a:pPr lvl="1">
              <a:lnSpc>
                <a:spcPct val="200000"/>
              </a:lnSpc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section </a:t>
            </a:r>
          </a:p>
          <a:p>
            <a:pPr lvl="1">
              <a:lnSpc>
                <a:spcPct val="200000"/>
              </a:lnSpc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</a:t>
            </a:r>
          </a:p>
          <a:p>
            <a:pPr lvl="1">
              <a:lnSpc>
                <a:spcPct val="200000"/>
              </a:lnSpc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exit section </a:t>
            </a:r>
          </a:p>
          <a:p>
            <a:pPr lvl="1">
              <a:lnSpc>
                <a:spcPct val="200000"/>
              </a:lnSpc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	remainder section 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while (true);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DE7FF0A-BA8E-F228-FB3F-AAEC5AA5E2A4}"/>
              </a:ext>
            </a:extLst>
          </p:cNvPr>
          <p:cNvSpPr txBox="1"/>
          <p:nvPr/>
        </p:nvSpPr>
        <p:spPr>
          <a:xfrm>
            <a:off x="3924555" y="1544657"/>
            <a:ext cx="5401114" cy="1519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입장영역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진입하기 위해 진입허가를 요청하는 영역입니다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171450" indent="-171450">
              <a:lnSpc>
                <a:spcPct val="2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임계영역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하나의 스레드만 접근할 수 있는 영역이다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퇴장영역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1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빠져나올 때 신호를 알리는 영역이다</a:t>
            </a:r>
            <a:endParaRPr lang="en-US" altLang="ko-KR" sz="1100" b="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나머지영역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section, critical section, exit section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제외한 나머지 영역이다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E45D1B5-8755-6CFD-54C5-5318D28BF607}"/>
              </a:ext>
            </a:extLst>
          </p:cNvPr>
          <p:cNvSpPr txBox="1"/>
          <p:nvPr/>
        </p:nvSpPr>
        <p:spPr>
          <a:xfrm>
            <a:off x="1011796" y="3708154"/>
            <a:ext cx="7496362" cy="29546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SharedObject {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lock = new ReentrantLock();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int counter = 0;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section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획득해야 임계영역에 진입할 수 있다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ore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r>
              <a:rPr lang="ko-Kore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ritical section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오직 하나의 스레만이 이 영역에서 실행할 수 있다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lock.unlock();</a:t>
            </a: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exit section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해제해서 다른 스레드에게 락을 획득할 수 있도록 한다</a:t>
            </a:r>
            <a:endParaRPr lang="en-US" altLang="ko-Kore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   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remainder section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9F750518-7C83-340B-4246-D49468C23A4B}"/>
              </a:ext>
            </a:extLst>
          </p:cNvPr>
          <p:cNvCxnSpPr>
            <a:cxnSpLocks/>
          </p:cNvCxnSpPr>
          <p:nvPr/>
        </p:nvCxnSpPr>
        <p:spPr>
          <a:xfrm>
            <a:off x="365444" y="3529702"/>
            <a:ext cx="11070823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D20E90B-1870-3418-1341-EC07C60E4591}"/>
              </a:ext>
            </a:extLst>
          </p:cNvPr>
          <p:cNvSpPr/>
          <p:nvPr/>
        </p:nvSpPr>
        <p:spPr>
          <a:xfrm>
            <a:off x="8449709" y="4781153"/>
            <a:ext cx="129715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코드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오른쪽 화살표[R] 22">
            <a:extLst>
              <a:ext uri="{FF2B5EF4-FFF2-40B4-BE49-F238E27FC236}">
                <a16:creationId xmlns:a16="http://schemas.microsoft.com/office/drawing/2014/main" id="{E8AC2076-2F79-71C1-E71C-EEA6E3A0741C}"/>
              </a:ext>
            </a:extLst>
          </p:cNvPr>
          <p:cNvSpPr/>
          <p:nvPr/>
        </p:nvSpPr>
        <p:spPr>
          <a:xfrm rot="5400000">
            <a:off x="5215571" y="3187668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10526678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18708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E45D1B5-8755-6CFD-54C5-5318D28BF607}"/>
              </a:ext>
            </a:extLst>
          </p:cNvPr>
          <p:cNvSpPr txBox="1"/>
          <p:nvPr/>
        </p:nvSpPr>
        <p:spPr>
          <a:xfrm>
            <a:off x="1465968" y="1111409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20AB9E11-33DB-CA93-4352-A460902D1D5E}"/>
              </a:ext>
            </a:extLst>
          </p:cNvPr>
          <p:cNvGrpSpPr/>
          <p:nvPr/>
        </p:nvGrpSpPr>
        <p:grpSpPr>
          <a:xfrm>
            <a:off x="4271585" y="1104121"/>
            <a:ext cx="671979" cy="636104"/>
            <a:chOff x="7232788" y="2570565"/>
            <a:chExt cx="671979" cy="636104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F5E585D4-EDF5-FA88-63DC-120F774C0ADB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5E071B96-F3AF-F320-2043-BF6A5B52E39C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A8A597E3-1ECC-5693-E4DF-030A5F3E0B24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2652365" y="1401467"/>
            <a:ext cx="1619220" cy="50529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F4B34218-B58B-E1E9-3528-8F01AD6D47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5889" y="1554823"/>
            <a:ext cx="287979" cy="28797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488A775-8196-7E21-4C61-9B804A73B476}"/>
              </a:ext>
            </a:extLst>
          </p:cNvPr>
          <p:cNvSpPr txBox="1"/>
          <p:nvPr/>
        </p:nvSpPr>
        <p:spPr>
          <a:xfrm>
            <a:off x="5987251" y="1111409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700B3E3-272B-87EE-F379-2C702F7A761A}"/>
              </a:ext>
            </a:extLst>
          </p:cNvPr>
          <p:cNvGrpSpPr/>
          <p:nvPr/>
        </p:nvGrpSpPr>
        <p:grpSpPr>
          <a:xfrm>
            <a:off x="8759197" y="1624905"/>
            <a:ext cx="671979" cy="636104"/>
            <a:chOff x="7232788" y="2570565"/>
            <a:chExt cx="671979" cy="636104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F3B4E89F-82B2-48C5-8DE3-495BF3B6BBE9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DDD0616D-D5B4-0B08-C920-D4FB9E7B2878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3272CA7-AAF8-9520-F3D5-972EF3050736}"/>
              </a:ext>
            </a:extLst>
          </p:cNvPr>
          <p:cNvCxnSpPr>
            <a:cxnSpLocks/>
            <a:stCxn id="19" idx="1"/>
          </p:cNvCxnSpPr>
          <p:nvPr/>
        </p:nvCxnSpPr>
        <p:spPr>
          <a:xfrm flipH="1" flipV="1">
            <a:off x="7131259" y="1904383"/>
            <a:ext cx="1627938" cy="1786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5" name="그림 24">
            <a:extLst>
              <a:ext uri="{FF2B5EF4-FFF2-40B4-BE49-F238E27FC236}">
                <a16:creationId xmlns:a16="http://schemas.microsoft.com/office/drawing/2014/main" id="{6B26AD26-B961-BEEE-36A8-027293ABF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3501" y="2075607"/>
            <a:ext cx="287979" cy="287979"/>
          </a:xfrm>
          <a:prstGeom prst="rect">
            <a:avLst/>
          </a:prstGeom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517A14FB-C57C-95D1-4EC7-A1DC62D75936}"/>
              </a:ext>
            </a:extLst>
          </p:cNvPr>
          <p:cNvGrpSpPr/>
          <p:nvPr/>
        </p:nvGrpSpPr>
        <p:grpSpPr>
          <a:xfrm>
            <a:off x="8759197" y="754020"/>
            <a:ext cx="671979" cy="636104"/>
            <a:chOff x="7232788" y="2570565"/>
            <a:chExt cx="671979" cy="636104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7069826A-BEC1-F3A4-558C-518FBA7B292D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A55E39B-332C-79A0-3FB6-ABCD58B04D95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08F2E29A-FDB0-F6DF-4E75-6ABAD307F12D}"/>
              </a:ext>
            </a:extLst>
          </p:cNvPr>
          <p:cNvCxnSpPr>
            <a:cxnSpLocks/>
            <a:stCxn id="28" idx="1"/>
          </p:cNvCxnSpPr>
          <p:nvPr/>
        </p:nvCxnSpPr>
        <p:spPr>
          <a:xfrm flipH="1">
            <a:off x="7177859" y="1051366"/>
            <a:ext cx="1581338" cy="40449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곱하기 32">
            <a:extLst>
              <a:ext uri="{FF2B5EF4-FFF2-40B4-BE49-F238E27FC236}">
                <a16:creationId xmlns:a16="http://schemas.microsoft.com/office/drawing/2014/main" id="{6011BE76-99CC-1DE4-1B25-D860EE8BDCBD}"/>
              </a:ext>
            </a:extLst>
          </p:cNvPr>
          <p:cNvSpPr/>
          <p:nvPr/>
        </p:nvSpPr>
        <p:spPr>
          <a:xfrm>
            <a:off x="7784491" y="909964"/>
            <a:ext cx="636104" cy="636104"/>
          </a:xfrm>
          <a:prstGeom prst="mathMultiply">
            <a:avLst>
              <a:gd name="adj1" fmla="val 490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4" name="오른쪽 화살표[R] 33">
            <a:extLst>
              <a:ext uri="{FF2B5EF4-FFF2-40B4-BE49-F238E27FC236}">
                <a16:creationId xmlns:a16="http://schemas.microsoft.com/office/drawing/2014/main" id="{1D2C7BE6-FC06-7A1B-7AF2-759A5FA7B23D}"/>
              </a:ext>
            </a:extLst>
          </p:cNvPr>
          <p:cNvSpPr/>
          <p:nvPr/>
        </p:nvSpPr>
        <p:spPr>
          <a:xfrm>
            <a:off x="4584160" y="2120379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EDBEEFF-082D-57E1-DBAF-776A4398CD77}"/>
              </a:ext>
            </a:extLst>
          </p:cNvPr>
          <p:cNvSpPr txBox="1"/>
          <p:nvPr/>
        </p:nvSpPr>
        <p:spPr>
          <a:xfrm>
            <a:off x="5987251" y="3866482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9633BBF6-8FDC-8371-944E-07BA6A29CF21}"/>
              </a:ext>
            </a:extLst>
          </p:cNvPr>
          <p:cNvGrpSpPr/>
          <p:nvPr/>
        </p:nvGrpSpPr>
        <p:grpSpPr>
          <a:xfrm>
            <a:off x="8759197" y="4379978"/>
            <a:ext cx="671979" cy="636104"/>
            <a:chOff x="7232788" y="2570565"/>
            <a:chExt cx="671979" cy="636104"/>
          </a:xfrm>
        </p:grpSpPr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DB42EF4D-06D2-91F3-77FF-17A8F15CC4F1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DC08EF1B-0A60-320A-B2F4-CE804B1A88AD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DAA2E1D0-B07A-888F-3B3A-9F4E89D699DF}"/>
              </a:ext>
            </a:extLst>
          </p:cNvPr>
          <p:cNvCxnSpPr>
            <a:cxnSpLocks/>
            <a:stCxn id="38" idx="1"/>
          </p:cNvCxnSpPr>
          <p:nvPr/>
        </p:nvCxnSpPr>
        <p:spPr>
          <a:xfrm flipH="1">
            <a:off x="7437325" y="4677324"/>
            <a:ext cx="1321872" cy="42860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426FD1A7-0BDC-AF0E-F2E8-91A06973E7F7}"/>
              </a:ext>
            </a:extLst>
          </p:cNvPr>
          <p:cNvGrpSpPr/>
          <p:nvPr/>
        </p:nvGrpSpPr>
        <p:grpSpPr>
          <a:xfrm>
            <a:off x="8759197" y="3509093"/>
            <a:ext cx="671979" cy="636104"/>
            <a:chOff x="7232788" y="2570565"/>
            <a:chExt cx="671979" cy="636104"/>
          </a:xfrm>
        </p:grpSpPr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595C9E7A-ADA5-C644-31A3-6F16A44A3A73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76778E1D-3B34-5A40-4404-DFEF9FC0C64F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258C2313-6C78-9DE8-679D-107AB8D131F6}"/>
              </a:ext>
            </a:extLst>
          </p:cNvPr>
          <p:cNvCxnSpPr>
            <a:cxnSpLocks/>
            <a:stCxn id="42" idx="2"/>
          </p:cNvCxnSpPr>
          <p:nvPr/>
        </p:nvCxnSpPr>
        <p:spPr>
          <a:xfrm flipH="1">
            <a:off x="7177859" y="3827145"/>
            <a:ext cx="1583542" cy="38379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오른쪽 화살표[R] 47">
            <a:extLst>
              <a:ext uri="{FF2B5EF4-FFF2-40B4-BE49-F238E27FC236}">
                <a16:creationId xmlns:a16="http://schemas.microsoft.com/office/drawing/2014/main" id="{A159E693-213D-99CE-820B-DF44AC708EB1}"/>
              </a:ext>
            </a:extLst>
          </p:cNvPr>
          <p:cNvSpPr/>
          <p:nvPr/>
        </p:nvSpPr>
        <p:spPr>
          <a:xfrm rot="5400000">
            <a:off x="6850910" y="3379367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CE6F006-02A9-CCD1-C79F-499070E0D6EA}"/>
              </a:ext>
            </a:extLst>
          </p:cNvPr>
          <p:cNvSpPr txBox="1"/>
          <p:nvPr/>
        </p:nvSpPr>
        <p:spPr>
          <a:xfrm>
            <a:off x="1465968" y="3949694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C7151069-F7CA-D517-D886-4CE4213320C1}"/>
              </a:ext>
            </a:extLst>
          </p:cNvPr>
          <p:cNvGrpSpPr/>
          <p:nvPr/>
        </p:nvGrpSpPr>
        <p:grpSpPr>
          <a:xfrm>
            <a:off x="4237914" y="4463190"/>
            <a:ext cx="671979" cy="636104"/>
            <a:chOff x="7232788" y="2570565"/>
            <a:chExt cx="671979" cy="636104"/>
          </a:xfrm>
        </p:grpSpPr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F181470E-94E3-A92C-3850-B03F0BF84705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E9E1F54C-B147-8D07-098B-6EF05E8AB870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627B28E2-E248-4CDA-F8B2-49533A98CB66}"/>
              </a:ext>
            </a:extLst>
          </p:cNvPr>
          <p:cNvCxnSpPr>
            <a:cxnSpLocks/>
            <a:stCxn id="52" idx="1"/>
          </p:cNvCxnSpPr>
          <p:nvPr/>
        </p:nvCxnSpPr>
        <p:spPr>
          <a:xfrm flipH="1">
            <a:off x="3315528" y="4760536"/>
            <a:ext cx="922386" cy="60927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D56E13DF-D5C4-B901-6ADF-B8A35550A647}"/>
              </a:ext>
            </a:extLst>
          </p:cNvPr>
          <p:cNvGrpSpPr/>
          <p:nvPr/>
        </p:nvGrpSpPr>
        <p:grpSpPr>
          <a:xfrm>
            <a:off x="4237914" y="3592305"/>
            <a:ext cx="671979" cy="636104"/>
            <a:chOff x="7232788" y="2570565"/>
            <a:chExt cx="671979" cy="636104"/>
          </a:xfrm>
        </p:grpSpPr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24F153DC-F590-BCE4-28A0-74631D129643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4D67171E-23E9-61CE-7367-FD41F99D3CA6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7765C2B8-EB45-78BF-732A-08B73297664B}"/>
              </a:ext>
            </a:extLst>
          </p:cNvPr>
          <p:cNvCxnSpPr>
            <a:cxnSpLocks/>
            <a:stCxn id="55" idx="2"/>
          </p:cNvCxnSpPr>
          <p:nvPr/>
        </p:nvCxnSpPr>
        <p:spPr>
          <a:xfrm flipH="1">
            <a:off x="2571475" y="3910357"/>
            <a:ext cx="1668643" cy="85017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8" name="그림 57">
            <a:extLst>
              <a:ext uri="{FF2B5EF4-FFF2-40B4-BE49-F238E27FC236}">
                <a16:creationId xmlns:a16="http://schemas.microsoft.com/office/drawing/2014/main" id="{58313755-98EB-E456-475B-01F25F1F4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2217" y="4044406"/>
            <a:ext cx="287979" cy="287979"/>
          </a:xfrm>
          <a:prstGeom prst="rect">
            <a:avLst/>
          </a:prstGeom>
        </p:spPr>
      </p:pic>
      <p:sp>
        <p:nvSpPr>
          <p:cNvPr id="59" name="오른쪽 화살표[R] 58">
            <a:extLst>
              <a:ext uri="{FF2B5EF4-FFF2-40B4-BE49-F238E27FC236}">
                <a16:creationId xmlns:a16="http://schemas.microsoft.com/office/drawing/2014/main" id="{64901C17-8355-BC3C-2997-E937C3B4B5DE}"/>
              </a:ext>
            </a:extLst>
          </p:cNvPr>
          <p:cNvSpPr/>
          <p:nvPr/>
        </p:nvSpPr>
        <p:spPr>
          <a:xfrm rot="10800000">
            <a:off x="5128952" y="4536694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3" name="구부러진 연결선[U] 62">
            <a:extLst>
              <a:ext uri="{FF2B5EF4-FFF2-40B4-BE49-F238E27FC236}">
                <a16:creationId xmlns:a16="http://schemas.microsoft.com/office/drawing/2014/main" id="{DFFD1DE2-3F31-DF44-305A-6527BF87D391}"/>
              </a:ext>
            </a:extLst>
          </p:cNvPr>
          <p:cNvCxnSpPr>
            <a:stCxn id="37" idx="6"/>
            <a:endCxn id="43" idx="3"/>
          </p:cNvCxnSpPr>
          <p:nvPr/>
        </p:nvCxnSpPr>
        <p:spPr>
          <a:xfrm flipV="1">
            <a:off x="9397505" y="3806439"/>
            <a:ext cx="33671" cy="891591"/>
          </a:xfrm>
          <a:prstGeom prst="curvedConnector3">
            <a:avLst>
              <a:gd name="adj1" fmla="val 77892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그림 39">
            <a:extLst>
              <a:ext uri="{FF2B5EF4-FFF2-40B4-BE49-F238E27FC236}">
                <a16:creationId xmlns:a16="http://schemas.microsoft.com/office/drawing/2014/main" id="{CCE6D802-9262-A6E8-6A60-41F9EB2530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1545" y="4091999"/>
            <a:ext cx="287979" cy="287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39086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563122C-A7C4-5430-9718-F83EBE6F2EA5}"/>
              </a:ext>
            </a:extLst>
          </p:cNvPr>
          <p:cNvSpPr/>
          <p:nvPr/>
        </p:nvSpPr>
        <p:spPr>
          <a:xfrm>
            <a:off x="79883" y="301916"/>
            <a:ext cx="269169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Problem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AB1977-DC38-BD8A-8691-963C92EAB66C}"/>
              </a:ext>
            </a:extLst>
          </p:cNvPr>
          <p:cNvSpPr txBox="1"/>
          <p:nvPr/>
        </p:nvSpPr>
        <p:spPr>
          <a:xfrm>
            <a:off x="351292" y="761583"/>
            <a:ext cx="11840707" cy="3816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스레드가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실행하고 있을 때 다른 스레드가 같은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사용함으로서 발생하는 문제이다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문제의 해결책을 위해서는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가지 충족 조건이 요구된다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Mutual Exclusion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어떤 스레드가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실행중이면 다른 스레드는 동일한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실행할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Progress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진행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 구역에서 실행 중인 스레드가 없고 임계 구역에 진입하려는 스레드가 있을 때 어떤 스레드가 들어갈 것인지 적절히 선택해 줘야 하며 이러한 결정은 무한정 미뤄져선 안된다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Bounded Waiting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한정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임계 영역에 들어가도록 요청한 후 해당 요청이 수락되기 전에 기존 스레드가 임계 영역에서 실행할 수 있는 횟수에 제한이 있어야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Starvation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기아상태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발생하지 않도록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A28F47F-156F-5680-356C-134BA3439420}"/>
              </a:ext>
            </a:extLst>
          </p:cNvPr>
          <p:cNvSpPr/>
          <p:nvPr/>
        </p:nvSpPr>
        <p:spPr>
          <a:xfrm>
            <a:off x="68720" y="5177004"/>
            <a:ext cx="269169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도구들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615C48-B412-F98D-FD7B-870A12E68897}"/>
              </a:ext>
            </a:extLst>
          </p:cNvPr>
          <p:cNvSpPr txBox="1"/>
          <p:nvPr/>
        </p:nvSpPr>
        <p:spPr>
          <a:xfrm>
            <a:off x="514791" y="5515558"/>
            <a:ext cx="1135424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세마포어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모니터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CAS(Compare and Swap)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같은 동기화 도구를 통해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Problem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발생하지 않도록 할 수 있으며 자바에서는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키워드를 포함한 여러 동기화 도구들을 제공하고 있다</a:t>
            </a:r>
          </a:p>
        </p:txBody>
      </p:sp>
    </p:spTree>
    <p:extLst>
      <p:ext uri="{BB962C8B-B14F-4D97-AF65-F5344CB8AC3E}">
        <p14:creationId xmlns:p14="http://schemas.microsoft.com/office/powerpoint/2010/main" val="4215357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51740D6-0D27-4B3B-9DB5-F1CFC9842C45}"/>
              </a:ext>
            </a:extLst>
          </p:cNvPr>
          <p:cNvSpPr/>
          <p:nvPr/>
        </p:nvSpPr>
        <p:spPr>
          <a:xfrm>
            <a:off x="244332" y="328800"/>
            <a:ext cx="12771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39002FB-E530-8FFB-31EF-E80A762CC549}"/>
              </a:ext>
            </a:extLst>
          </p:cNvPr>
          <p:cNvSpPr/>
          <p:nvPr/>
        </p:nvSpPr>
        <p:spPr>
          <a:xfrm>
            <a:off x="565422" y="698132"/>
            <a:ext cx="11127998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운영체제는 프로세스마다 각각 독립된 메모리 영역을</a:t>
            </a:r>
            <a:r>
              <a:rPr lang="en-US" altLang="ko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Code/Data/Stack/Heap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형식으로 할당해 준다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독립된 메모리 영역을 할당해 주기 때문에 프로세스 간 영향을 받지 않고 </a:t>
            </a:r>
            <a:r>
              <a:rPr lang="ko-KR" altLang="en-US" sz="1200">
                <a:solidFill>
                  <a:srgbClr val="212529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독립적인 작업을 수행할 수 있다</a:t>
            </a:r>
            <a:endParaRPr lang="en-US" altLang="ko-KR" sz="1200">
              <a:solidFill>
                <a:srgbClr val="212529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기본적으로 다른 프로세스의 변수나 자료에 접근할 수 없고 </a:t>
            </a:r>
            <a:r>
              <a:rPr lang="en-US" altLang="ko-Kore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IPC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나 공유메모리 등의 통신기법들을 사용해서 프로세스 간 통신해야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67647FD-8B58-2FF1-4B1F-7D56348E5416}"/>
              </a:ext>
            </a:extLst>
          </p:cNvPr>
          <p:cNvSpPr/>
          <p:nvPr/>
        </p:nvSpPr>
        <p:spPr>
          <a:xfrm>
            <a:off x="907613" y="1689762"/>
            <a:ext cx="7406766" cy="5038043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363D74E-E68A-5B85-9D4D-1B5AC3F5379B}"/>
              </a:ext>
            </a:extLst>
          </p:cNvPr>
          <p:cNvSpPr/>
          <p:nvPr/>
        </p:nvSpPr>
        <p:spPr>
          <a:xfrm>
            <a:off x="4359508" y="1708553"/>
            <a:ext cx="5453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 S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E425421-6814-E170-8348-4B0EC659160C}"/>
              </a:ext>
            </a:extLst>
          </p:cNvPr>
          <p:cNvSpPr/>
          <p:nvPr/>
        </p:nvSpPr>
        <p:spPr>
          <a:xfrm>
            <a:off x="1041282" y="2075368"/>
            <a:ext cx="7139873" cy="4407422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5DC8AF2-71EF-DDA1-3A56-27FF6AD9B52A}"/>
              </a:ext>
            </a:extLst>
          </p:cNvPr>
          <p:cNvSpPr/>
          <p:nvPr/>
        </p:nvSpPr>
        <p:spPr>
          <a:xfrm>
            <a:off x="1244508" y="2439987"/>
            <a:ext cx="1185053" cy="49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D96C235-10F3-B5D5-F5B7-9AB42662C69B}"/>
              </a:ext>
            </a:extLst>
          </p:cNvPr>
          <p:cNvSpPr/>
          <p:nvPr/>
        </p:nvSpPr>
        <p:spPr>
          <a:xfrm>
            <a:off x="1243258" y="4398160"/>
            <a:ext cx="1185053" cy="6784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B0CE085-C2EF-DC60-283D-A7E5079A7ACA}"/>
              </a:ext>
            </a:extLst>
          </p:cNvPr>
          <p:cNvSpPr/>
          <p:nvPr/>
        </p:nvSpPr>
        <p:spPr>
          <a:xfrm>
            <a:off x="1238933" y="5089520"/>
            <a:ext cx="1185053" cy="6092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B2B684D-D0CA-4063-0AD4-FF95F2EA1AAD}"/>
              </a:ext>
            </a:extLst>
          </p:cNvPr>
          <p:cNvSpPr/>
          <p:nvPr/>
        </p:nvSpPr>
        <p:spPr>
          <a:xfrm>
            <a:off x="1228933" y="5681567"/>
            <a:ext cx="1185053" cy="5613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C011560-26FE-22BB-5310-628B487A3D41}"/>
              </a:ext>
            </a:extLst>
          </p:cNvPr>
          <p:cNvSpPr/>
          <p:nvPr/>
        </p:nvSpPr>
        <p:spPr>
          <a:xfrm>
            <a:off x="1243258" y="2438771"/>
            <a:ext cx="1185053" cy="38062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E3B1492A-A723-44E2-4D1B-21E15B2F746A}"/>
              </a:ext>
            </a:extLst>
          </p:cNvPr>
          <p:cNvCxnSpPr>
            <a:cxnSpLocks/>
          </p:cNvCxnSpPr>
          <p:nvPr/>
        </p:nvCxnSpPr>
        <p:spPr>
          <a:xfrm>
            <a:off x="1243258" y="293854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직선 연결선[R] 40">
            <a:extLst>
              <a:ext uri="{FF2B5EF4-FFF2-40B4-BE49-F238E27FC236}">
                <a16:creationId xmlns:a16="http://schemas.microsoft.com/office/drawing/2014/main" id="{1D9B57E9-CDDC-8629-3BB3-E6DAC0A50AAE}"/>
              </a:ext>
            </a:extLst>
          </p:cNvPr>
          <p:cNvCxnSpPr>
            <a:cxnSpLocks/>
          </p:cNvCxnSpPr>
          <p:nvPr/>
        </p:nvCxnSpPr>
        <p:spPr>
          <a:xfrm>
            <a:off x="1243258" y="439816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813C2381-FF2D-6A4B-0C2E-99A3460ED8CC}"/>
              </a:ext>
            </a:extLst>
          </p:cNvPr>
          <p:cNvCxnSpPr>
            <a:cxnSpLocks/>
          </p:cNvCxnSpPr>
          <p:nvPr/>
        </p:nvCxnSpPr>
        <p:spPr>
          <a:xfrm>
            <a:off x="1228933" y="5076569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연결선[R] 42">
            <a:extLst>
              <a:ext uri="{FF2B5EF4-FFF2-40B4-BE49-F238E27FC236}">
                <a16:creationId xmlns:a16="http://schemas.microsoft.com/office/drawing/2014/main" id="{45F426F4-B2C3-426B-7439-6930FF77758A}"/>
              </a:ext>
            </a:extLst>
          </p:cNvPr>
          <p:cNvCxnSpPr>
            <a:cxnSpLocks/>
          </p:cNvCxnSpPr>
          <p:nvPr/>
        </p:nvCxnSpPr>
        <p:spPr>
          <a:xfrm>
            <a:off x="1238933" y="5683457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05E289F6-4F2C-31FB-8A16-0FEB6C63CAC3}"/>
              </a:ext>
            </a:extLst>
          </p:cNvPr>
          <p:cNvSpPr txBox="1"/>
          <p:nvPr/>
        </p:nvSpPr>
        <p:spPr>
          <a:xfrm>
            <a:off x="1501604" y="5839218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1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D0F67BF-BA89-9576-85EB-4A1904A2C896}"/>
              </a:ext>
            </a:extLst>
          </p:cNvPr>
          <p:cNvSpPr txBox="1"/>
          <p:nvPr/>
        </p:nvSpPr>
        <p:spPr>
          <a:xfrm>
            <a:off x="1540472" y="5245281"/>
            <a:ext cx="52571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1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E6E3680-AA38-E083-59B1-52EA7DE7A387}"/>
              </a:ext>
            </a:extLst>
          </p:cNvPr>
          <p:cNvSpPr txBox="1"/>
          <p:nvPr/>
        </p:nvSpPr>
        <p:spPr>
          <a:xfrm>
            <a:off x="1501604" y="4642320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1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FF190E6-FB9F-EF60-09F7-2ED820741D17}"/>
              </a:ext>
            </a:extLst>
          </p:cNvPr>
          <p:cNvSpPr txBox="1"/>
          <p:nvPr/>
        </p:nvSpPr>
        <p:spPr>
          <a:xfrm>
            <a:off x="1515398" y="2594150"/>
            <a:ext cx="6407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1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CB4B604-F2F2-7378-9EF9-C78D87F75018}"/>
              </a:ext>
            </a:extLst>
          </p:cNvPr>
          <p:cNvSpPr txBox="1"/>
          <p:nvPr/>
        </p:nvSpPr>
        <p:spPr>
          <a:xfrm>
            <a:off x="1308015" y="2167550"/>
            <a:ext cx="10575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프로세스 </a:t>
            </a:r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88CD7343-4C20-7C4F-81A8-B5577A1AD940}"/>
              </a:ext>
            </a:extLst>
          </p:cNvPr>
          <p:cNvCxnSpPr/>
          <p:nvPr/>
        </p:nvCxnSpPr>
        <p:spPr>
          <a:xfrm>
            <a:off x="1835784" y="2980809"/>
            <a:ext cx="0" cy="4360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CA49B11-00F6-B389-25C8-FCA3087F8BEC}"/>
              </a:ext>
            </a:extLst>
          </p:cNvPr>
          <p:cNvCxnSpPr/>
          <p:nvPr/>
        </p:nvCxnSpPr>
        <p:spPr>
          <a:xfrm flipV="1">
            <a:off x="1835784" y="3935291"/>
            <a:ext cx="0" cy="4263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46FBEA6-B4B7-39D4-D2B9-68C061BF1790}"/>
              </a:ext>
            </a:extLst>
          </p:cNvPr>
          <p:cNvSpPr/>
          <p:nvPr/>
        </p:nvSpPr>
        <p:spPr>
          <a:xfrm>
            <a:off x="4045228" y="2439987"/>
            <a:ext cx="1185053" cy="49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E66AF40-BBB9-567D-560C-4E0998D03FA5}"/>
              </a:ext>
            </a:extLst>
          </p:cNvPr>
          <p:cNvSpPr/>
          <p:nvPr/>
        </p:nvSpPr>
        <p:spPr>
          <a:xfrm>
            <a:off x="4043978" y="4398160"/>
            <a:ext cx="1185053" cy="6784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B3971D1-0BB0-E0BB-79A0-1F030E1ADD4D}"/>
              </a:ext>
            </a:extLst>
          </p:cNvPr>
          <p:cNvSpPr/>
          <p:nvPr/>
        </p:nvSpPr>
        <p:spPr>
          <a:xfrm>
            <a:off x="4039653" y="5089520"/>
            <a:ext cx="1185053" cy="6092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BF583D9-1018-F9D4-7287-B1530A565587}"/>
              </a:ext>
            </a:extLst>
          </p:cNvPr>
          <p:cNvSpPr/>
          <p:nvPr/>
        </p:nvSpPr>
        <p:spPr>
          <a:xfrm>
            <a:off x="4029653" y="5681567"/>
            <a:ext cx="1185053" cy="5613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2AC7E30-9269-ABB6-DDD5-2CC0877C2C0A}"/>
              </a:ext>
            </a:extLst>
          </p:cNvPr>
          <p:cNvSpPr/>
          <p:nvPr/>
        </p:nvSpPr>
        <p:spPr>
          <a:xfrm>
            <a:off x="4043978" y="2438771"/>
            <a:ext cx="1185053" cy="38062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0C7512EC-6DB4-C645-3F73-563F9675D04C}"/>
              </a:ext>
            </a:extLst>
          </p:cNvPr>
          <p:cNvCxnSpPr>
            <a:cxnSpLocks/>
          </p:cNvCxnSpPr>
          <p:nvPr/>
        </p:nvCxnSpPr>
        <p:spPr>
          <a:xfrm>
            <a:off x="4043978" y="293854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2E3C6CC1-1887-B7BC-8791-60CA1A7D0D6A}"/>
              </a:ext>
            </a:extLst>
          </p:cNvPr>
          <p:cNvCxnSpPr>
            <a:cxnSpLocks/>
          </p:cNvCxnSpPr>
          <p:nvPr/>
        </p:nvCxnSpPr>
        <p:spPr>
          <a:xfrm>
            <a:off x="4043978" y="439816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2E40D3F9-A38E-FB48-D777-454FA83D15D6}"/>
              </a:ext>
            </a:extLst>
          </p:cNvPr>
          <p:cNvCxnSpPr>
            <a:cxnSpLocks/>
          </p:cNvCxnSpPr>
          <p:nvPr/>
        </p:nvCxnSpPr>
        <p:spPr>
          <a:xfrm>
            <a:off x="4029653" y="5076569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7964607E-C193-914A-1D18-1BED534006DD}"/>
              </a:ext>
            </a:extLst>
          </p:cNvPr>
          <p:cNvCxnSpPr>
            <a:cxnSpLocks/>
          </p:cNvCxnSpPr>
          <p:nvPr/>
        </p:nvCxnSpPr>
        <p:spPr>
          <a:xfrm>
            <a:off x="4039653" y="5683457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9E652F15-468D-7935-0D6C-729527845BD1}"/>
              </a:ext>
            </a:extLst>
          </p:cNvPr>
          <p:cNvSpPr txBox="1"/>
          <p:nvPr/>
        </p:nvSpPr>
        <p:spPr>
          <a:xfrm>
            <a:off x="4302324" y="5839218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10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D5DE8F7-B8DC-0D9F-78D7-C47DD51A20D5}"/>
              </a:ext>
            </a:extLst>
          </p:cNvPr>
          <p:cNvSpPr txBox="1"/>
          <p:nvPr/>
        </p:nvSpPr>
        <p:spPr>
          <a:xfrm>
            <a:off x="4341192" y="5245281"/>
            <a:ext cx="52571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10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B8551F0-A8B4-F698-2D93-616628CF15FE}"/>
              </a:ext>
            </a:extLst>
          </p:cNvPr>
          <p:cNvSpPr txBox="1"/>
          <p:nvPr/>
        </p:nvSpPr>
        <p:spPr>
          <a:xfrm>
            <a:off x="4302324" y="4642320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10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106A25C-A3BC-2933-B784-B14E760AC4BF}"/>
              </a:ext>
            </a:extLst>
          </p:cNvPr>
          <p:cNvSpPr txBox="1"/>
          <p:nvPr/>
        </p:nvSpPr>
        <p:spPr>
          <a:xfrm>
            <a:off x="4316118" y="2594150"/>
            <a:ext cx="6407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10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3E57674-788F-A113-6966-FCD9FD295F4E}"/>
              </a:ext>
            </a:extLst>
          </p:cNvPr>
          <p:cNvSpPr txBox="1"/>
          <p:nvPr/>
        </p:nvSpPr>
        <p:spPr>
          <a:xfrm>
            <a:off x="4129647" y="2173900"/>
            <a:ext cx="98506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프로세스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2FB93388-12F0-3DB2-1755-01F76FF526EB}"/>
              </a:ext>
            </a:extLst>
          </p:cNvPr>
          <p:cNvCxnSpPr/>
          <p:nvPr/>
        </p:nvCxnSpPr>
        <p:spPr>
          <a:xfrm>
            <a:off x="4636504" y="2980809"/>
            <a:ext cx="0" cy="4360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B9D54501-9697-75F9-19B0-3E3E233FCCB3}"/>
              </a:ext>
            </a:extLst>
          </p:cNvPr>
          <p:cNvCxnSpPr/>
          <p:nvPr/>
        </p:nvCxnSpPr>
        <p:spPr>
          <a:xfrm flipV="1">
            <a:off x="4636504" y="3935291"/>
            <a:ext cx="0" cy="4263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FCD4CCB9-1BEC-7D03-E926-6F0DE826D2D2}"/>
              </a:ext>
            </a:extLst>
          </p:cNvPr>
          <p:cNvSpPr/>
          <p:nvPr/>
        </p:nvSpPr>
        <p:spPr>
          <a:xfrm>
            <a:off x="6846653" y="2439987"/>
            <a:ext cx="1185053" cy="49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74E2BDCC-0915-3E72-4E8E-17371DFF1BA3}"/>
              </a:ext>
            </a:extLst>
          </p:cNvPr>
          <p:cNvSpPr/>
          <p:nvPr/>
        </p:nvSpPr>
        <p:spPr>
          <a:xfrm>
            <a:off x="6845403" y="4398160"/>
            <a:ext cx="1185053" cy="6784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14457DA-5456-0E44-1E2C-37D2154C87BD}"/>
              </a:ext>
            </a:extLst>
          </p:cNvPr>
          <p:cNvSpPr/>
          <p:nvPr/>
        </p:nvSpPr>
        <p:spPr>
          <a:xfrm>
            <a:off x="6841078" y="5089520"/>
            <a:ext cx="1185053" cy="6092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B44A046B-538F-73A9-B7B2-40ADADD1BCAD}"/>
              </a:ext>
            </a:extLst>
          </p:cNvPr>
          <p:cNvSpPr/>
          <p:nvPr/>
        </p:nvSpPr>
        <p:spPr>
          <a:xfrm>
            <a:off x="6831078" y="5681567"/>
            <a:ext cx="1185053" cy="5613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2F4ED4E4-931D-601A-6D89-C0173921631D}"/>
              </a:ext>
            </a:extLst>
          </p:cNvPr>
          <p:cNvSpPr/>
          <p:nvPr/>
        </p:nvSpPr>
        <p:spPr>
          <a:xfrm>
            <a:off x="6845403" y="2438771"/>
            <a:ext cx="1185053" cy="38062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56" name="직선 연결선[R] 55">
            <a:extLst>
              <a:ext uri="{FF2B5EF4-FFF2-40B4-BE49-F238E27FC236}">
                <a16:creationId xmlns:a16="http://schemas.microsoft.com/office/drawing/2014/main" id="{F640D133-EEB5-AEF8-5023-15851C952B75}"/>
              </a:ext>
            </a:extLst>
          </p:cNvPr>
          <p:cNvCxnSpPr>
            <a:cxnSpLocks/>
          </p:cNvCxnSpPr>
          <p:nvPr/>
        </p:nvCxnSpPr>
        <p:spPr>
          <a:xfrm>
            <a:off x="6845403" y="293854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CE4C5DA8-8279-A3EE-AFBD-C9F6AD853A49}"/>
              </a:ext>
            </a:extLst>
          </p:cNvPr>
          <p:cNvCxnSpPr>
            <a:cxnSpLocks/>
          </p:cNvCxnSpPr>
          <p:nvPr/>
        </p:nvCxnSpPr>
        <p:spPr>
          <a:xfrm>
            <a:off x="6845403" y="439816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509AB10B-7CBE-784E-4901-CBEF2A7957FC}"/>
              </a:ext>
            </a:extLst>
          </p:cNvPr>
          <p:cNvCxnSpPr>
            <a:cxnSpLocks/>
          </p:cNvCxnSpPr>
          <p:nvPr/>
        </p:nvCxnSpPr>
        <p:spPr>
          <a:xfrm>
            <a:off x="6831078" y="5076569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직선 연결선[R] 62">
            <a:extLst>
              <a:ext uri="{FF2B5EF4-FFF2-40B4-BE49-F238E27FC236}">
                <a16:creationId xmlns:a16="http://schemas.microsoft.com/office/drawing/2014/main" id="{982A1F6B-5B0F-7845-B155-B9596CAD6ED0}"/>
              </a:ext>
            </a:extLst>
          </p:cNvPr>
          <p:cNvCxnSpPr>
            <a:cxnSpLocks/>
          </p:cNvCxnSpPr>
          <p:nvPr/>
        </p:nvCxnSpPr>
        <p:spPr>
          <a:xfrm>
            <a:off x="6841078" y="5683457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3254067B-25A7-1C1B-2BDA-F0CC5CF05389}"/>
              </a:ext>
            </a:extLst>
          </p:cNvPr>
          <p:cNvSpPr txBox="1"/>
          <p:nvPr/>
        </p:nvSpPr>
        <p:spPr>
          <a:xfrm>
            <a:off x="7103749" y="5839218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10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B4A0ADA-1307-FE1C-DBF0-181171BF2FF0}"/>
              </a:ext>
            </a:extLst>
          </p:cNvPr>
          <p:cNvSpPr txBox="1"/>
          <p:nvPr/>
        </p:nvSpPr>
        <p:spPr>
          <a:xfrm>
            <a:off x="7142617" y="5245281"/>
            <a:ext cx="52571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10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9E16C4B6-E668-9257-D1B7-4F7A8EB74E9C}"/>
              </a:ext>
            </a:extLst>
          </p:cNvPr>
          <p:cNvSpPr txBox="1"/>
          <p:nvPr/>
        </p:nvSpPr>
        <p:spPr>
          <a:xfrm>
            <a:off x="7103749" y="4642320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10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DB8646B-9D6F-4CC1-E351-55C3A0680FFF}"/>
              </a:ext>
            </a:extLst>
          </p:cNvPr>
          <p:cNvSpPr txBox="1"/>
          <p:nvPr/>
        </p:nvSpPr>
        <p:spPr>
          <a:xfrm>
            <a:off x="7117543" y="2594150"/>
            <a:ext cx="6407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100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B0D21C7-A0C5-07FA-9CFE-E80DA2B1FC25}"/>
              </a:ext>
            </a:extLst>
          </p:cNvPr>
          <p:cNvCxnSpPr/>
          <p:nvPr/>
        </p:nvCxnSpPr>
        <p:spPr>
          <a:xfrm>
            <a:off x="7437929" y="2980809"/>
            <a:ext cx="0" cy="4360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283F3B3B-D56A-C262-A62F-4CB5A60A934F}"/>
              </a:ext>
            </a:extLst>
          </p:cNvPr>
          <p:cNvCxnSpPr/>
          <p:nvPr/>
        </p:nvCxnSpPr>
        <p:spPr>
          <a:xfrm flipV="1">
            <a:off x="7437929" y="3935291"/>
            <a:ext cx="0" cy="4263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32CCF1D9-9D16-00CC-D798-6A6E394C5C93}"/>
              </a:ext>
            </a:extLst>
          </p:cNvPr>
          <p:cNvCxnSpPr/>
          <p:nvPr/>
        </p:nvCxnSpPr>
        <p:spPr>
          <a:xfrm>
            <a:off x="2488864" y="5268409"/>
            <a:ext cx="1447295" cy="0"/>
          </a:xfrm>
          <a:prstGeom prst="straightConnector1">
            <a:avLst/>
          </a:prstGeom>
          <a:ln>
            <a:prstDash val="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4307DD9B-B428-A537-7E02-3F727DE03F0D}"/>
              </a:ext>
            </a:extLst>
          </p:cNvPr>
          <p:cNvSpPr txBox="1"/>
          <p:nvPr/>
        </p:nvSpPr>
        <p:spPr>
          <a:xfrm>
            <a:off x="2652212" y="4833297"/>
            <a:ext cx="114582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 접근 안됨</a:t>
            </a:r>
            <a:endParaRPr lang="ko-Kore-KR" altLang="en-US" sz="1100"/>
          </a:p>
        </p:txBody>
      </p: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7D4AA52E-DD92-DBE7-1BBD-58E5B883F4FA}"/>
              </a:ext>
            </a:extLst>
          </p:cNvPr>
          <p:cNvCxnSpPr/>
          <p:nvPr/>
        </p:nvCxnSpPr>
        <p:spPr>
          <a:xfrm>
            <a:off x="5318017" y="5250242"/>
            <a:ext cx="1447295" cy="0"/>
          </a:xfrm>
          <a:prstGeom prst="straightConnector1">
            <a:avLst/>
          </a:prstGeom>
          <a:ln>
            <a:prstDash val="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6FEE8615-E077-EE4A-F8D2-81D4551518A5}"/>
              </a:ext>
            </a:extLst>
          </p:cNvPr>
          <p:cNvSpPr txBox="1"/>
          <p:nvPr/>
        </p:nvSpPr>
        <p:spPr>
          <a:xfrm>
            <a:off x="5469253" y="4815130"/>
            <a:ext cx="114582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 접근 안됨</a:t>
            </a:r>
            <a:endParaRPr lang="ko-Kore-KR" altLang="en-US" sz="1100"/>
          </a:p>
        </p:txBody>
      </p:sp>
      <p:sp>
        <p:nvSpPr>
          <p:cNvPr id="84" name="곱하기 83">
            <a:extLst>
              <a:ext uri="{FF2B5EF4-FFF2-40B4-BE49-F238E27FC236}">
                <a16:creationId xmlns:a16="http://schemas.microsoft.com/office/drawing/2014/main" id="{1A418009-2840-1773-4D19-5A8A39193234}"/>
              </a:ext>
            </a:extLst>
          </p:cNvPr>
          <p:cNvSpPr/>
          <p:nvPr/>
        </p:nvSpPr>
        <p:spPr>
          <a:xfrm>
            <a:off x="2991481" y="5049534"/>
            <a:ext cx="442059" cy="442059"/>
          </a:xfrm>
          <a:prstGeom prst="mathMultiply">
            <a:avLst>
              <a:gd name="adj1" fmla="val 1227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7" name="곱하기 86">
            <a:extLst>
              <a:ext uri="{FF2B5EF4-FFF2-40B4-BE49-F238E27FC236}">
                <a16:creationId xmlns:a16="http://schemas.microsoft.com/office/drawing/2014/main" id="{E022724B-B52E-CF4C-E0AF-DFA2AF1E256D}"/>
              </a:ext>
            </a:extLst>
          </p:cNvPr>
          <p:cNvSpPr/>
          <p:nvPr/>
        </p:nvSpPr>
        <p:spPr>
          <a:xfrm>
            <a:off x="5809025" y="5025791"/>
            <a:ext cx="442059" cy="442059"/>
          </a:xfrm>
          <a:prstGeom prst="mathMultiply">
            <a:avLst>
              <a:gd name="adj1" fmla="val 1227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FF8E7102-D0AC-4F21-6356-9C5DD230B7DC}"/>
              </a:ext>
            </a:extLst>
          </p:cNvPr>
          <p:cNvSpPr txBox="1"/>
          <p:nvPr/>
        </p:nvSpPr>
        <p:spPr>
          <a:xfrm>
            <a:off x="6920268" y="2186074"/>
            <a:ext cx="10575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프로세스 </a:t>
            </a:r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84FF2EF8-7152-2025-5F4C-C58A8859B489}"/>
              </a:ext>
            </a:extLst>
          </p:cNvPr>
          <p:cNvCxnSpPr/>
          <p:nvPr/>
        </p:nvCxnSpPr>
        <p:spPr>
          <a:xfrm flipH="1">
            <a:off x="2423986" y="3748439"/>
            <a:ext cx="1615667" cy="0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2D0EA252-29CA-36E4-EB56-A1E66F93BC98}"/>
              </a:ext>
            </a:extLst>
          </p:cNvPr>
          <p:cNvCxnSpPr>
            <a:cxnSpLocks/>
          </p:cNvCxnSpPr>
          <p:nvPr/>
        </p:nvCxnSpPr>
        <p:spPr>
          <a:xfrm flipV="1">
            <a:off x="5220762" y="3740603"/>
            <a:ext cx="1626372" cy="1782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BFC14173-3216-D709-E305-454A29A3D255}"/>
              </a:ext>
            </a:extLst>
          </p:cNvPr>
          <p:cNvSpPr txBox="1"/>
          <p:nvPr/>
        </p:nvSpPr>
        <p:spPr>
          <a:xfrm>
            <a:off x="2972655" y="3444794"/>
            <a:ext cx="46088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ko-Kore-KR" altLang="en-US" sz="110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2E127E85-E69B-83EA-EFE3-33EB3D174D3A}"/>
              </a:ext>
            </a:extLst>
          </p:cNvPr>
          <p:cNvSpPr txBox="1"/>
          <p:nvPr/>
        </p:nvSpPr>
        <p:spPr>
          <a:xfrm>
            <a:off x="2515305" y="3835154"/>
            <a:ext cx="139544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fork()</a:t>
            </a:r>
            <a:endParaRPr lang="ko-Kore-KR" altLang="en-US" sz="110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FE508606-6FB5-1918-4A5D-58515489BB52}"/>
              </a:ext>
            </a:extLst>
          </p:cNvPr>
          <p:cNvSpPr txBox="1"/>
          <p:nvPr/>
        </p:nvSpPr>
        <p:spPr>
          <a:xfrm>
            <a:off x="5401167" y="3822839"/>
            <a:ext cx="125777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fork()</a:t>
            </a:r>
            <a:endParaRPr lang="ko-Kore-KR" altLang="en-US" sz="1100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09514E09-9915-1D06-17F9-02830111990F}"/>
              </a:ext>
            </a:extLst>
          </p:cNvPr>
          <p:cNvSpPr txBox="1"/>
          <p:nvPr/>
        </p:nvSpPr>
        <p:spPr>
          <a:xfrm>
            <a:off x="5765975" y="3455330"/>
            <a:ext cx="46088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ko-Kore-KR" altLang="en-US" sz="1100"/>
          </a:p>
        </p:txBody>
      </p:sp>
    </p:spTree>
    <p:extLst>
      <p:ext uri="{BB962C8B-B14F-4D97-AF65-F5344CB8AC3E}">
        <p14:creationId xmlns:p14="http://schemas.microsoft.com/office/powerpoint/2010/main" val="3438690157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27099F7C-F246-0C10-49F1-A327439FC36B}"/>
              </a:ext>
            </a:extLst>
          </p:cNvPr>
          <p:cNvSpPr/>
          <p:nvPr/>
        </p:nvSpPr>
        <p:spPr>
          <a:xfrm>
            <a:off x="7265888" y="1227656"/>
            <a:ext cx="4469566" cy="55781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34F284C-0347-D7E9-D0B6-F789BB6FBE95}"/>
              </a:ext>
            </a:extLst>
          </p:cNvPr>
          <p:cNvSpPr/>
          <p:nvPr/>
        </p:nvSpPr>
        <p:spPr>
          <a:xfrm>
            <a:off x="1046862" y="1227656"/>
            <a:ext cx="4469566" cy="55781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b="1"/>
              <a:t>s</a:t>
            </a:r>
            <a:endParaRPr kumimoji="1" lang="ko-Kore-KR" altLang="en-US" b="1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58C473E-830A-13C3-C187-F85D5E5E0AD7}"/>
              </a:ext>
            </a:extLst>
          </p:cNvPr>
          <p:cNvSpPr/>
          <p:nvPr/>
        </p:nvSpPr>
        <p:spPr>
          <a:xfrm>
            <a:off x="10390162" y="1670722"/>
            <a:ext cx="1216708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242846F-C126-E8E0-612F-9A8A07BE00D7}"/>
              </a:ext>
            </a:extLst>
          </p:cNvPr>
          <p:cNvSpPr/>
          <p:nvPr/>
        </p:nvSpPr>
        <p:spPr>
          <a:xfrm>
            <a:off x="10390160" y="1859956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F580781-77F7-ECDB-0AA0-E1D4DB055510}"/>
              </a:ext>
            </a:extLst>
          </p:cNvPr>
          <p:cNvSpPr/>
          <p:nvPr/>
        </p:nvSpPr>
        <p:spPr>
          <a:xfrm>
            <a:off x="10529122" y="1873752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1D00797-F096-4AC2-C839-43C4F3890FFF}"/>
              </a:ext>
            </a:extLst>
          </p:cNvPr>
          <p:cNvSpPr/>
          <p:nvPr/>
        </p:nvSpPr>
        <p:spPr>
          <a:xfrm>
            <a:off x="10633889" y="1395283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2</a:t>
            </a:r>
            <a:endParaRPr lang="ko-KR" altLang="en-US" sz="1000" b="1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FAD02F7-E5D4-57C1-8A14-E1BAFB08287B}"/>
              </a:ext>
            </a:extLst>
          </p:cNvPr>
          <p:cNvSpPr/>
          <p:nvPr/>
        </p:nvSpPr>
        <p:spPr>
          <a:xfrm>
            <a:off x="9008995" y="1670722"/>
            <a:ext cx="1011208" cy="127429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D4A4FE1-1A02-406A-17FF-2B0658E0FADE}"/>
              </a:ext>
            </a:extLst>
          </p:cNvPr>
          <p:cNvSpPr/>
          <p:nvPr/>
        </p:nvSpPr>
        <p:spPr>
          <a:xfrm>
            <a:off x="9008332" y="2153094"/>
            <a:ext cx="101285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1F55B3C-8A63-A8ED-464D-2ED7DC1CCF6F}"/>
              </a:ext>
            </a:extLst>
          </p:cNvPr>
          <p:cNvSpPr/>
          <p:nvPr/>
        </p:nvSpPr>
        <p:spPr>
          <a:xfrm>
            <a:off x="9131949" y="2159888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5; </a:t>
            </a:r>
            <a:endParaRPr lang="ko-KR" altLang="en-US" sz="100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78365DF-E6C4-5351-9C91-4F5AEC8C4A38}"/>
              </a:ext>
            </a:extLst>
          </p:cNvPr>
          <p:cNvSpPr/>
          <p:nvPr/>
        </p:nvSpPr>
        <p:spPr>
          <a:xfrm>
            <a:off x="9044400" y="1389374"/>
            <a:ext cx="74133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Memory</a:t>
            </a:r>
            <a:endParaRPr lang="ko-KR" altLang="en-US" sz="1000" b="1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3CF64ED-B934-B2AC-7FEE-C2E651A445B5}"/>
              </a:ext>
            </a:extLst>
          </p:cNvPr>
          <p:cNvSpPr/>
          <p:nvPr/>
        </p:nvSpPr>
        <p:spPr>
          <a:xfrm>
            <a:off x="7393768" y="4815501"/>
            <a:ext cx="1261338" cy="10307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E699228-35F7-A91B-E7E0-E20C6C8605FF}"/>
              </a:ext>
            </a:extLst>
          </p:cNvPr>
          <p:cNvSpPr/>
          <p:nvPr/>
        </p:nvSpPr>
        <p:spPr>
          <a:xfrm>
            <a:off x="7392944" y="4936498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1562FA8-59CB-22E4-FB1C-13E895A0958F}"/>
              </a:ext>
            </a:extLst>
          </p:cNvPr>
          <p:cNvSpPr/>
          <p:nvPr/>
        </p:nvSpPr>
        <p:spPr>
          <a:xfrm>
            <a:off x="7547373" y="4933542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9008EE5-6C51-B847-A0CB-30177D5C0076}"/>
              </a:ext>
            </a:extLst>
          </p:cNvPr>
          <p:cNvSpPr/>
          <p:nvPr/>
        </p:nvSpPr>
        <p:spPr>
          <a:xfrm>
            <a:off x="7392944" y="5198742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CB094DC-5209-CA32-2D52-FB80366F7A74}"/>
              </a:ext>
            </a:extLst>
          </p:cNvPr>
          <p:cNvSpPr/>
          <p:nvPr/>
        </p:nvSpPr>
        <p:spPr>
          <a:xfrm>
            <a:off x="7392944" y="5460986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4AE43DF-25D4-7436-948E-A05F47DA164E}"/>
              </a:ext>
            </a:extLst>
          </p:cNvPr>
          <p:cNvSpPr/>
          <p:nvPr/>
        </p:nvSpPr>
        <p:spPr>
          <a:xfrm>
            <a:off x="7623626" y="5205536"/>
            <a:ext cx="72885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5 </a:t>
            </a:r>
            <a:endParaRPr lang="ko-KR" altLang="en-US" sz="100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1635B68-3EE3-8D15-4393-014F4E49D564}"/>
              </a:ext>
            </a:extLst>
          </p:cNvPr>
          <p:cNvSpPr/>
          <p:nvPr/>
        </p:nvSpPr>
        <p:spPr>
          <a:xfrm>
            <a:off x="7530618" y="5467780"/>
            <a:ext cx="100086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EAC98829-2D00-EE99-70C2-58A04DC70266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10020203" y="1991078"/>
            <a:ext cx="36995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EAB1E01-8636-00FF-2670-91BAD3883EB3}"/>
              </a:ext>
            </a:extLst>
          </p:cNvPr>
          <p:cNvSpPr/>
          <p:nvPr/>
        </p:nvSpPr>
        <p:spPr>
          <a:xfrm>
            <a:off x="7395730" y="1670722"/>
            <a:ext cx="1261338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7A1C3F5-0420-3D8D-E0E9-9FADE572297F}"/>
              </a:ext>
            </a:extLst>
          </p:cNvPr>
          <p:cNvSpPr/>
          <p:nvPr/>
        </p:nvSpPr>
        <p:spPr>
          <a:xfrm>
            <a:off x="7395887" y="1861174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27F55B6-0066-AA35-732F-202003109DBA}"/>
              </a:ext>
            </a:extLst>
          </p:cNvPr>
          <p:cNvSpPr/>
          <p:nvPr/>
        </p:nvSpPr>
        <p:spPr>
          <a:xfrm>
            <a:off x="7641643" y="1395402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1</a:t>
            </a:r>
            <a:endParaRPr lang="ko-KR" altLang="en-US" sz="1000" b="1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1B4046D-A4DF-AA62-C544-260F87220E47}"/>
              </a:ext>
            </a:extLst>
          </p:cNvPr>
          <p:cNvSpPr/>
          <p:nvPr/>
        </p:nvSpPr>
        <p:spPr>
          <a:xfrm>
            <a:off x="10392123" y="2526447"/>
            <a:ext cx="1216708" cy="7937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4BBA423-7545-40F8-8EF1-A3041AA01571}"/>
              </a:ext>
            </a:extLst>
          </p:cNvPr>
          <p:cNvSpPr/>
          <p:nvPr/>
        </p:nvSpPr>
        <p:spPr>
          <a:xfrm>
            <a:off x="10391141" y="2664721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AFD5941-2F49-6BA9-771D-4BC649FC4025}"/>
              </a:ext>
            </a:extLst>
          </p:cNvPr>
          <p:cNvSpPr/>
          <p:nvPr/>
        </p:nvSpPr>
        <p:spPr>
          <a:xfrm>
            <a:off x="10504464" y="2667036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C4CD8A0-582A-BC9D-9A3D-AAD79F46D575}"/>
              </a:ext>
            </a:extLst>
          </p:cNvPr>
          <p:cNvSpPr/>
          <p:nvPr/>
        </p:nvSpPr>
        <p:spPr>
          <a:xfrm>
            <a:off x="10391141" y="2926965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FBF2867-E12F-038F-63B8-0825BB257463}"/>
              </a:ext>
            </a:extLst>
          </p:cNvPr>
          <p:cNvSpPr/>
          <p:nvPr/>
        </p:nvSpPr>
        <p:spPr>
          <a:xfrm>
            <a:off x="10618277" y="2933759"/>
            <a:ext cx="7451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4 </a:t>
            </a:r>
            <a:endParaRPr lang="ko-KR" altLang="en-US" sz="100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2726FD4-EE0E-C72B-DDF4-9ED542AE3480}"/>
              </a:ext>
            </a:extLst>
          </p:cNvPr>
          <p:cNvSpPr/>
          <p:nvPr/>
        </p:nvSpPr>
        <p:spPr>
          <a:xfrm>
            <a:off x="7389510" y="3156659"/>
            <a:ext cx="1265596" cy="5681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E220E2A-7846-26B9-F234-1A62689E65AF}"/>
              </a:ext>
            </a:extLst>
          </p:cNvPr>
          <p:cNvSpPr/>
          <p:nvPr/>
        </p:nvSpPr>
        <p:spPr>
          <a:xfrm>
            <a:off x="7389509" y="3293674"/>
            <a:ext cx="1265597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969AAF7-C5E3-335F-15F4-3AEE984B3EA6}"/>
              </a:ext>
            </a:extLst>
          </p:cNvPr>
          <p:cNvSpPr/>
          <p:nvPr/>
        </p:nvSpPr>
        <p:spPr>
          <a:xfrm>
            <a:off x="7541318" y="3308601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29DA7773-1939-2643-BEDB-5618B70FDBDC}"/>
              </a:ext>
            </a:extLst>
          </p:cNvPr>
          <p:cNvSpPr/>
          <p:nvPr/>
        </p:nvSpPr>
        <p:spPr>
          <a:xfrm>
            <a:off x="9008993" y="3216023"/>
            <a:ext cx="1012191" cy="15706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C35305E9-696D-CA2B-B2E9-7CF4A3D2A962}"/>
              </a:ext>
            </a:extLst>
          </p:cNvPr>
          <p:cNvSpPr/>
          <p:nvPr/>
        </p:nvSpPr>
        <p:spPr>
          <a:xfrm>
            <a:off x="9008991" y="3845868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8A2E1D68-74CD-631D-1083-82748D2003A9}"/>
              </a:ext>
            </a:extLst>
          </p:cNvPr>
          <p:cNvSpPr/>
          <p:nvPr/>
        </p:nvSpPr>
        <p:spPr>
          <a:xfrm>
            <a:off x="9123154" y="3852662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5; </a:t>
            </a:r>
            <a:endParaRPr lang="ko-KR" altLang="en-US" sz="1000"/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364A6FE3-8E04-221C-8F66-F7B4338E7E20}"/>
              </a:ext>
            </a:extLst>
          </p:cNvPr>
          <p:cNvCxnSpPr>
            <a:cxnSpLocks/>
            <a:endCxn id="32" idx="3"/>
          </p:cNvCxnSpPr>
          <p:nvPr/>
        </p:nvCxnSpPr>
        <p:spPr>
          <a:xfrm flipH="1">
            <a:off x="8655106" y="3424796"/>
            <a:ext cx="35322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79368D5C-3708-4879-AEE4-092130B560EA}"/>
              </a:ext>
            </a:extLst>
          </p:cNvPr>
          <p:cNvCxnSpPr>
            <a:cxnSpLocks/>
            <a:stCxn id="2" idx="2"/>
            <a:endCxn id="26" idx="0"/>
          </p:cNvCxnSpPr>
          <p:nvPr/>
        </p:nvCxnSpPr>
        <p:spPr>
          <a:xfrm>
            <a:off x="10998516" y="2330820"/>
            <a:ext cx="1961" cy="19562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75715135-9C82-1FE9-7A95-E0017CF355CD}"/>
              </a:ext>
            </a:extLst>
          </p:cNvPr>
          <p:cNvSpPr/>
          <p:nvPr/>
        </p:nvSpPr>
        <p:spPr>
          <a:xfrm>
            <a:off x="7394749" y="3894729"/>
            <a:ext cx="1261338" cy="77080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3DED3A2-9D98-63B8-2AD7-DC4471FAEDDD}"/>
              </a:ext>
            </a:extLst>
          </p:cNvPr>
          <p:cNvSpPr/>
          <p:nvPr/>
        </p:nvSpPr>
        <p:spPr>
          <a:xfrm>
            <a:off x="7393925" y="4021565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5C8D620-884A-C745-0854-DC97146BC8CF}"/>
              </a:ext>
            </a:extLst>
          </p:cNvPr>
          <p:cNvSpPr/>
          <p:nvPr/>
        </p:nvSpPr>
        <p:spPr>
          <a:xfrm>
            <a:off x="7547373" y="4023880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7B9328B9-6DEA-55D1-EF66-BFCEA5A04D6B}"/>
              </a:ext>
            </a:extLst>
          </p:cNvPr>
          <p:cNvSpPr/>
          <p:nvPr/>
        </p:nvSpPr>
        <p:spPr>
          <a:xfrm>
            <a:off x="7393925" y="4283809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45506C6-E43C-7624-B896-71312CF5CE6B}"/>
              </a:ext>
            </a:extLst>
          </p:cNvPr>
          <p:cNvSpPr/>
          <p:nvPr/>
        </p:nvSpPr>
        <p:spPr>
          <a:xfrm>
            <a:off x="7624607" y="4290603"/>
            <a:ext cx="72885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5 </a:t>
            </a:r>
            <a:endParaRPr lang="ko-KR" altLang="en-US" sz="100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4D3A144B-8C70-F8A7-B110-0E77E541C508}"/>
              </a:ext>
            </a:extLst>
          </p:cNvPr>
          <p:cNvSpPr/>
          <p:nvPr/>
        </p:nvSpPr>
        <p:spPr>
          <a:xfrm>
            <a:off x="9008992" y="4951106"/>
            <a:ext cx="1012191" cy="5647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32BA9631-2D10-29A6-F5DB-9F5F9973E831}"/>
              </a:ext>
            </a:extLst>
          </p:cNvPr>
          <p:cNvSpPr/>
          <p:nvPr/>
        </p:nvSpPr>
        <p:spPr>
          <a:xfrm>
            <a:off x="9008991" y="5087102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19A455B1-6C0F-AA06-0FD2-9403AB4A4B1B}"/>
              </a:ext>
            </a:extLst>
          </p:cNvPr>
          <p:cNvSpPr/>
          <p:nvPr/>
        </p:nvSpPr>
        <p:spPr>
          <a:xfrm>
            <a:off x="9123154" y="5093896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 b="1"/>
              <a:t>data = 10; </a:t>
            </a:r>
            <a:endParaRPr lang="ko-KR" altLang="en-US" sz="1000" b="1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E19F945D-D0EE-0DD3-5F47-9DE0F7389A83}"/>
              </a:ext>
            </a:extLst>
          </p:cNvPr>
          <p:cNvSpPr/>
          <p:nvPr/>
        </p:nvSpPr>
        <p:spPr>
          <a:xfrm>
            <a:off x="10378730" y="5698349"/>
            <a:ext cx="1216708" cy="100526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89184616-ABD0-BA81-D00B-1CDF015F7E03}"/>
              </a:ext>
            </a:extLst>
          </p:cNvPr>
          <p:cNvSpPr/>
          <p:nvPr/>
        </p:nvSpPr>
        <p:spPr>
          <a:xfrm>
            <a:off x="10377748" y="5806859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3B3FF196-4419-7676-8FEA-200327234C0F}"/>
              </a:ext>
            </a:extLst>
          </p:cNvPr>
          <p:cNvSpPr/>
          <p:nvPr/>
        </p:nvSpPr>
        <p:spPr>
          <a:xfrm>
            <a:off x="10492052" y="5803903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30640AB9-A852-AA14-26F8-77912718F7EF}"/>
              </a:ext>
            </a:extLst>
          </p:cNvPr>
          <p:cNvSpPr/>
          <p:nvPr/>
        </p:nvSpPr>
        <p:spPr>
          <a:xfrm>
            <a:off x="10377748" y="6069103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9390EF4D-06A4-FB3D-51BE-F504E17A96F6}"/>
              </a:ext>
            </a:extLst>
          </p:cNvPr>
          <p:cNvSpPr/>
          <p:nvPr/>
        </p:nvSpPr>
        <p:spPr>
          <a:xfrm>
            <a:off x="10377748" y="6331347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AE5A28B4-1F5D-32EF-6662-47DDF4BA4C86}"/>
              </a:ext>
            </a:extLst>
          </p:cNvPr>
          <p:cNvSpPr/>
          <p:nvPr/>
        </p:nvSpPr>
        <p:spPr>
          <a:xfrm>
            <a:off x="10604884" y="6075897"/>
            <a:ext cx="7451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4 </a:t>
            </a:r>
            <a:endParaRPr lang="ko-KR" altLang="en-US" sz="1000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F8C15222-6768-CC24-440D-A50D0F15B0FB}"/>
              </a:ext>
            </a:extLst>
          </p:cNvPr>
          <p:cNvSpPr/>
          <p:nvPr/>
        </p:nvSpPr>
        <p:spPr>
          <a:xfrm>
            <a:off x="10467828" y="6338141"/>
            <a:ext cx="102318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C339E7B3-2016-679F-1BD5-A8EFBA656A19}"/>
              </a:ext>
            </a:extLst>
          </p:cNvPr>
          <p:cNvSpPr/>
          <p:nvPr/>
        </p:nvSpPr>
        <p:spPr>
          <a:xfrm>
            <a:off x="9017787" y="5768173"/>
            <a:ext cx="1012191" cy="93544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1A4BBFAB-3880-67B4-68D9-464593A4CCAC}"/>
              </a:ext>
            </a:extLst>
          </p:cNvPr>
          <p:cNvSpPr/>
          <p:nvPr/>
        </p:nvSpPr>
        <p:spPr>
          <a:xfrm>
            <a:off x="9017786" y="6070466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B59FCE10-813B-6A24-4A92-3F40A1A9F4DC}"/>
              </a:ext>
            </a:extLst>
          </p:cNvPr>
          <p:cNvSpPr/>
          <p:nvPr/>
        </p:nvSpPr>
        <p:spPr>
          <a:xfrm>
            <a:off x="9131949" y="6113596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 b="1"/>
              <a:t>data = 9; </a:t>
            </a:r>
            <a:endParaRPr lang="ko-KR" altLang="en-US" sz="1000" b="1"/>
          </a:p>
        </p:txBody>
      </p: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C6777EFF-E154-A9C8-A363-07679B76E3A1}"/>
              </a:ext>
            </a:extLst>
          </p:cNvPr>
          <p:cNvCxnSpPr>
            <a:cxnSpLocks/>
            <a:stCxn id="31" idx="2"/>
            <a:endCxn id="39" idx="0"/>
          </p:cNvCxnSpPr>
          <p:nvPr/>
        </p:nvCxnSpPr>
        <p:spPr>
          <a:xfrm>
            <a:off x="8022308" y="3724768"/>
            <a:ext cx="3110" cy="16996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519396D6-A657-B85C-74D3-F7C3A9156537}"/>
              </a:ext>
            </a:extLst>
          </p:cNvPr>
          <p:cNvCxnSpPr>
            <a:cxnSpLocks/>
            <a:stCxn id="39" idx="2"/>
            <a:endCxn id="15" idx="0"/>
          </p:cNvCxnSpPr>
          <p:nvPr/>
        </p:nvCxnSpPr>
        <p:spPr>
          <a:xfrm flipH="1">
            <a:off x="8024437" y="4665534"/>
            <a:ext cx="981" cy="14996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37242148-8FFD-8DD9-A1DF-26447ECAAA8F}"/>
              </a:ext>
            </a:extLst>
          </p:cNvPr>
          <p:cNvCxnSpPr>
            <a:cxnSpLocks/>
            <a:endCxn id="45" idx="1"/>
          </p:cNvCxnSpPr>
          <p:nvPr/>
        </p:nvCxnSpPr>
        <p:spPr>
          <a:xfrm>
            <a:off x="8654267" y="5218224"/>
            <a:ext cx="35472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896235FC-059E-0063-E791-CA9F438A967D}"/>
              </a:ext>
            </a:extLst>
          </p:cNvPr>
          <p:cNvCxnSpPr>
            <a:cxnSpLocks/>
            <a:stCxn id="26" idx="2"/>
            <a:endCxn id="47" idx="0"/>
          </p:cNvCxnSpPr>
          <p:nvPr/>
        </p:nvCxnSpPr>
        <p:spPr>
          <a:xfrm flipH="1">
            <a:off x="10987084" y="3320170"/>
            <a:ext cx="13393" cy="2378179"/>
          </a:xfrm>
          <a:prstGeom prst="straightConnector1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6C27E24A-DEE0-46A9-796D-BEB42C3CA92C}"/>
              </a:ext>
            </a:extLst>
          </p:cNvPr>
          <p:cNvCxnSpPr>
            <a:cxnSpLocks/>
            <a:stCxn id="23" idx="2"/>
            <a:endCxn id="31" idx="0"/>
          </p:cNvCxnSpPr>
          <p:nvPr/>
        </p:nvCxnSpPr>
        <p:spPr>
          <a:xfrm flipH="1">
            <a:off x="8022308" y="2330820"/>
            <a:ext cx="4091" cy="825839"/>
          </a:xfrm>
          <a:prstGeom prst="straightConnector1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9C0DC4C6-850F-8D70-7A26-EBAA9B3FC3C0}"/>
              </a:ext>
            </a:extLst>
          </p:cNvPr>
          <p:cNvCxnSpPr>
            <a:cxnSpLocks/>
            <a:stCxn id="50" idx="1"/>
            <a:endCxn id="55" idx="3"/>
          </p:cNvCxnSpPr>
          <p:nvPr/>
        </p:nvCxnSpPr>
        <p:spPr>
          <a:xfrm flipH="1">
            <a:off x="10029977" y="6200225"/>
            <a:ext cx="347771" cy="136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FF14E71B-F036-2742-4692-75B995176FA1}"/>
              </a:ext>
            </a:extLst>
          </p:cNvPr>
          <p:cNvSpPr/>
          <p:nvPr/>
        </p:nvSpPr>
        <p:spPr>
          <a:xfrm>
            <a:off x="8611875" y="2962224"/>
            <a:ext cx="179259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934460BC-8AE6-14C0-D02E-71D92EC878F1}"/>
              </a:ext>
            </a:extLst>
          </p:cNvPr>
          <p:cNvSpPr/>
          <p:nvPr/>
        </p:nvSpPr>
        <p:spPr>
          <a:xfrm>
            <a:off x="8838750" y="5514708"/>
            <a:ext cx="135169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70A0E5C9-579E-9EDB-6C7C-BEF40BE2D6BA}"/>
              </a:ext>
            </a:extLst>
          </p:cNvPr>
          <p:cNvSpPr/>
          <p:nvPr/>
        </p:nvSpPr>
        <p:spPr>
          <a:xfrm>
            <a:off x="7380133" y="2631625"/>
            <a:ext cx="70662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8D03B8B8-E310-FF58-2CB1-E2D87FD5B49D}"/>
              </a:ext>
            </a:extLst>
          </p:cNvPr>
          <p:cNvSpPr/>
          <p:nvPr/>
        </p:nvSpPr>
        <p:spPr>
          <a:xfrm>
            <a:off x="10910360" y="4324634"/>
            <a:ext cx="76922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</a:t>
            </a: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85B30E12-E10B-5732-7DBB-A8C3A55ABC5B}"/>
              </a:ext>
            </a:extLst>
          </p:cNvPr>
          <p:cNvSpPr/>
          <p:nvPr/>
        </p:nvSpPr>
        <p:spPr>
          <a:xfrm>
            <a:off x="7795478" y="1869028"/>
            <a:ext cx="44252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</a:t>
            </a:r>
            <a:endParaRPr lang="ko-KR" altLang="en-US" sz="1000"/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E69881D3-CA56-B2BE-E715-7470A152E577}"/>
              </a:ext>
            </a:extLst>
          </p:cNvPr>
          <p:cNvSpPr/>
          <p:nvPr/>
        </p:nvSpPr>
        <p:spPr>
          <a:xfrm>
            <a:off x="187639" y="139754"/>
            <a:ext cx="455445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Race  Condition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경쟁상태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경쟁조건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경합상태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AC88F77A-E74E-D138-17C6-B4CE0113671C}"/>
              </a:ext>
            </a:extLst>
          </p:cNvPr>
          <p:cNvSpPr txBox="1"/>
          <p:nvPr/>
        </p:nvSpPr>
        <p:spPr>
          <a:xfrm>
            <a:off x="689234" y="490259"/>
            <a:ext cx="10906016" cy="6617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동시에 공유 자원에 액세스하고 조작할 때 스레드 간 액세스하는 순서나 시점에 따라 실행결과가 달라질 수 있는데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이것을 경쟁 상태라고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경쟁상태는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Problem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해결되지 않은 상태에서 여러 스레드가 동시에 임계영역에 접근해서 공유 데이터를 조작함으로써 발생하는 상태라 할 수 있다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D91DDE20-4CB0-B7E4-FD2E-2E541127D732}"/>
              </a:ext>
            </a:extLst>
          </p:cNvPr>
          <p:cNvSpPr/>
          <p:nvPr/>
        </p:nvSpPr>
        <p:spPr>
          <a:xfrm>
            <a:off x="4166883" y="1630383"/>
            <a:ext cx="1216708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20259974-5123-1F71-11A1-F6A0D8D76F49}"/>
              </a:ext>
            </a:extLst>
          </p:cNvPr>
          <p:cNvSpPr/>
          <p:nvPr/>
        </p:nvSpPr>
        <p:spPr>
          <a:xfrm>
            <a:off x="4166881" y="1819617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3F7F6FB4-7373-DC55-5760-8CA8E60BB3CF}"/>
              </a:ext>
            </a:extLst>
          </p:cNvPr>
          <p:cNvSpPr/>
          <p:nvPr/>
        </p:nvSpPr>
        <p:spPr>
          <a:xfrm>
            <a:off x="4305843" y="1833413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83B6E25B-5A94-29F0-4103-C85662018F7E}"/>
              </a:ext>
            </a:extLst>
          </p:cNvPr>
          <p:cNvSpPr/>
          <p:nvPr/>
        </p:nvSpPr>
        <p:spPr>
          <a:xfrm>
            <a:off x="4408686" y="1358453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1</a:t>
            </a:r>
            <a:endParaRPr lang="ko-KR" altLang="en-US" sz="1000" b="1"/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A9388487-1406-682A-22D1-6A58D975CC3A}"/>
              </a:ext>
            </a:extLst>
          </p:cNvPr>
          <p:cNvSpPr/>
          <p:nvPr/>
        </p:nvSpPr>
        <p:spPr>
          <a:xfrm>
            <a:off x="2785716" y="1630383"/>
            <a:ext cx="1011208" cy="127429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95E9D53C-51F0-2C52-0C15-72E4C902478F}"/>
              </a:ext>
            </a:extLst>
          </p:cNvPr>
          <p:cNvSpPr/>
          <p:nvPr/>
        </p:nvSpPr>
        <p:spPr>
          <a:xfrm>
            <a:off x="2785053" y="2112756"/>
            <a:ext cx="101285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B78C8DC7-E9F6-A16E-99A6-534D447481DB}"/>
              </a:ext>
            </a:extLst>
          </p:cNvPr>
          <p:cNvSpPr/>
          <p:nvPr/>
        </p:nvSpPr>
        <p:spPr>
          <a:xfrm>
            <a:off x="2908670" y="2119550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5; </a:t>
            </a:r>
            <a:endParaRPr lang="ko-KR" altLang="en-US" sz="1000"/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61D6D9CD-3D85-6912-9332-D722BEE897B1}"/>
              </a:ext>
            </a:extLst>
          </p:cNvPr>
          <p:cNvSpPr/>
          <p:nvPr/>
        </p:nvSpPr>
        <p:spPr>
          <a:xfrm>
            <a:off x="2860549" y="1353031"/>
            <a:ext cx="74133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Memory</a:t>
            </a:r>
            <a:endParaRPr lang="ko-KR" altLang="en-US" sz="1000" b="1"/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A3647AE8-138E-3DCC-EC7D-D64CEAD5A337}"/>
              </a:ext>
            </a:extLst>
          </p:cNvPr>
          <p:cNvSpPr/>
          <p:nvPr/>
        </p:nvSpPr>
        <p:spPr>
          <a:xfrm>
            <a:off x="1170489" y="4787272"/>
            <a:ext cx="1261338" cy="10307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1021C78C-EDE6-7CF9-A3BB-852A07508857}"/>
              </a:ext>
            </a:extLst>
          </p:cNvPr>
          <p:cNvSpPr/>
          <p:nvPr/>
        </p:nvSpPr>
        <p:spPr>
          <a:xfrm>
            <a:off x="1169665" y="4908269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45D26A8C-F6D3-AF62-1D5D-32BBC371E44E}"/>
              </a:ext>
            </a:extLst>
          </p:cNvPr>
          <p:cNvSpPr/>
          <p:nvPr/>
        </p:nvSpPr>
        <p:spPr>
          <a:xfrm>
            <a:off x="1324094" y="4905313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63A3B1B5-68AE-2D96-F943-A79DAD32BBD1}"/>
              </a:ext>
            </a:extLst>
          </p:cNvPr>
          <p:cNvSpPr/>
          <p:nvPr/>
        </p:nvSpPr>
        <p:spPr>
          <a:xfrm>
            <a:off x="1169665" y="5170513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CACA3036-A37A-6CAB-0D53-A6F23C29D56E}"/>
              </a:ext>
            </a:extLst>
          </p:cNvPr>
          <p:cNvSpPr/>
          <p:nvPr/>
        </p:nvSpPr>
        <p:spPr>
          <a:xfrm>
            <a:off x="1169665" y="5432757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FDB98C1C-BE83-5EDE-F65C-51D4F691D9DE}"/>
              </a:ext>
            </a:extLst>
          </p:cNvPr>
          <p:cNvSpPr/>
          <p:nvPr/>
        </p:nvSpPr>
        <p:spPr>
          <a:xfrm>
            <a:off x="1400347" y="5177307"/>
            <a:ext cx="72885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4 </a:t>
            </a:r>
            <a:endParaRPr lang="ko-KR" altLang="en-US" sz="1000"/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22BE9B4C-EA6D-D577-5FB9-D889E4D41E37}"/>
              </a:ext>
            </a:extLst>
          </p:cNvPr>
          <p:cNvSpPr/>
          <p:nvPr/>
        </p:nvSpPr>
        <p:spPr>
          <a:xfrm>
            <a:off x="1307339" y="5439551"/>
            <a:ext cx="100086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3A6EA0C5-1D4D-5C57-497B-BA87B4A02513}"/>
              </a:ext>
            </a:extLst>
          </p:cNvPr>
          <p:cNvCxnSpPr>
            <a:cxnSpLocks/>
            <a:endCxn id="156" idx="1"/>
          </p:cNvCxnSpPr>
          <p:nvPr/>
        </p:nvCxnSpPr>
        <p:spPr>
          <a:xfrm>
            <a:off x="3796924" y="1950739"/>
            <a:ext cx="36995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36F4E65E-7B5B-7225-78AD-0359A1E1DEA4}"/>
              </a:ext>
            </a:extLst>
          </p:cNvPr>
          <p:cNvSpPr/>
          <p:nvPr/>
        </p:nvSpPr>
        <p:spPr>
          <a:xfrm>
            <a:off x="1172451" y="1630383"/>
            <a:ext cx="1261338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B018E6E1-0351-596D-95AC-68B9BDBAA2DB}"/>
              </a:ext>
            </a:extLst>
          </p:cNvPr>
          <p:cNvSpPr/>
          <p:nvPr/>
        </p:nvSpPr>
        <p:spPr>
          <a:xfrm>
            <a:off x="1172608" y="1820835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31C23AC6-7F44-7F63-2E3C-22223EADCDFE}"/>
              </a:ext>
            </a:extLst>
          </p:cNvPr>
          <p:cNvSpPr/>
          <p:nvPr/>
        </p:nvSpPr>
        <p:spPr>
          <a:xfrm>
            <a:off x="1418364" y="1362704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2</a:t>
            </a:r>
            <a:endParaRPr lang="ko-KR" altLang="en-US" sz="1000" b="1"/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A9C2EDAB-9490-522E-A65D-C37F3EB005D1}"/>
              </a:ext>
            </a:extLst>
          </p:cNvPr>
          <p:cNvSpPr/>
          <p:nvPr/>
        </p:nvSpPr>
        <p:spPr>
          <a:xfrm>
            <a:off x="4168844" y="2486108"/>
            <a:ext cx="1216708" cy="7937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9F4737C0-F3E9-9C95-05A7-BC975AC53C4B}"/>
              </a:ext>
            </a:extLst>
          </p:cNvPr>
          <p:cNvSpPr/>
          <p:nvPr/>
        </p:nvSpPr>
        <p:spPr>
          <a:xfrm>
            <a:off x="4167862" y="2624382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DB66DE3C-17D7-E00A-9E17-AEC9A684EFE9}"/>
              </a:ext>
            </a:extLst>
          </p:cNvPr>
          <p:cNvSpPr/>
          <p:nvPr/>
        </p:nvSpPr>
        <p:spPr>
          <a:xfrm>
            <a:off x="4281185" y="2626697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2572D72E-2ABE-D37E-0841-531F8CC26F49}"/>
              </a:ext>
            </a:extLst>
          </p:cNvPr>
          <p:cNvSpPr/>
          <p:nvPr/>
        </p:nvSpPr>
        <p:spPr>
          <a:xfrm>
            <a:off x="4167862" y="2886626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4111B61C-406E-CAD6-F3A9-1BD4FADB3E7C}"/>
              </a:ext>
            </a:extLst>
          </p:cNvPr>
          <p:cNvSpPr/>
          <p:nvPr/>
        </p:nvSpPr>
        <p:spPr>
          <a:xfrm>
            <a:off x="4394998" y="2893420"/>
            <a:ext cx="7451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5 </a:t>
            </a:r>
            <a:endParaRPr lang="ko-KR" altLang="en-US" sz="1000"/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B19244A2-01B5-1D3C-2BF9-BB9E2BEF671B}"/>
              </a:ext>
            </a:extLst>
          </p:cNvPr>
          <p:cNvSpPr/>
          <p:nvPr/>
        </p:nvSpPr>
        <p:spPr>
          <a:xfrm>
            <a:off x="1166231" y="3128430"/>
            <a:ext cx="1265596" cy="5681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2D9EE9E4-C6D1-477F-12A8-26A2453F5265}"/>
              </a:ext>
            </a:extLst>
          </p:cNvPr>
          <p:cNvSpPr/>
          <p:nvPr/>
        </p:nvSpPr>
        <p:spPr>
          <a:xfrm>
            <a:off x="1166230" y="3265445"/>
            <a:ext cx="1265597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D57DDF28-5438-200F-C01B-621FBE41A47C}"/>
              </a:ext>
            </a:extLst>
          </p:cNvPr>
          <p:cNvSpPr/>
          <p:nvPr/>
        </p:nvSpPr>
        <p:spPr>
          <a:xfrm>
            <a:off x="1318039" y="3280372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F26AFCDD-BC27-955D-BCA8-0E27C1F46D75}"/>
              </a:ext>
            </a:extLst>
          </p:cNvPr>
          <p:cNvSpPr/>
          <p:nvPr/>
        </p:nvSpPr>
        <p:spPr>
          <a:xfrm>
            <a:off x="2785714" y="3187794"/>
            <a:ext cx="1012191" cy="15706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247ABE5E-69EB-B083-F87F-BC022B31478A}"/>
              </a:ext>
            </a:extLst>
          </p:cNvPr>
          <p:cNvSpPr/>
          <p:nvPr/>
        </p:nvSpPr>
        <p:spPr>
          <a:xfrm>
            <a:off x="2785712" y="3829753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12C65C79-6877-BC7A-AB76-B2676E615408}"/>
              </a:ext>
            </a:extLst>
          </p:cNvPr>
          <p:cNvSpPr/>
          <p:nvPr/>
        </p:nvSpPr>
        <p:spPr>
          <a:xfrm>
            <a:off x="2899875" y="3836547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5; </a:t>
            </a:r>
            <a:endParaRPr lang="ko-KR" altLang="en-US" sz="1000"/>
          </a:p>
        </p:txBody>
      </p:sp>
      <p:cxnSp>
        <p:nvCxnSpPr>
          <p:cNvPr id="185" name="직선 화살표 연결선 184">
            <a:extLst>
              <a:ext uri="{FF2B5EF4-FFF2-40B4-BE49-F238E27FC236}">
                <a16:creationId xmlns:a16="http://schemas.microsoft.com/office/drawing/2014/main" id="{1DB40D94-CD23-4993-B6AE-3ABB7F6EDA1D}"/>
              </a:ext>
            </a:extLst>
          </p:cNvPr>
          <p:cNvCxnSpPr>
            <a:cxnSpLocks/>
            <a:endCxn id="180" idx="3"/>
          </p:cNvCxnSpPr>
          <p:nvPr/>
        </p:nvCxnSpPr>
        <p:spPr>
          <a:xfrm flipH="1">
            <a:off x="2431827" y="3396567"/>
            <a:ext cx="35322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직선 화살표 연결선 185">
            <a:extLst>
              <a:ext uri="{FF2B5EF4-FFF2-40B4-BE49-F238E27FC236}">
                <a16:creationId xmlns:a16="http://schemas.microsoft.com/office/drawing/2014/main" id="{4E3370AC-7643-C210-FB5A-99893583CB27}"/>
              </a:ext>
            </a:extLst>
          </p:cNvPr>
          <p:cNvCxnSpPr>
            <a:cxnSpLocks/>
            <a:stCxn id="155" idx="2"/>
            <a:endCxn id="174" idx="0"/>
          </p:cNvCxnSpPr>
          <p:nvPr/>
        </p:nvCxnSpPr>
        <p:spPr>
          <a:xfrm>
            <a:off x="4775237" y="2290481"/>
            <a:ext cx="1961" cy="19562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8B63DE8D-A9FB-6176-EE07-189D310144DA}"/>
              </a:ext>
            </a:extLst>
          </p:cNvPr>
          <p:cNvSpPr/>
          <p:nvPr/>
        </p:nvSpPr>
        <p:spPr>
          <a:xfrm>
            <a:off x="1171470" y="3866500"/>
            <a:ext cx="1261338" cy="77080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21BAE123-4317-4245-BB77-91A8FE72BE1A}"/>
              </a:ext>
            </a:extLst>
          </p:cNvPr>
          <p:cNvSpPr/>
          <p:nvPr/>
        </p:nvSpPr>
        <p:spPr>
          <a:xfrm>
            <a:off x="1170646" y="3993336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AAC1ABA9-EF57-641F-6B44-7698FAB9D351}"/>
              </a:ext>
            </a:extLst>
          </p:cNvPr>
          <p:cNvSpPr/>
          <p:nvPr/>
        </p:nvSpPr>
        <p:spPr>
          <a:xfrm>
            <a:off x="1324094" y="3995651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6D882C13-CA27-0F74-1154-4559A52879AA}"/>
              </a:ext>
            </a:extLst>
          </p:cNvPr>
          <p:cNvSpPr/>
          <p:nvPr/>
        </p:nvSpPr>
        <p:spPr>
          <a:xfrm>
            <a:off x="1170646" y="4255580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CAF151D8-3C71-9C5C-4ABD-BE58AED5A48B}"/>
              </a:ext>
            </a:extLst>
          </p:cNvPr>
          <p:cNvSpPr/>
          <p:nvPr/>
        </p:nvSpPr>
        <p:spPr>
          <a:xfrm>
            <a:off x="1401328" y="4262374"/>
            <a:ext cx="72885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4 </a:t>
            </a:r>
            <a:endParaRPr lang="ko-KR" altLang="en-US" sz="1000"/>
          </a:p>
        </p:txBody>
      </p:sp>
      <p:sp>
        <p:nvSpPr>
          <p:cNvPr id="192" name="직사각형 191">
            <a:extLst>
              <a:ext uri="{FF2B5EF4-FFF2-40B4-BE49-F238E27FC236}">
                <a16:creationId xmlns:a16="http://schemas.microsoft.com/office/drawing/2014/main" id="{23B0E992-48B2-7716-2D55-02991E643D68}"/>
              </a:ext>
            </a:extLst>
          </p:cNvPr>
          <p:cNvSpPr/>
          <p:nvPr/>
        </p:nvSpPr>
        <p:spPr>
          <a:xfrm>
            <a:off x="2785713" y="4922877"/>
            <a:ext cx="1012191" cy="5647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E77FA368-5A18-EEE5-2101-B7011E05FF63}"/>
              </a:ext>
            </a:extLst>
          </p:cNvPr>
          <p:cNvSpPr/>
          <p:nvPr/>
        </p:nvSpPr>
        <p:spPr>
          <a:xfrm>
            <a:off x="2785712" y="5058873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4" name="직사각형 193">
            <a:extLst>
              <a:ext uri="{FF2B5EF4-FFF2-40B4-BE49-F238E27FC236}">
                <a16:creationId xmlns:a16="http://schemas.microsoft.com/office/drawing/2014/main" id="{C489F19F-D337-C96E-1D18-C97910EB3382}"/>
              </a:ext>
            </a:extLst>
          </p:cNvPr>
          <p:cNvSpPr/>
          <p:nvPr/>
        </p:nvSpPr>
        <p:spPr>
          <a:xfrm>
            <a:off x="2899875" y="5065667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 b="1"/>
              <a:t>data = 9; </a:t>
            </a:r>
            <a:endParaRPr lang="ko-KR" altLang="en-US" sz="1000" b="1"/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29C9745E-6896-0518-5AD4-CCEECE259942}"/>
              </a:ext>
            </a:extLst>
          </p:cNvPr>
          <p:cNvSpPr/>
          <p:nvPr/>
        </p:nvSpPr>
        <p:spPr>
          <a:xfrm>
            <a:off x="4155451" y="5694353"/>
            <a:ext cx="1216708" cy="100526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8A42F149-7C67-8477-A225-22921C630F3A}"/>
              </a:ext>
            </a:extLst>
          </p:cNvPr>
          <p:cNvSpPr/>
          <p:nvPr/>
        </p:nvSpPr>
        <p:spPr>
          <a:xfrm>
            <a:off x="4154469" y="5802863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DA225CE5-E67A-06AD-9AEF-79AC72F20F96}"/>
              </a:ext>
            </a:extLst>
          </p:cNvPr>
          <p:cNvSpPr/>
          <p:nvPr/>
        </p:nvSpPr>
        <p:spPr>
          <a:xfrm>
            <a:off x="4268773" y="5799907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17FEFF20-312F-8CFD-7837-6360EFF10BAB}"/>
              </a:ext>
            </a:extLst>
          </p:cNvPr>
          <p:cNvSpPr/>
          <p:nvPr/>
        </p:nvSpPr>
        <p:spPr>
          <a:xfrm>
            <a:off x="4154469" y="6065107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B4F8A21B-6A56-CCFA-EC39-DBF7C3E76A5D}"/>
              </a:ext>
            </a:extLst>
          </p:cNvPr>
          <p:cNvSpPr/>
          <p:nvPr/>
        </p:nvSpPr>
        <p:spPr>
          <a:xfrm>
            <a:off x="4154469" y="6327351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E2B4F2FE-2B2B-7AA9-2012-59513BAF3919}"/>
              </a:ext>
            </a:extLst>
          </p:cNvPr>
          <p:cNvSpPr/>
          <p:nvPr/>
        </p:nvSpPr>
        <p:spPr>
          <a:xfrm>
            <a:off x="4381605" y="6071901"/>
            <a:ext cx="7451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5 </a:t>
            </a:r>
            <a:endParaRPr lang="ko-KR" altLang="en-US" sz="1000"/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7936D2F0-FFA0-80BA-7EF4-0BC6918ED13F}"/>
              </a:ext>
            </a:extLst>
          </p:cNvPr>
          <p:cNvSpPr/>
          <p:nvPr/>
        </p:nvSpPr>
        <p:spPr>
          <a:xfrm>
            <a:off x="4244549" y="6334145"/>
            <a:ext cx="102318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4B4367D2-B2DF-335A-D416-9D05A96D934F}"/>
              </a:ext>
            </a:extLst>
          </p:cNvPr>
          <p:cNvSpPr/>
          <p:nvPr/>
        </p:nvSpPr>
        <p:spPr>
          <a:xfrm>
            <a:off x="2794508" y="5769900"/>
            <a:ext cx="1012191" cy="8539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3EC96C0D-8F59-ECB5-72CC-D21B16163552}"/>
              </a:ext>
            </a:extLst>
          </p:cNvPr>
          <p:cNvSpPr/>
          <p:nvPr/>
        </p:nvSpPr>
        <p:spPr>
          <a:xfrm>
            <a:off x="2794507" y="6066470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FB44B124-2146-E016-160A-EBFC21EA4DDE}"/>
              </a:ext>
            </a:extLst>
          </p:cNvPr>
          <p:cNvSpPr/>
          <p:nvPr/>
        </p:nvSpPr>
        <p:spPr>
          <a:xfrm>
            <a:off x="2908670" y="6109600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 b="1"/>
              <a:t>data = 10; </a:t>
            </a:r>
            <a:endParaRPr lang="ko-KR" altLang="en-US" sz="1000" b="1"/>
          </a:p>
        </p:txBody>
      </p:sp>
      <p:cxnSp>
        <p:nvCxnSpPr>
          <p:cNvPr id="205" name="직선 화살표 연결선 204">
            <a:extLst>
              <a:ext uri="{FF2B5EF4-FFF2-40B4-BE49-F238E27FC236}">
                <a16:creationId xmlns:a16="http://schemas.microsoft.com/office/drawing/2014/main" id="{BEA444DF-F249-F713-DF43-AAE1EFAA3BC0}"/>
              </a:ext>
            </a:extLst>
          </p:cNvPr>
          <p:cNvCxnSpPr>
            <a:cxnSpLocks/>
            <a:stCxn id="179" idx="2"/>
            <a:endCxn id="187" idx="0"/>
          </p:cNvCxnSpPr>
          <p:nvPr/>
        </p:nvCxnSpPr>
        <p:spPr>
          <a:xfrm>
            <a:off x="1799029" y="3696539"/>
            <a:ext cx="3110" cy="16996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6" name="직선 화살표 연결선 205">
            <a:extLst>
              <a:ext uri="{FF2B5EF4-FFF2-40B4-BE49-F238E27FC236}">
                <a16:creationId xmlns:a16="http://schemas.microsoft.com/office/drawing/2014/main" id="{4F9B7050-919A-D9E9-BD21-9EDDE35B9AAD}"/>
              </a:ext>
            </a:extLst>
          </p:cNvPr>
          <p:cNvCxnSpPr>
            <a:cxnSpLocks/>
            <a:stCxn id="187" idx="2"/>
            <a:endCxn id="163" idx="0"/>
          </p:cNvCxnSpPr>
          <p:nvPr/>
        </p:nvCxnSpPr>
        <p:spPr>
          <a:xfrm flipH="1">
            <a:off x="1801158" y="4637305"/>
            <a:ext cx="981" cy="14996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7" name="직선 화살표 연결선 206">
            <a:extLst>
              <a:ext uri="{FF2B5EF4-FFF2-40B4-BE49-F238E27FC236}">
                <a16:creationId xmlns:a16="http://schemas.microsoft.com/office/drawing/2014/main" id="{A46E81B6-D879-1680-C2B6-A1DB0EA46368}"/>
              </a:ext>
            </a:extLst>
          </p:cNvPr>
          <p:cNvCxnSpPr>
            <a:cxnSpLocks/>
            <a:endCxn id="193" idx="1"/>
          </p:cNvCxnSpPr>
          <p:nvPr/>
        </p:nvCxnSpPr>
        <p:spPr>
          <a:xfrm>
            <a:off x="2437367" y="5189995"/>
            <a:ext cx="34834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직선 화살표 연결선 207">
            <a:extLst>
              <a:ext uri="{FF2B5EF4-FFF2-40B4-BE49-F238E27FC236}">
                <a16:creationId xmlns:a16="http://schemas.microsoft.com/office/drawing/2014/main" id="{E468823B-48B6-134C-13C3-421BFF2ADF60}"/>
              </a:ext>
            </a:extLst>
          </p:cNvPr>
          <p:cNvCxnSpPr>
            <a:cxnSpLocks/>
            <a:stCxn id="174" idx="2"/>
            <a:endCxn id="195" idx="0"/>
          </p:cNvCxnSpPr>
          <p:nvPr/>
        </p:nvCxnSpPr>
        <p:spPr>
          <a:xfrm flipH="1">
            <a:off x="4763805" y="3279831"/>
            <a:ext cx="13393" cy="2414522"/>
          </a:xfrm>
          <a:prstGeom prst="straightConnector1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직선 화살표 연결선 208">
            <a:extLst>
              <a:ext uri="{FF2B5EF4-FFF2-40B4-BE49-F238E27FC236}">
                <a16:creationId xmlns:a16="http://schemas.microsoft.com/office/drawing/2014/main" id="{5EF5B268-7E23-2652-6599-828B5F85DFA8}"/>
              </a:ext>
            </a:extLst>
          </p:cNvPr>
          <p:cNvCxnSpPr>
            <a:cxnSpLocks/>
            <a:stCxn id="171" idx="2"/>
            <a:endCxn id="179" idx="0"/>
          </p:cNvCxnSpPr>
          <p:nvPr/>
        </p:nvCxnSpPr>
        <p:spPr>
          <a:xfrm flipH="1">
            <a:off x="1799029" y="2290481"/>
            <a:ext cx="4091" cy="837949"/>
          </a:xfrm>
          <a:prstGeom prst="straightConnector1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직선 화살표 연결선 209">
            <a:extLst>
              <a:ext uri="{FF2B5EF4-FFF2-40B4-BE49-F238E27FC236}">
                <a16:creationId xmlns:a16="http://schemas.microsoft.com/office/drawing/2014/main" id="{9625F867-0AF0-45BF-404D-4D270B761C62}"/>
              </a:ext>
            </a:extLst>
          </p:cNvPr>
          <p:cNvCxnSpPr>
            <a:cxnSpLocks/>
            <a:stCxn id="198" idx="1"/>
            <a:endCxn id="203" idx="3"/>
          </p:cNvCxnSpPr>
          <p:nvPr/>
        </p:nvCxnSpPr>
        <p:spPr>
          <a:xfrm flipH="1">
            <a:off x="3806698" y="6196229"/>
            <a:ext cx="347771" cy="136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5CAE1DE2-3FF0-35C5-BDD5-60CA27CF7CE2}"/>
              </a:ext>
            </a:extLst>
          </p:cNvPr>
          <p:cNvSpPr/>
          <p:nvPr/>
        </p:nvSpPr>
        <p:spPr>
          <a:xfrm>
            <a:off x="2401031" y="2915949"/>
            <a:ext cx="179259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09A323A3-5795-C98A-DBED-0F5E1EF08EB1}"/>
              </a:ext>
            </a:extLst>
          </p:cNvPr>
          <p:cNvSpPr/>
          <p:nvPr/>
        </p:nvSpPr>
        <p:spPr>
          <a:xfrm>
            <a:off x="2354973" y="5516571"/>
            <a:ext cx="193357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95DCAFF8-13D5-95F2-7ED9-98EA89C77FB6}"/>
              </a:ext>
            </a:extLst>
          </p:cNvPr>
          <p:cNvSpPr/>
          <p:nvPr/>
        </p:nvSpPr>
        <p:spPr>
          <a:xfrm>
            <a:off x="1086842" y="2639096"/>
            <a:ext cx="70662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</a:t>
            </a: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6EAD98C3-67E6-B18F-3998-FC46157C7477}"/>
              </a:ext>
            </a:extLst>
          </p:cNvPr>
          <p:cNvSpPr/>
          <p:nvPr/>
        </p:nvSpPr>
        <p:spPr>
          <a:xfrm>
            <a:off x="4654812" y="4300401"/>
            <a:ext cx="76922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</a:t>
            </a: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2E015F0A-AF5B-6795-BB58-85CD4F391E0E}"/>
              </a:ext>
            </a:extLst>
          </p:cNvPr>
          <p:cNvSpPr/>
          <p:nvPr/>
        </p:nvSpPr>
        <p:spPr>
          <a:xfrm>
            <a:off x="1572199" y="1828689"/>
            <a:ext cx="44252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</a:t>
            </a:r>
            <a:endParaRPr lang="ko-KR" altLang="en-US" sz="1000"/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04C530B7-3E37-1B19-BC85-964688D7645C}"/>
              </a:ext>
            </a:extLst>
          </p:cNvPr>
          <p:cNvSpPr/>
          <p:nvPr/>
        </p:nvSpPr>
        <p:spPr>
          <a:xfrm>
            <a:off x="5442586" y="6117006"/>
            <a:ext cx="87101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= 10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6F49B308-C9F5-83C3-0D3E-4AEDABB0FE50}"/>
              </a:ext>
            </a:extLst>
          </p:cNvPr>
          <p:cNvSpPr/>
          <p:nvPr/>
        </p:nvSpPr>
        <p:spPr>
          <a:xfrm>
            <a:off x="6574777" y="6117006"/>
            <a:ext cx="78338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= 9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5311346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666496" y="3105835"/>
            <a:ext cx="48590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안전한 스레드 구성</a:t>
            </a:r>
          </a:p>
        </p:txBody>
      </p:sp>
    </p:spTree>
    <p:extLst>
      <p:ext uri="{BB962C8B-B14F-4D97-AF65-F5344CB8AC3E}">
        <p14:creationId xmlns:p14="http://schemas.microsoft.com/office/powerpoint/2010/main" val="1937315942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620738"/>
            <a:ext cx="11124274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스레드에서 클래스나 객체에 동시에 접근해서 계속 실행하더라도 지속적인 정확성이 보장되는 코드를 스레드 세이프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(thread-safe)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스레드에 안전하다고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기본적으로 클래스 명세에 스레드 안정성을 헤치는 코드나 상태를 가지고 있지 않으면 스레드에 안전하다라고 정의할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 안전한 코드에는 경쟁상태가 없으며 경쟁 상태는 다수의 스레드가 공유 자원에 쓰기 작업을 시도할 때 발생하기 때문에 스레드가 실행될 때 어떤 자원을 공유하게 되는지 아는 것이 중요하다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BEF88F4-DE5A-9FC4-0FD0-A7170846A380}"/>
              </a:ext>
            </a:extLst>
          </p:cNvPr>
          <p:cNvSpPr/>
          <p:nvPr/>
        </p:nvSpPr>
        <p:spPr>
          <a:xfrm>
            <a:off x="214705" y="2076495"/>
            <a:ext cx="22108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 안전한 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52050DA-EF8B-AA85-FC34-7D43D0D6CF2C}"/>
              </a:ext>
            </a:extLst>
          </p:cNvPr>
          <p:cNvSpPr/>
          <p:nvPr/>
        </p:nvSpPr>
        <p:spPr>
          <a:xfrm>
            <a:off x="634051" y="2504771"/>
            <a:ext cx="10387844" cy="39472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임계영역을 동기화 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동시에 여러개의 스레드가 임계영역을 접근하지 못하도록 락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메카니즘을 사용한다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도구를 사용한다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CAS, Atomic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동시성 자료구조 등의 동기화 도구들을 사용해서 스레드 안전성을 구현한다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스택에 한정해서 상태를 관리한다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스레드마다 할당된 스택 메모리 내에서 상태를 관리함으로서 다른 스레드와 상태를 공유할 수 없도록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’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스레드마다 가지고 있는 전용 저장소인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사용해서 상태를 관리함으로서 다른 스레드와 상태를 공유할 수 없도록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불변 객체를 사용한다</a:t>
            </a:r>
            <a:endParaRPr lang="en-US" altLang="ko-KR" sz="12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객체의 상태를 변경할 수 없는 클래스를 사용하거나 클래스를 설계할 때 상태를 변경할 수 없도록 만들어서 스레드에 안전하도록 한다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9750113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도구 사용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사각형: 둥근 모서리 70">
            <a:extLst>
              <a:ext uri="{FF2B5EF4-FFF2-40B4-BE49-F238E27FC236}">
                <a16:creationId xmlns:a16="http://schemas.microsoft.com/office/drawing/2014/main" id="{5B4F5DDF-AECC-8687-8AF4-938B5774A0FC}"/>
              </a:ext>
            </a:extLst>
          </p:cNvPr>
          <p:cNvSpPr/>
          <p:nvPr/>
        </p:nvSpPr>
        <p:spPr>
          <a:xfrm>
            <a:off x="516669" y="3029530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사각형: 둥근 모서리 61">
            <a:extLst>
              <a:ext uri="{FF2B5EF4-FFF2-40B4-BE49-F238E27FC236}">
                <a16:creationId xmlns:a16="http://schemas.microsoft.com/office/drawing/2014/main" id="{34325764-047A-7772-B0EF-BACF1138AED5}"/>
              </a:ext>
            </a:extLst>
          </p:cNvPr>
          <p:cNvSpPr/>
          <p:nvPr/>
        </p:nvSpPr>
        <p:spPr>
          <a:xfrm>
            <a:off x="2615661" y="1534378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사각형: 둥근 모서리 63">
            <a:extLst>
              <a:ext uri="{FF2B5EF4-FFF2-40B4-BE49-F238E27FC236}">
                <a16:creationId xmlns:a16="http://schemas.microsoft.com/office/drawing/2014/main" id="{26D4A0FC-367C-B48E-8821-D371F03198DE}"/>
              </a:ext>
            </a:extLst>
          </p:cNvPr>
          <p:cNvSpPr/>
          <p:nvPr/>
        </p:nvSpPr>
        <p:spPr>
          <a:xfrm>
            <a:off x="4815305" y="3029530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24">
            <a:extLst>
              <a:ext uri="{FF2B5EF4-FFF2-40B4-BE49-F238E27FC236}">
                <a16:creationId xmlns:a16="http://schemas.microsoft.com/office/drawing/2014/main" id="{EAA147D1-ACBA-31A8-B4E7-22333A472EAC}"/>
              </a:ext>
            </a:extLst>
          </p:cNvPr>
          <p:cNvSpPr/>
          <p:nvPr/>
        </p:nvSpPr>
        <p:spPr>
          <a:xfrm>
            <a:off x="2349402" y="2956213"/>
            <a:ext cx="1310886" cy="441383"/>
          </a:xfrm>
          <a:prstGeom prst="roundRect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ItemReader</a:t>
            </a:r>
          </a:p>
        </p:txBody>
      </p:sp>
      <p:sp>
        <p:nvSpPr>
          <p:cNvPr id="10" name="순서도: 자기 디스크 3">
            <a:extLst>
              <a:ext uri="{FF2B5EF4-FFF2-40B4-BE49-F238E27FC236}">
                <a16:creationId xmlns:a16="http://schemas.microsoft.com/office/drawing/2014/main" id="{D544B440-4D84-E62F-BD97-9A32203B86E9}"/>
              </a:ext>
            </a:extLst>
          </p:cNvPr>
          <p:cNvSpPr/>
          <p:nvPr/>
        </p:nvSpPr>
        <p:spPr>
          <a:xfrm>
            <a:off x="2530199" y="4389583"/>
            <a:ext cx="954156" cy="930303"/>
          </a:xfrm>
          <a:prstGeom prst="flowChartMagneticDisk">
            <a:avLst/>
          </a:prstGeom>
          <a:ln w="1270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DB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92D0E830-C024-4C1A-3F5B-D727FF38FC1D}"/>
              </a:ext>
            </a:extLst>
          </p:cNvPr>
          <p:cNvCxnSpPr>
            <a:stCxn id="9" idx="2"/>
            <a:endCxn id="10" idx="1"/>
          </p:cNvCxnSpPr>
          <p:nvPr/>
        </p:nvCxnSpPr>
        <p:spPr>
          <a:xfrm>
            <a:off x="3004845" y="3397596"/>
            <a:ext cx="2432" cy="99198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B670D89-1AF6-A603-C889-0E6A405BBDB1}"/>
              </a:ext>
            </a:extLst>
          </p:cNvPr>
          <p:cNvSpPr/>
          <p:nvPr/>
        </p:nvSpPr>
        <p:spPr>
          <a:xfrm>
            <a:off x="1660427" y="2874565"/>
            <a:ext cx="6401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6B2E98E-F2CA-A965-29FE-C618CC2FEF3F}"/>
              </a:ext>
            </a:extLst>
          </p:cNvPr>
          <p:cNvSpPr/>
          <p:nvPr/>
        </p:nvSpPr>
        <p:spPr>
          <a:xfrm>
            <a:off x="3801908" y="2871751"/>
            <a:ext cx="6401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AAA2215-BBC4-274A-DFDA-C5C23A91865F}"/>
              </a:ext>
            </a:extLst>
          </p:cNvPr>
          <p:cNvSpPr/>
          <p:nvPr/>
        </p:nvSpPr>
        <p:spPr>
          <a:xfrm>
            <a:off x="3007277" y="2182667"/>
            <a:ext cx="6401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8FED7E4-4930-E21D-2F5F-2EDB672F2C9F}"/>
              </a:ext>
            </a:extLst>
          </p:cNvPr>
          <p:cNvSpPr/>
          <p:nvPr/>
        </p:nvSpPr>
        <p:spPr>
          <a:xfrm>
            <a:off x="1660427" y="3233755"/>
            <a:ext cx="53251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item1</a:t>
            </a:r>
            <a:endParaRPr lang="ko-KR" altLang="en-US" sz="1000" b="1" i="1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37BA501-8619-98BE-7B56-861AE4C780BC}"/>
              </a:ext>
            </a:extLst>
          </p:cNvPr>
          <p:cNvSpPr/>
          <p:nvPr/>
        </p:nvSpPr>
        <p:spPr>
          <a:xfrm>
            <a:off x="2261810" y="3715517"/>
            <a:ext cx="73129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query()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68CD07FC-6B5F-8C50-663E-3FAB0177EA0C}"/>
              </a:ext>
            </a:extLst>
          </p:cNvPr>
          <p:cNvCxnSpPr>
            <a:stCxn id="6" idx="3"/>
            <a:endCxn id="9" idx="1"/>
          </p:cNvCxnSpPr>
          <p:nvPr/>
        </p:nvCxnSpPr>
        <p:spPr>
          <a:xfrm>
            <a:off x="1301529" y="3176904"/>
            <a:ext cx="1047873" cy="1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D41833DE-5746-28C8-2142-3E7B429EF472}"/>
              </a:ext>
            </a:extLst>
          </p:cNvPr>
          <p:cNvCxnSpPr>
            <a:stCxn id="9" idx="3"/>
            <a:endCxn id="8" idx="1"/>
          </p:cNvCxnSpPr>
          <p:nvPr/>
        </p:nvCxnSpPr>
        <p:spPr>
          <a:xfrm flipV="1">
            <a:off x="3660288" y="3176904"/>
            <a:ext cx="1155017" cy="1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F18B6413-DF09-7E8A-2DD4-0A70495A2D83}"/>
              </a:ext>
            </a:extLst>
          </p:cNvPr>
          <p:cNvCxnSpPr>
            <a:stCxn id="7" idx="2"/>
            <a:endCxn id="9" idx="0"/>
          </p:cNvCxnSpPr>
          <p:nvPr/>
        </p:nvCxnSpPr>
        <p:spPr>
          <a:xfrm flipH="1">
            <a:off x="3004845" y="1829126"/>
            <a:ext cx="3246" cy="1127087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54591A0-2034-98DF-8024-A68DB4F7F45E}"/>
              </a:ext>
            </a:extLst>
          </p:cNvPr>
          <p:cNvSpPr/>
          <p:nvPr/>
        </p:nvSpPr>
        <p:spPr>
          <a:xfrm>
            <a:off x="3817875" y="3259096"/>
            <a:ext cx="53251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item1</a:t>
            </a:r>
            <a:endParaRPr lang="ko-KR" altLang="en-US" sz="1000" b="1" i="1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A5694D5-4F31-87F1-7746-ACC11A7E3852}"/>
              </a:ext>
            </a:extLst>
          </p:cNvPr>
          <p:cNvSpPr/>
          <p:nvPr/>
        </p:nvSpPr>
        <p:spPr>
          <a:xfrm>
            <a:off x="2349402" y="2182667"/>
            <a:ext cx="53251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item1</a:t>
            </a:r>
            <a:endParaRPr lang="ko-KR" altLang="en-US" sz="1000" b="1" i="1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8F18811-570D-E9F5-C266-0B7A0062DAB5}"/>
              </a:ext>
            </a:extLst>
          </p:cNvPr>
          <p:cNvSpPr/>
          <p:nvPr/>
        </p:nvSpPr>
        <p:spPr>
          <a:xfrm>
            <a:off x="925482" y="5585286"/>
            <a:ext cx="388728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스레드가 동시에 동일한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Item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중복해서 읽어 올 수 있다</a:t>
            </a:r>
          </a:p>
        </p:txBody>
      </p:sp>
      <p:sp>
        <p:nvSpPr>
          <p:cNvPr id="23" name="사각형: 둥근 모서리 70">
            <a:extLst>
              <a:ext uri="{FF2B5EF4-FFF2-40B4-BE49-F238E27FC236}">
                <a16:creationId xmlns:a16="http://schemas.microsoft.com/office/drawing/2014/main" id="{B419F5CB-D902-52AA-43F5-D540AF8181CA}"/>
              </a:ext>
            </a:extLst>
          </p:cNvPr>
          <p:cNvSpPr/>
          <p:nvPr/>
        </p:nvSpPr>
        <p:spPr>
          <a:xfrm>
            <a:off x="7115126" y="1530878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사각형: 둥근 모서리 61">
            <a:extLst>
              <a:ext uri="{FF2B5EF4-FFF2-40B4-BE49-F238E27FC236}">
                <a16:creationId xmlns:a16="http://schemas.microsoft.com/office/drawing/2014/main" id="{D87D8359-4B1D-CE84-509F-8B0894677E16}"/>
              </a:ext>
            </a:extLst>
          </p:cNvPr>
          <p:cNvSpPr/>
          <p:nvPr/>
        </p:nvSpPr>
        <p:spPr>
          <a:xfrm>
            <a:off x="8831207" y="1722131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사각형: 둥근 모서리 63">
            <a:extLst>
              <a:ext uri="{FF2B5EF4-FFF2-40B4-BE49-F238E27FC236}">
                <a16:creationId xmlns:a16="http://schemas.microsoft.com/office/drawing/2014/main" id="{91AD936F-E529-5559-F6ED-77FA948CEB7B}"/>
              </a:ext>
            </a:extLst>
          </p:cNvPr>
          <p:cNvSpPr/>
          <p:nvPr/>
        </p:nvSpPr>
        <p:spPr>
          <a:xfrm>
            <a:off x="10517176" y="1534378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4">
            <a:extLst>
              <a:ext uri="{FF2B5EF4-FFF2-40B4-BE49-F238E27FC236}">
                <a16:creationId xmlns:a16="http://schemas.microsoft.com/office/drawing/2014/main" id="{2AD5E5B7-EF45-033C-BD99-C7826A62DDFC}"/>
              </a:ext>
            </a:extLst>
          </p:cNvPr>
          <p:cNvSpPr/>
          <p:nvPr/>
        </p:nvSpPr>
        <p:spPr>
          <a:xfrm>
            <a:off x="8398780" y="2960051"/>
            <a:ext cx="1649714" cy="759304"/>
          </a:xfrm>
          <a:prstGeom prst="roundRect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en-US" altLang="ko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ItemReader</a:t>
            </a:r>
          </a:p>
        </p:txBody>
      </p:sp>
      <p:sp>
        <p:nvSpPr>
          <p:cNvPr id="27" name="순서도: 자기 디스크 75">
            <a:extLst>
              <a:ext uri="{FF2B5EF4-FFF2-40B4-BE49-F238E27FC236}">
                <a16:creationId xmlns:a16="http://schemas.microsoft.com/office/drawing/2014/main" id="{67A5B815-1098-2E89-3D3C-4AE738021F1E}"/>
              </a:ext>
            </a:extLst>
          </p:cNvPr>
          <p:cNvSpPr/>
          <p:nvPr/>
        </p:nvSpPr>
        <p:spPr>
          <a:xfrm>
            <a:off x="8746559" y="4389582"/>
            <a:ext cx="954156" cy="930303"/>
          </a:xfrm>
          <a:prstGeom prst="flowChartMagneticDisk">
            <a:avLst/>
          </a:prstGeom>
          <a:ln w="1270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DB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43E25E9F-155B-BB44-B48D-35E0E2A18DC1}"/>
              </a:ext>
            </a:extLst>
          </p:cNvPr>
          <p:cNvCxnSpPr>
            <a:stCxn id="26" idx="2"/>
            <a:endCxn id="27" idx="1"/>
          </p:cNvCxnSpPr>
          <p:nvPr/>
        </p:nvCxnSpPr>
        <p:spPr>
          <a:xfrm>
            <a:off x="9223637" y="3719355"/>
            <a:ext cx="0" cy="67022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90A5B24-3C0A-0B9D-6142-599729001E42}"/>
              </a:ext>
            </a:extLst>
          </p:cNvPr>
          <p:cNvSpPr/>
          <p:nvPr/>
        </p:nvSpPr>
        <p:spPr>
          <a:xfrm>
            <a:off x="7024247" y="2112675"/>
            <a:ext cx="63991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07548E9-527E-33DB-45A0-3472D75DE82A}"/>
              </a:ext>
            </a:extLst>
          </p:cNvPr>
          <p:cNvSpPr/>
          <p:nvPr/>
        </p:nvSpPr>
        <p:spPr>
          <a:xfrm>
            <a:off x="10756502" y="2050698"/>
            <a:ext cx="6401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C135817-865B-D216-0997-2505667CD00E}"/>
              </a:ext>
            </a:extLst>
          </p:cNvPr>
          <p:cNvSpPr/>
          <p:nvPr/>
        </p:nvSpPr>
        <p:spPr>
          <a:xfrm>
            <a:off x="9276404" y="2292011"/>
            <a:ext cx="6401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1DD1A52-B9B0-8C06-C61C-A193D19F4B6A}"/>
              </a:ext>
            </a:extLst>
          </p:cNvPr>
          <p:cNvSpPr/>
          <p:nvPr/>
        </p:nvSpPr>
        <p:spPr>
          <a:xfrm>
            <a:off x="8512614" y="3888646"/>
            <a:ext cx="73129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query()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DD750C2C-173F-DF6E-AB73-EAED6F6BCEA5}"/>
              </a:ext>
            </a:extLst>
          </p:cNvPr>
          <p:cNvCxnSpPr>
            <a:stCxn id="24" idx="2"/>
            <a:endCxn id="26" idx="0"/>
          </p:cNvCxnSpPr>
          <p:nvPr/>
        </p:nvCxnSpPr>
        <p:spPr>
          <a:xfrm>
            <a:off x="9223637" y="2016879"/>
            <a:ext cx="0" cy="943172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C2DB7A6-1A1B-6AAE-EF35-E37806FF774E}"/>
              </a:ext>
            </a:extLst>
          </p:cNvPr>
          <p:cNvSpPr/>
          <p:nvPr/>
        </p:nvSpPr>
        <p:spPr>
          <a:xfrm>
            <a:off x="8717503" y="2309615"/>
            <a:ext cx="53251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item1</a:t>
            </a:r>
            <a:endParaRPr lang="ko-KR" altLang="en-US" sz="1000" b="1" i="1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9BE7F635-B036-D9B8-E2F2-7E6C5F3C50CF}"/>
              </a:ext>
            </a:extLst>
          </p:cNvPr>
          <p:cNvSpPr/>
          <p:nvPr/>
        </p:nvSpPr>
        <p:spPr>
          <a:xfrm>
            <a:off x="7271778" y="5582291"/>
            <a:ext cx="381675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스레드가 대기하고 있다가 순차적으로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Item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읽어 온다</a:t>
            </a: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EB99EA94-C26F-F20B-3919-54F5252CB136}"/>
              </a:ext>
            </a:extLst>
          </p:cNvPr>
          <p:cNvCxnSpPr>
            <a:stCxn id="23" idx="2"/>
            <a:endCxn id="38" idx="0"/>
          </p:cNvCxnSpPr>
          <p:nvPr/>
        </p:nvCxnSpPr>
        <p:spPr>
          <a:xfrm>
            <a:off x="7507556" y="1825626"/>
            <a:ext cx="916628" cy="103151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E2223363-59A5-70D7-DDE7-9CBDAF455D8E}"/>
              </a:ext>
            </a:extLst>
          </p:cNvPr>
          <p:cNvCxnSpPr>
            <a:stCxn id="25" idx="2"/>
            <a:endCxn id="39" idx="0"/>
          </p:cNvCxnSpPr>
          <p:nvPr/>
        </p:nvCxnSpPr>
        <p:spPr>
          <a:xfrm flipH="1">
            <a:off x="10079887" y="1829126"/>
            <a:ext cx="829719" cy="102713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2816A61-D6B6-53E4-1831-D54814715A3F}"/>
              </a:ext>
            </a:extLst>
          </p:cNvPr>
          <p:cNvSpPr/>
          <p:nvPr/>
        </p:nvSpPr>
        <p:spPr>
          <a:xfrm>
            <a:off x="8113842" y="2857136"/>
            <a:ext cx="620683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64C20B00-3261-5968-1C40-6AE1BE9799E2}"/>
              </a:ext>
            </a:extLst>
          </p:cNvPr>
          <p:cNvSpPr/>
          <p:nvPr/>
        </p:nvSpPr>
        <p:spPr>
          <a:xfrm>
            <a:off x="9769738" y="2856256"/>
            <a:ext cx="620298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6AFA8D57-656A-5D5B-33D7-980BCC3C79AA}"/>
              </a:ext>
            </a:extLst>
          </p:cNvPr>
          <p:cNvSpPr/>
          <p:nvPr/>
        </p:nvSpPr>
        <p:spPr>
          <a:xfrm>
            <a:off x="370003" y="1085937"/>
            <a:ext cx="1623265" cy="30777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Thread-safe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5C61B3E-DEC6-D2E0-D165-D8539CEF8591}"/>
              </a:ext>
            </a:extLst>
          </p:cNvPr>
          <p:cNvSpPr/>
          <p:nvPr/>
        </p:nvSpPr>
        <p:spPr>
          <a:xfrm>
            <a:off x="6410833" y="1085317"/>
            <a:ext cx="1223348" cy="30777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Thread-safe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5" name="직선 연결선 151">
            <a:extLst>
              <a:ext uri="{FF2B5EF4-FFF2-40B4-BE49-F238E27FC236}">
                <a16:creationId xmlns:a16="http://schemas.microsoft.com/office/drawing/2014/main" id="{F5D43B5E-2598-8639-5A5E-3349B76434E1}"/>
              </a:ext>
            </a:extLst>
          </p:cNvPr>
          <p:cNvCxnSpPr/>
          <p:nvPr/>
        </p:nvCxnSpPr>
        <p:spPr>
          <a:xfrm>
            <a:off x="6088383" y="1018200"/>
            <a:ext cx="0" cy="4758791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28897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61B20C7C-9A15-9E51-9C08-78ACD98E9B56}"/>
              </a:ext>
            </a:extLst>
          </p:cNvPr>
          <p:cNvSpPr/>
          <p:nvPr/>
        </p:nvSpPr>
        <p:spPr>
          <a:xfrm>
            <a:off x="1521953" y="3887125"/>
            <a:ext cx="7284515" cy="2471176"/>
          </a:xfrm>
          <a:prstGeom prst="roundRect">
            <a:avLst>
              <a:gd name="adj" fmla="val 528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BEF88F4-DE5A-9FC4-0FD0-A7170846A380}"/>
              </a:ext>
            </a:extLst>
          </p:cNvPr>
          <p:cNvSpPr/>
          <p:nvPr/>
        </p:nvSpPr>
        <p:spPr>
          <a:xfrm>
            <a:off x="325169" y="267812"/>
            <a:ext cx="20281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스택 한정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52050DA-EF8B-AA85-FC34-7D43D0D6CF2C}"/>
              </a:ext>
            </a:extLst>
          </p:cNvPr>
          <p:cNvSpPr/>
          <p:nvPr/>
        </p:nvSpPr>
        <p:spPr>
          <a:xfrm>
            <a:off x="744515" y="696088"/>
            <a:ext cx="8718604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 변수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기본형 지역 변수는 스레드 마다 독립적으로 가지고 있는 스택에 저장되기 때문에 스레드간에 공유될 수 없다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스레드에 안전한다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메서드로 전달되는 기본형 파라미터 변수도 스택에서만 관리되므로 스레드에 안전하다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6C23F8F0-A78D-028D-A317-8ED5BBE6EC7A}"/>
              </a:ext>
            </a:extLst>
          </p:cNvPr>
          <p:cNvSpPr/>
          <p:nvPr/>
        </p:nvSpPr>
        <p:spPr>
          <a:xfrm>
            <a:off x="1794330" y="4103057"/>
            <a:ext cx="1784096" cy="1983756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AFE20F-4D83-6517-4FB3-B523C4157C60}"/>
              </a:ext>
            </a:extLst>
          </p:cNvPr>
          <p:cNvSpPr txBox="1"/>
          <p:nvPr/>
        </p:nvSpPr>
        <p:spPr>
          <a:xfrm>
            <a:off x="1855250" y="6093154"/>
            <a:ext cx="158013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003377-5355-DD9B-B008-EEEE0FE4858C}"/>
              </a:ext>
            </a:extLst>
          </p:cNvPr>
          <p:cNvSpPr txBox="1"/>
          <p:nvPr/>
        </p:nvSpPr>
        <p:spPr>
          <a:xfrm>
            <a:off x="8867388" y="6008031"/>
            <a:ext cx="6915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525B040-F082-765A-DDF8-659C7635D384}"/>
              </a:ext>
            </a:extLst>
          </p:cNvPr>
          <p:cNvSpPr/>
          <p:nvPr/>
        </p:nvSpPr>
        <p:spPr>
          <a:xfrm>
            <a:off x="1903479" y="4514900"/>
            <a:ext cx="1531908" cy="144852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6C096E7-942C-ED93-E8F8-417641AF95B1}"/>
              </a:ext>
            </a:extLst>
          </p:cNvPr>
          <p:cNvSpPr txBox="1"/>
          <p:nvPr/>
        </p:nvSpPr>
        <p:spPr>
          <a:xfrm>
            <a:off x="2090599" y="4208263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0E727922-86F5-DF5A-7081-7DF666C3958D}"/>
              </a:ext>
            </a:extLst>
          </p:cNvPr>
          <p:cNvSpPr/>
          <p:nvPr/>
        </p:nvSpPr>
        <p:spPr>
          <a:xfrm>
            <a:off x="4250352" y="4098384"/>
            <a:ext cx="1784096" cy="1983756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196E9C6-83AF-3822-0F61-B6332D165DC7}"/>
              </a:ext>
            </a:extLst>
          </p:cNvPr>
          <p:cNvSpPr txBox="1"/>
          <p:nvPr/>
        </p:nvSpPr>
        <p:spPr>
          <a:xfrm>
            <a:off x="4478707" y="6089415"/>
            <a:ext cx="132738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9CA7F72-5A9C-04F2-072E-6520C22384E0}"/>
              </a:ext>
            </a:extLst>
          </p:cNvPr>
          <p:cNvSpPr/>
          <p:nvPr/>
        </p:nvSpPr>
        <p:spPr>
          <a:xfrm>
            <a:off x="4355725" y="4514901"/>
            <a:ext cx="1550270" cy="144852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E883E1D-BF6F-7B22-D98F-FF7DCEB26A46}"/>
              </a:ext>
            </a:extLst>
          </p:cNvPr>
          <p:cNvSpPr txBox="1"/>
          <p:nvPr/>
        </p:nvSpPr>
        <p:spPr>
          <a:xfrm>
            <a:off x="4563565" y="4206339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96FD4D57-A67F-30AA-AEEB-76D4F4DC1DF1}"/>
              </a:ext>
            </a:extLst>
          </p:cNvPr>
          <p:cNvSpPr/>
          <p:nvPr/>
        </p:nvSpPr>
        <p:spPr>
          <a:xfrm>
            <a:off x="6691870" y="4098384"/>
            <a:ext cx="1784096" cy="1983756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D1BC49A-BCA2-C6F7-C855-0ED26C1A72DD}"/>
              </a:ext>
            </a:extLst>
          </p:cNvPr>
          <p:cNvSpPr txBox="1"/>
          <p:nvPr/>
        </p:nvSpPr>
        <p:spPr>
          <a:xfrm>
            <a:off x="6900456" y="6077281"/>
            <a:ext cx="132738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thread-3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6837A22-DCBF-3D65-737C-8816EE566AD1}"/>
              </a:ext>
            </a:extLst>
          </p:cNvPr>
          <p:cNvSpPr/>
          <p:nvPr/>
        </p:nvSpPr>
        <p:spPr>
          <a:xfrm>
            <a:off x="6792718" y="4514901"/>
            <a:ext cx="1542865" cy="14485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08356DC-B9A7-B29F-D85B-CBFFB2D931C2}"/>
              </a:ext>
            </a:extLst>
          </p:cNvPr>
          <p:cNvSpPr txBox="1"/>
          <p:nvPr/>
        </p:nvSpPr>
        <p:spPr>
          <a:xfrm>
            <a:off x="6985314" y="4201773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A7A47A71-83C5-45BA-B233-BFC4ADA308C4}"/>
              </a:ext>
            </a:extLst>
          </p:cNvPr>
          <p:cNvCxnSpPr>
            <a:cxnSpLocks/>
          </p:cNvCxnSpPr>
          <p:nvPr/>
        </p:nvCxnSpPr>
        <p:spPr>
          <a:xfrm flipH="1">
            <a:off x="3578426" y="5360290"/>
            <a:ext cx="671926" cy="467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C751DC48-6F3E-A2BB-7157-B91263F28C29}"/>
              </a:ext>
            </a:extLst>
          </p:cNvPr>
          <p:cNvCxnSpPr>
            <a:cxnSpLocks/>
          </p:cNvCxnSpPr>
          <p:nvPr/>
        </p:nvCxnSpPr>
        <p:spPr>
          <a:xfrm flipH="1">
            <a:off x="6034448" y="5360290"/>
            <a:ext cx="65742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곱하기 27">
            <a:extLst>
              <a:ext uri="{FF2B5EF4-FFF2-40B4-BE49-F238E27FC236}">
                <a16:creationId xmlns:a16="http://schemas.microsoft.com/office/drawing/2014/main" id="{66015DE7-8F60-C924-0ADB-EE79686FECD0}"/>
              </a:ext>
            </a:extLst>
          </p:cNvPr>
          <p:cNvSpPr/>
          <p:nvPr/>
        </p:nvSpPr>
        <p:spPr>
          <a:xfrm>
            <a:off x="3729577" y="5164560"/>
            <a:ext cx="348168" cy="382626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1" name="곱하기 30">
            <a:extLst>
              <a:ext uri="{FF2B5EF4-FFF2-40B4-BE49-F238E27FC236}">
                <a16:creationId xmlns:a16="http://schemas.microsoft.com/office/drawing/2014/main" id="{A11EE84D-908B-597F-8187-DF34A3D8B276}"/>
              </a:ext>
            </a:extLst>
          </p:cNvPr>
          <p:cNvSpPr/>
          <p:nvPr/>
        </p:nvSpPr>
        <p:spPr>
          <a:xfrm>
            <a:off x="6187284" y="5179727"/>
            <a:ext cx="348168" cy="382626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2645E1F-7A72-1F78-B257-38920E86E661}"/>
              </a:ext>
            </a:extLst>
          </p:cNvPr>
          <p:cNvSpPr txBox="1"/>
          <p:nvPr/>
        </p:nvSpPr>
        <p:spPr>
          <a:xfrm>
            <a:off x="2056777" y="4721650"/>
            <a:ext cx="1259201" cy="9964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float f = 0.5f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 = 1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b = true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c = 3L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36917C8-B3E8-E67B-16F4-51CFE6D17A5E}"/>
              </a:ext>
            </a:extLst>
          </p:cNvPr>
          <p:cNvSpPr txBox="1"/>
          <p:nvPr/>
        </p:nvSpPr>
        <p:spPr>
          <a:xfrm>
            <a:off x="4501259" y="4748771"/>
            <a:ext cx="1259201" cy="9964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float f = 0.5f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 = 1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b = true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c = 3L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4B6A073-D4DF-FB33-1841-5C28F85B4851}"/>
              </a:ext>
            </a:extLst>
          </p:cNvPr>
          <p:cNvSpPr txBox="1"/>
          <p:nvPr/>
        </p:nvSpPr>
        <p:spPr>
          <a:xfrm>
            <a:off x="6934549" y="4739784"/>
            <a:ext cx="1259201" cy="9964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float f = 0.5f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 = 1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b = true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c = 3L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32F925-327D-C6CA-F943-263532D7D111}"/>
              </a:ext>
            </a:extLst>
          </p:cNvPr>
          <p:cNvSpPr txBox="1"/>
          <p:nvPr/>
        </p:nvSpPr>
        <p:spPr>
          <a:xfrm>
            <a:off x="1565643" y="1711270"/>
            <a:ext cx="3495689" cy="1835118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someMethod</a:t>
            </a: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float f</a:t>
            </a: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 = 1</a:t>
            </a:r>
            <a:r>
              <a:rPr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b = true;</a:t>
            </a:r>
            <a:r>
              <a:rPr lang="en-US" altLang="ko-Kore-KR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c = 3L;</a:t>
            </a:r>
            <a:r>
              <a:rPr lang="en-US" altLang="ko-Kore-KR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1" name="오른쪽 화살표[R] 10">
            <a:extLst>
              <a:ext uri="{FF2B5EF4-FFF2-40B4-BE49-F238E27FC236}">
                <a16:creationId xmlns:a16="http://schemas.microsoft.com/office/drawing/2014/main" id="{F8F02738-A79B-983C-E972-6C8F9B065D4B}"/>
              </a:ext>
            </a:extLst>
          </p:cNvPr>
          <p:cNvSpPr/>
          <p:nvPr/>
        </p:nvSpPr>
        <p:spPr>
          <a:xfrm rot="5400000">
            <a:off x="2458998" y="3452210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44059656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E0D6C629-1138-115A-FABD-77AB6DBC3989}"/>
              </a:ext>
            </a:extLst>
          </p:cNvPr>
          <p:cNvSpPr/>
          <p:nvPr/>
        </p:nvSpPr>
        <p:spPr>
          <a:xfrm>
            <a:off x="6100599" y="2293831"/>
            <a:ext cx="5271699" cy="4216702"/>
          </a:xfrm>
          <a:prstGeom prst="roundRect">
            <a:avLst>
              <a:gd name="adj" fmla="val 327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BEF88F4-DE5A-9FC4-0FD0-A7170846A380}"/>
              </a:ext>
            </a:extLst>
          </p:cNvPr>
          <p:cNvSpPr/>
          <p:nvPr/>
        </p:nvSpPr>
        <p:spPr>
          <a:xfrm>
            <a:off x="189360" y="173018"/>
            <a:ext cx="20281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스택 한정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52050DA-EF8B-AA85-FC34-7D43D0D6CF2C}"/>
              </a:ext>
            </a:extLst>
          </p:cNvPr>
          <p:cNvSpPr/>
          <p:nvPr/>
        </p:nvSpPr>
        <p:spPr>
          <a:xfrm>
            <a:off x="608705" y="516421"/>
            <a:ext cx="10890935" cy="17774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 객체 참조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 변수라 할지라도 객체 참조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변수는 기본형과 다른점이 있는데 객체는 스택에 저장되지 않고 메모리의 힙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(heap)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영역에 저장된다는 점이다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지역적으로 생성된 객체가 해당 메서드에서 벗어나지 않고 사용 된다면 스레드는 자신만의 객체를 참조할 수 있게 되어 스레드에 안전하다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 참조 변수를 다른 클래스의 메소드에 파라미터로 넘겼을 때 해당 클래스가 파라미터 변수를 다른 스레드가 접근할 수 있는 멤버 변수로 저장했을 경우에는 스레드에 안전하지 않다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문자열 같이 불변 객체는 상태가 변경되지 않기 때문에 스레드에 안전하다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903BB41-D66C-505B-F908-A26CE0270E94}"/>
              </a:ext>
            </a:extLst>
          </p:cNvPr>
          <p:cNvSpPr/>
          <p:nvPr/>
        </p:nvSpPr>
        <p:spPr>
          <a:xfrm>
            <a:off x="6233834" y="2862124"/>
            <a:ext cx="1784096" cy="1129324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C9A525-6756-DD05-D5B0-E81D14AE1369}"/>
              </a:ext>
            </a:extLst>
          </p:cNvPr>
          <p:cNvSpPr txBox="1"/>
          <p:nvPr/>
        </p:nvSpPr>
        <p:spPr>
          <a:xfrm>
            <a:off x="6658558" y="4070692"/>
            <a:ext cx="9831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1F32F9-3798-1EA8-FC2F-010DCE26875A}"/>
              </a:ext>
            </a:extLst>
          </p:cNvPr>
          <p:cNvSpPr txBox="1"/>
          <p:nvPr/>
        </p:nvSpPr>
        <p:spPr>
          <a:xfrm>
            <a:off x="11382908" y="4292689"/>
            <a:ext cx="6915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C65E8B9-80A8-D491-EC5C-21209C3AC265}"/>
              </a:ext>
            </a:extLst>
          </p:cNvPr>
          <p:cNvSpPr/>
          <p:nvPr/>
        </p:nvSpPr>
        <p:spPr>
          <a:xfrm>
            <a:off x="6342983" y="3008770"/>
            <a:ext cx="1531908" cy="58925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B090F7-542A-0061-2F55-F737C1E0B857}"/>
              </a:ext>
            </a:extLst>
          </p:cNvPr>
          <p:cNvSpPr txBox="1"/>
          <p:nvPr/>
        </p:nvSpPr>
        <p:spPr>
          <a:xfrm>
            <a:off x="6530103" y="3683537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FDECBD9-D7D0-BCEB-6508-46B90215AC95}"/>
              </a:ext>
            </a:extLst>
          </p:cNvPr>
          <p:cNvSpPr txBox="1"/>
          <p:nvPr/>
        </p:nvSpPr>
        <p:spPr>
          <a:xfrm>
            <a:off x="6479335" y="3008770"/>
            <a:ext cx="1259201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 member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dept</a:t>
            </a: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00229AD9-65AD-5EE4-10CE-9EE4AF6AD95A}"/>
              </a:ext>
            </a:extLst>
          </p:cNvPr>
          <p:cNvSpPr/>
          <p:nvPr/>
        </p:nvSpPr>
        <p:spPr>
          <a:xfrm>
            <a:off x="6233835" y="4764829"/>
            <a:ext cx="1784096" cy="1121926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4EE956C-5ED7-7C5F-45E1-267B8E57DFBE}"/>
              </a:ext>
            </a:extLst>
          </p:cNvPr>
          <p:cNvSpPr txBox="1"/>
          <p:nvPr/>
        </p:nvSpPr>
        <p:spPr>
          <a:xfrm>
            <a:off x="6658558" y="5965478"/>
            <a:ext cx="9831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B30CCF1-59AB-C49B-6216-0D64B34517BF}"/>
              </a:ext>
            </a:extLst>
          </p:cNvPr>
          <p:cNvSpPr/>
          <p:nvPr/>
        </p:nvSpPr>
        <p:spPr>
          <a:xfrm>
            <a:off x="6342984" y="4921382"/>
            <a:ext cx="1531908" cy="57195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E83C761-BBAD-4BE7-3EA3-F74F91E8180B}"/>
              </a:ext>
            </a:extLst>
          </p:cNvPr>
          <p:cNvSpPr txBox="1"/>
          <p:nvPr/>
        </p:nvSpPr>
        <p:spPr>
          <a:xfrm>
            <a:off x="6547046" y="5541531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BA2C161-3EA3-3783-D4CD-313F9CBD70E0}"/>
              </a:ext>
            </a:extLst>
          </p:cNvPr>
          <p:cNvSpPr txBox="1"/>
          <p:nvPr/>
        </p:nvSpPr>
        <p:spPr>
          <a:xfrm>
            <a:off x="6500525" y="4921382"/>
            <a:ext cx="1259201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 member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dept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FD7E23D-0655-5FEE-5BF4-BA5BF22D281D}"/>
              </a:ext>
            </a:extLst>
          </p:cNvPr>
          <p:cNvSpPr/>
          <p:nvPr/>
        </p:nvSpPr>
        <p:spPr>
          <a:xfrm>
            <a:off x="8719604" y="2611776"/>
            <a:ext cx="2516618" cy="373516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1F4F29D-745F-9B88-93D5-03A40DEB3D0F}"/>
              </a:ext>
            </a:extLst>
          </p:cNvPr>
          <p:cNvSpPr/>
          <p:nvPr/>
        </p:nvSpPr>
        <p:spPr>
          <a:xfrm>
            <a:off x="8800377" y="4739264"/>
            <a:ext cx="2355069" cy="1455136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401F298B-7A8F-F581-B9BB-6058C123A6F5}"/>
              </a:ext>
            </a:extLst>
          </p:cNvPr>
          <p:cNvSpPr/>
          <p:nvPr/>
        </p:nvSpPr>
        <p:spPr>
          <a:xfrm>
            <a:off x="9042991" y="4928359"/>
            <a:ext cx="888930" cy="340577"/>
          </a:xfrm>
          <a:prstGeom prst="ellips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66DC701-919D-C2D5-E2D1-4D7F9DE32584}"/>
              </a:ext>
            </a:extLst>
          </p:cNvPr>
          <p:cNvSpPr txBox="1"/>
          <p:nvPr/>
        </p:nvSpPr>
        <p:spPr>
          <a:xfrm>
            <a:off x="9677062" y="2330167"/>
            <a:ext cx="6017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721C6E5-AB06-3E28-1C7F-4DF97C4F9487}"/>
              </a:ext>
            </a:extLst>
          </p:cNvPr>
          <p:cNvSpPr txBox="1"/>
          <p:nvPr/>
        </p:nvSpPr>
        <p:spPr>
          <a:xfrm>
            <a:off x="8687777" y="4504434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pool</a:t>
            </a:r>
            <a:endParaRPr lang="ko-Kore-KR" altLang="en-US" sz="10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FCFDC97-2E6A-1675-CBA7-95E4345A4910}"/>
              </a:ext>
            </a:extLst>
          </p:cNvPr>
          <p:cNvSpPr txBox="1"/>
          <p:nvPr/>
        </p:nvSpPr>
        <p:spPr>
          <a:xfrm>
            <a:off x="8680264" y="2748218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  <a:endParaRPr lang="ko-Kore-KR" altLang="en-US" sz="100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F68FC85-3196-1D19-C89F-8D16693B37BD}"/>
              </a:ext>
            </a:extLst>
          </p:cNvPr>
          <p:cNvSpPr/>
          <p:nvPr/>
        </p:nvSpPr>
        <p:spPr>
          <a:xfrm>
            <a:off x="8800377" y="3006448"/>
            <a:ext cx="2355069" cy="493763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4DD729B-F300-B996-41CB-2D6EDC44BF8D}"/>
              </a:ext>
            </a:extLst>
          </p:cNvPr>
          <p:cNvSpPr txBox="1"/>
          <p:nvPr/>
        </p:nvSpPr>
        <p:spPr>
          <a:xfrm>
            <a:off x="8998159" y="3131666"/>
            <a:ext cx="195950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  | age = 23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927CCCB-27EE-7D55-5E46-E1C8C2B93932}"/>
              </a:ext>
            </a:extLst>
          </p:cNvPr>
          <p:cNvSpPr txBox="1"/>
          <p:nvPr/>
        </p:nvSpPr>
        <p:spPr>
          <a:xfrm>
            <a:off x="9069117" y="4988365"/>
            <a:ext cx="8483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“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홍길동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”</a:t>
            </a: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3AE06B89-79B9-690E-F703-0CEBD1FF17B4}"/>
              </a:ext>
            </a:extLst>
          </p:cNvPr>
          <p:cNvSpPr/>
          <p:nvPr/>
        </p:nvSpPr>
        <p:spPr>
          <a:xfrm>
            <a:off x="10066333" y="5134650"/>
            <a:ext cx="888930" cy="340577"/>
          </a:xfrm>
          <a:prstGeom prst="ellips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A8AC9FF-BD07-4940-D8E7-F87AA51863EC}"/>
              </a:ext>
            </a:extLst>
          </p:cNvPr>
          <p:cNvSpPr txBox="1"/>
          <p:nvPr/>
        </p:nvSpPr>
        <p:spPr>
          <a:xfrm>
            <a:off x="10099031" y="5184377"/>
            <a:ext cx="8889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임꺽정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”</a:t>
            </a: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B07A73C9-C087-1825-321A-C3C4E5FC40D3}"/>
              </a:ext>
            </a:extLst>
          </p:cNvPr>
          <p:cNvSpPr/>
          <p:nvPr/>
        </p:nvSpPr>
        <p:spPr>
          <a:xfrm>
            <a:off x="9457025" y="5629988"/>
            <a:ext cx="888930" cy="340577"/>
          </a:xfrm>
          <a:prstGeom prst="ellips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55DBB43-C881-8FA5-2878-9AC9F169EE01}"/>
              </a:ext>
            </a:extLst>
          </p:cNvPr>
          <p:cNvSpPr txBox="1"/>
          <p:nvPr/>
        </p:nvSpPr>
        <p:spPr>
          <a:xfrm>
            <a:off x="9457025" y="5691762"/>
            <a:ext cx="8889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“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영업부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”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4A1B480-39F9-D621-A299-9BA36E4C9E0B}"/>
              </a:ext>
            </a:extLst>
          </p:cNvPr>
          <p:cNvSpPr txBox="1"/>
          <p:nvPr/>
        </p:nvSpPr>
        <p:spPr>
          <a:xfrm>
            <a:off x="8680264" y="3596649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  <a:endParaRPr lang="ko-Kore-KR" altLang="en-US" sz="1000"/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147734DC-8C50-2B44-E5EA-23CC1D426879}"/>
              </a:ext>
            </a:extLst>
          </p:cNvPr>
          <p:cNvCxnSpPr>
            <a:cxnSpLocks/>
          </p:cNvCxnSpPr>
          <p:nvPr/>
        </p:nvCxnSpPr>
        <p:spPr>
          <a:xfrm>
            <a:off x="9728330" y="3408665"/>
            <a:ext cx="774750" cy="171773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41669E81-E7AC-378E-86B9-FB883C85AE0D}"/>
              </a:ext>
            </a:extLst>
          </p:cNvPr>
          <p:cNvCxnSpPr>
            <a:cxnSpLocks/>
          </p:cNvCxnSpPr>
          <p:nvPr/>
        </p:nvCxnSpPr>
        <p:spPr>
          <a:xfrm>
            <a:off x="7549890" y="5322483"/>
            <a:ext cx="1987908" cy="58739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7FA68C9B-C8D6-E3D1-3AC8-CFE42208A694}"/>
              </a:ext>
            </a:extLst>
          </p:cNvPr>
          <p:cNvCxnSpPr>
            <a:cxnSpLocks/>
            <a:endCxn id="45" idx="1"/>
          </p:cNvCxnSpPr>
          <p:nvPr/>
        </p:nvCxnSpPr>
        <p:spPr>
          <a:xfrm>
            <a:off x="7515248" y="3440050"/>
            <a:ext cx="1941777" cy="237482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1B94D975-CDEC-90F7-8DD6-943EB916FAC4}"/>
              </a:ext>
            </a:extLst>
          </p:cNvPr>
          <p:cNvCxnSpPr>
            <a:cxnSpLocks/>
          </p:cNvCxnSpPr>
          <p:nvPr/>
        </p:nvCxnSpPr>
        <p:spPr>
          <a:xfrm flipV="1">
            <a:off x="7673549" y="4101761"/>
            <a:ext cx="1126828" cy="98479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6B346CC9-698F-4C28-7E4F-889BC583CC35}"/>
              </a:ext>
            </a:extLst>
          </p:cNvPr>
          <p:cNvCxnSpPr>
            <a:cxnSpLocks/>
            <a:endCxn id="38" idx="1"/>
          </p:cNvCxnSpPr>
          <p:nvPr/>
        </p:nvCxnSpPr>
        <p:spPr>
          <a:xfrm>
            <a:off x="7641722" y="3187106"/>
            <a:ext cx="1158655" cy="6622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4AB37799-CB9C-44B5-254B-664BA9A7495B}"/>
              </a:ext>
            </a:extLst>
          </p:cNvPr>
          <p:cNvSpPr/>
          <p:nvPr/>
        </p:nvSpPr>
        <p:spPr>
          <a:xfrm>
            <a:off x="8800377" y="3854879"/>
            <a:ext cx="2355069" cy="493763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1C2EAF4-2981-9654-4113-A39EAACB0A1C}"/>
              </a:ext>
            </a:extLst>
          </p:cNvPr>
          <p:cNvSpPr txBox="1"/>
          <p:nvPr/>
        </p:nvSpPr>
        <p:spPr>
          <a:xfrm>
            <a:off x="8998159" y="3984055"/>
            <a:ext cx="195950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  | age = 2</a:t>
            </a:r>
            <a:r>
              <a:rPr kumimoji="1"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70FE01ED-2F9F-EBA0-3ADB-F1CE6739A71F}"/>
              </a:ext>
            </a:extLst>
          </p:cNvPr>
          <p:cNvCxnSpPr>
            <a:cxnSpLocks/>
            <a:endCxn id="34" idx="0"/>
          </p:cNvCxnSpPr>
          <p:nvPr/>
        </p:nvCxnSpPr>
        <p:spPr>
          <a:xfrm flipH="1">
            <a:off x="9487456" y="4233492"/>
            <a:ext cx="106462" cy="69486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3787CEAB-B12A-CBDE-D8DF-020BC4CF116F}"/>
              </a:ext>
            </a:extLst>
          </p:cNvPr>
          <p:cNvSpPr txBox="1"/>
          <p:nvPr/>
        </p:nvSpPr>
        <p:spPr>
          <a:xfrm>
            <a:off x="687136" y="3084666"/>
            <a:ext cx="4296676" cy="2816156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someMethod</a:t>
            </a: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name, int age</a:t>
            </a: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ko-Kore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kumimoji="1" lang="ko-KR" altLang="en-US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kumimoji="1"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 member = new Member(name, age)</a:t>
            </a:r>
            <a:r>
              <a:rPr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endParaRPr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dept = </a:t>
            </a:r>
            <a:r>
              <a:rPr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“</a:t>
            </a:r>
            <a:r>
              <a:rPr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영업부 </a:t>
            </a:r>
            <a:r>
              <a:rPr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”;</a:t>
            </a:r>
            <a:endParaRPr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69EF7815-706D-E723-DABB-F14E6CF8F826}"/>
              </a:ext>
            </a:extLst>
          </p:cNvPr>
          <p:cNvSpPr txBox="1"/>
          <p:nvPr/>
        </p:nvSpPr>
        <p:spPr>
          <a:xfrm>
            <a:off x="1025825" y="3678328"/>
            <a:ext cx="3707127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안에서 객체를 생성하면 힙에는 각 스레드의 객체가 </a:t>
            </a:r>
            <a:b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생성되어 참조변수로 할당되기 때문에 스레드에 안전하다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3737A3A4-7D3C-A453-D3EF-F63487801671}"/>
              </a:ext>
            </a:extLst>
          </p:cNvPr>
          <p:cNvSpPr txBox="1"/>
          <p:nvPr/>
        </p:nvSpPr>
        <p:spPr>
          <a:xfrm>
            <a:off x="976027" y="4811130"/>
            <a:ext cx="321026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문자열은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불변 객체이기 때문에 스레드에 안전하다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99" name="오른쪽 화살표[R] 98">
            <a:extLst>
              <a:ext uri="{FF2B5EF4-FFF2-40B4-BE49-F238E27FC236}">
                <a16:creationId xmlns:a16="http://schemas.microsoft.com/office/drawing/2014/main" id="{1D3250D1-2156-251A-D019-B5E038321124}"/>
              </a:ext>
            </a:extLst>
          </p:cNvPr>
          <p:cNvSpPr/>
          <p:nvPr/>
        </p:nvSpPr>
        <p:spPr>
          <a:xfrm>
            <a:off x="5288266" y="4176283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43126521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E0D6C629-1138-115A-FABD-77AB6DBC3989}"/>
              </a:ext>
            </a:extLst>
          </p:cNvPr>
          <p:cNvSpPr/>
          <p:nvPr/>
        </p:nvSpPr>
        <p:spPr>
          <a:xfrm>
            <a:off x="6706695" y="1585432"/>
            <a:ext cx="5277395" cy="3405754"/>
          </a:xfrm>
          <a:prstGeom prst="roundRect">
            <a:avLst>
              <a:gd name="adj" fmla="val 327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BEF88F4-DE5A-9FC4-0FD0-A7170846A380}"/>
              </a:ext>
            </a:extLst>
          </p:cNvPr>
          <p:cNvSpPr/>
          <p:nvPr/>
        </p:nvSpPr>
        <p:spPr>
          <a:xfrm>
            <a:off x="189360" y="173018"/>
            <a:ext cx="20281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스택 한정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52050DA-EF8B-AA85-FC34-7D43D0D6CF2C}"/>
              </a:ext>
            </a:extLst>
          </p:cNvPr>
          <p:cNvSpPr/>
          <p:nvPr/>
        </p:nvSpPr>
        <p:spPr>
          <a:xfrm>
            <a:off x="608706" y="516421"/>
            <a:ext cx="11375384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멤버 변수 참조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멤버 변수 참조 역시 스레드 마다 객체를 생성하는 원리는 동일하다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스레드의 스택별로 객체가 생성되어 참조되도록 구현하면 된다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903BB41-D66C-505B-F908-A26CE0270E94}"/>
              </a:ext>
            </a:extLst>
          </p:cNvPr>
          <p:cNvSpPr/>
          <p:nvPr/>
        </p:nvSpPr>
        <p:spPr>
          <a:xfrm>
            <a:off x="6845626" y="1881217"/>
            <a:ext cx="1784096" cy="1129324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C9A525-6756-DD05-D5B0-E81D14AE1369}"/>
              </a:ext>
            </a:extLst>
          </p:cNvPr>
          <p:cNvSpPr txBox="1"/>
          <p:nvPr/>
        </p:nvSpPr>
        <p:spPr>
          <a:xfrm>
            <a:off x="7270350" y="3089785"/>
            <a:ext cx="9831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1F32F9-3798-1EA8-FC2F-010DCE26875A}"/>
              </a:ext>
            </a:extLst>
          </p:cNvPr>
          <p:cNvSpPr txBox="1"/>
          <p:nvPr/>
        </p:nvSpPr>
        <p:spPr>
          <a:xfrm>
            <a:off x="11243956" y="1206318"/>
            <a:ext cx="6915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C65E8B9-80A8-D491-EC5C-21209C3AC265}"/>
              </a:ext>
            </a:extLst>
          </p:cNvPr>
          <p:cNvSpPr/>
          <p:nvPr/>
        </p:nvSpPr>
        <p:spPr>
          <a:xfrm>
            <a:off x="6954775" y="2027863"/>
            <a:ext cx="1531908" cy="58925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B090F7-542A-0061-2F55-F737C1E0B857}"/>
              </a:ext>
            </a:extLst>
          </p:cNvPr>
          <p:cNvSpPr txBox="1"/>
          <p:nvPr/>
        </p:nvSpPr>
        <p:spPr>
          <a:xfrm>
            <a:off x="7141895" y="2702630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FDECBD9-D7D0-BCEB-6508-46B90215AC95}"/>
              </a:ext>
            </a:extLst>
          </p:cNvPr>
          <p:cNvSpPr txBox="1"/>
          <p:nvPr/>
        </p:nvSpPr>
        <p:spPr>
          <a:xfrm>
            <a:off x="7068978" y="2149436"/>
            <a:ext cx="133738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 company</a:t>
            </a: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00229AD9-65AD-5EE4-10CE-9EE4AF6AD95A}"/>
              </a:ext>
            </a:extLst>
          </p:cNvPr>
          <p:cNvSpPr/>
          <p:nvPr/>
        </p:nvSpPr>
        <p:spPr>
          <a:xfrm>
            <a:off x="6906234" y="3408721"/>
            <a:ext cx="1784096" cy="1067727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4EE956C-5ED7-7C5F-45E1-267B8E57DFBE}"/>
              </a:ext>
            </a:extLst>
          </p:cNvPr>
          <p:cNvSpPr txBox="1"/>
          <p:nvPr/>
        </p:nvSpPr>
        <p:spPr>
          <a:xfrm>
            <a:off x="7289755" y="4539879"/>
            <a:ext cx="9831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B30CCF1-59AB-C49B-6216-0D64B34517BF}"/>
              </a:ext>
            </a:extLst>
          </p:cNvPr>
          <p:cNvSpPr/>
          <p:nvPr/>
        </p:nvSpPr>
        <p:spPr>
          <a:xfrm>
            <a:off x="7015383" y="3565274"/>
            <a:ext cx="1531908" cy="57195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E83C761-BBAD-4BE7-3EA3-F74F91E8180B}"/>
              </a:ext>
            </a:extLst>
          </p:cNvPr>
          <p:cNvSpPr txBox="1"/>
          <p:nvPr/>
        </p:nvSpPr>
        <p:spPr>
          <a:xfrm>
            <a:off x="7219445" y="4185423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BA2C161-3EA3-3783-D4CD-313F9CBD70E0}"/>
              </a:ext>
            </a:extLst>
          </p:cNvPr>
          <p:cNvSpPr txBox="1"/>
          <p:nvPr/>
        </p:nvSpPr>
        <p:spPr>
          <a:xfrm>
            <a:off x="7122790" y="3656668"/>
            <a:ext cx="136928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 company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FD7E23D-0655-5FEE-5BF4-BA5BF22D281D}"/>
              </a:ext>
            </a:extLst>
          </p:cNvPr>
          <p:cNvSpPr/>
          <p:nvPr/>
        </p:nvSpPr>
        <p:spPr>
          <a:xfrm>
            <a:off x="9331396" y="1988160"/>
            <a:ext cx="2516618" cy="262757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66DC701-919D-C2D5-E2D1-4D7F9DE32584}"/>
              </a:ext>
            </a:extLst>
          </p:cNvPr>
          <p:cNvSpPr txBox="1"/>
          <p:nvPr/>
        </p:nvSpPr>
        <p:spPr>
          <a:xfrm>
            <a:off x="10288854" y="1621767"/>
            <a:ext cx="6017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FCFDC97-2E6A-1675-CBA7-95E4345A4910}"/>
              </a:ext>
            </a:extLst>
          </p:cNvPr>
          <p:cNvSpPr txBox="1"/>
          <p:nvPr/>
        </p:nvSpPr>
        <p:spPr>
          <a:xfrm>
            <a:off x="10244517" y="2192832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endParaRPr lang="ko-Kore-KR" altLang="en-US" sz="100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F68FC85-3196-1D19-C89F-8D16693B37BD}"/>
              </a:ext>
            </a:extLst>
          </p:cNvPr>
          <p:cNvSpPr/>
          <p:nvPr/>
        </p:nvSpPr>
        <p:spPr>
          <a:xfrm>
            <a:off x="9414164" y="2141159"/>
            <a:ext cx="977457" cy="33131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4DD729B-F300-B996-41CB-2D6EDC44BF8D}"/>
              </a:ext>
            </a:extLst>
          </p:cNvPr>
          <p:cNvSpPr txBox="1"/>
          <p:nvPr/>
        </p:nvSpPr>
        <p:spPr>
          <a:xfrm>
            <a:off x="9389010" y="2174997"/>
            <a:ext cx="9774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4A1B480-39F9-D621-A299-9BA36E4C9E0B}"/>
              </a:ext>
            </a:extLst>
          </p:cNvPr>
          <p:cNvSpPr txBox="1"/>
          <p:nvPr/>
        </p:nvSpPr>
        <p:spPr>
          <a:xfrm>
            <a:off x="11032237" y="2689777"/>
            <a:ext cx="7168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  <a:endParaRPr lang="ko-Kore-KR" altLang="en-US" sz="1000"/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147734DC-8C50-2B44-E5EA-23CC1D426879}"/>
              </a:ext>
            </a:extLst>
          </p:cNvPr>
          <p:cNvCxnSpPr>
            <a:cxnSpLocks/>
            <a:stCxn id="38" idx="2"/>
          </p:cNvCxnSpPr>
          <p:nvPr/>
        </p:nvCxnSpPr>
        <p:spPr>
          <a:xfrm>
            <a:off x="9902893" y="2472469"/>
            <a:ext cx="0" cy="18501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1B94D975-CDEC-90F7-8DD6-943EB916FAC4}"/>
              </a:ext>
            </a:extLst>
          </p:cNvPr>
          <p:cNvCxnSpPr>
            <a:cxnSpLocks/>
            <a:stCxn id="31" idx="3"/>
            <a:endCxn id="25" idx="1"/>
          </p:cNvCxnSpPr>
          <p:nvPr/>
        </p:nvCxnSpPr>
        <p:spPr>
          <a:xfrm flipV="1">
            <a:off x="8492073" y="3806967"/>
            <a:ext cx="922091" cy="166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6B346CC9-698F-4C28-7E4F-889BC583CC35}"/>
              </a:ext>
            </a:extLst>
          </p:cNvPr>
          <p:cNvCxnSpPr>
            <a:cxnSpLocks/>
            <a:stCxn id="24" idx="3"/>
            <a:endCxn id="39" idx="1"/>
          </p:cNvCxnSpPr>
          <p:nvPr/>
        </p:nvCxnSpPr>
        <p:spPr>
          <a:xfrm flipV="1">
            <a:off x="8406363" y="2298108"/>
            <a:ext cx="982647" cy="329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4AB37799-CB9C-44B5-254B-664BA9A7495B}"/>
              </a:ext>
            </a:extLst>
          </p:cNvPr>
          <p:cNvSpPr/>
          <p:nvPr/>
        </p:nvSpPr>
        <p:spPr>
          <a:xfrm>
            <a:off x="9420310" y="2638215"/>
            <a:ext cx="1662653" cy="34068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1C2EAF4-2981-9654-4113-A39EAACB0A1C}"/>
              </a:ext>
            </a:extLst>
          </p:cNvPr>
          <p:cNvSpPr txBox="1"/>
          <p:nvPr/>
        </p:nvSpPr>
        <p:spPr>
          <a:xfrm>
            <a:off x="9395156" y="2683630"/>
            <a:ext cx="166265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  | age = 2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en-US" altLang="ko-Kore-KR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오른쪽 화살표[R] 98">
            <a:extLst>
              <a:ext uri="{FF2B5EF4-FFF2-40B4-BE49-F238E27FC236}">
                <a16:creationId xmlns:a16="http://schemas.microsoft.com/office/drawing/2014/main" id="{1D3250D1-2156-251A-D019-B5E038321124}"/>
              </a:ext>
            </a:extLst>
          </p:cNvPr>
          <p:cNvSpPr/>
          <p:nvPr/>
        </p:nvSpPr>
        <p:spPr>
          <a:xfrm>
            <a:off x="5487975" y="3622498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B683A7-06D7-F8C2-9A71-B1D45C6ACD2F}"/>
              </a:ext>
            </a:extLst>
          </p:cNvPr>
          <p:cNvSpPr txBox="1"/>
          <p:nvPr/>
        </p:nvSpPr>
        <p:spPr>
          <a:xfrm>
            <a:off x="776973" y="1535659"/>
            <a:ext cx="3838707" cy="144655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ore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ko-Kore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name, int age</a:t>
            </a:r>
            <a:r>
              <a:rPr lang="ko-Kore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  <a:endParaRPr lang="en-US" altLang="ko-Kore-KR" sz="11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ko-KR" altLang="en-US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 member = new Member(name, age)</a:t>
            </a:r>
            <a:r>
              <a:rPr lang="ko-Kore-KR" altLang="en-US" sz="11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1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</a:p>
          <a:p>
            <a:endParaRPr lang="en-US" altLang="ko-Kore-KR" sz="11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R" altLang="en-US" sz="11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changName(String name){</a:t>
            </a:r>
          </a:p>
          <a:p>
            <a:r>
              <a:rPr lang="en-US" altLang="ko-Kore-KR" sz="11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member.setName(name);	</a:t>
            </a:r>
          </a:p>
          <a:p>
            <a:r>
              <a:rPr lang="en-US" altLang="ko-Kore-KR" sz="1100" b="1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}</a:t>
            </a:r>
          </a:p>
          <a:p>
            <a:r>
              <a:rPr lang="ko-Kore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FCB67D2-226D-CE8D-5919-9FDAFB294614}"/>
              </a:ext>
            </a:extLst>
          </p:cNvPr>
          <p:cNvSpPr txBox="1"/>
          <p:nvPr/>
        </p:nvSpPr>
        <p:spPr>
          <a:xfrm>
            <a:off x="768721" y="2995951"/>
            <a:ext cx="3847097" cy="1954381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MyRunnable implements Runnable{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null;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MyRunnable(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run(){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changeName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(”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someName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602A9731-A18D-5CBF-E8D6-1FFE380D1549}"/>
              </a:ext>
            </a:extLst>
          </p:cNvPr>
          <p:cNvSpPr txBox="1"/>
          <p:nvPr/>
        </p:nvSpPr>
        <p:spPr>
          <a:xfrm>
            <a:off x="764729" y="5348472"/>
            <a:ext cx="3850951" cy="43088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rgbClr val="0070C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Thread(new MyRunnable(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Thread(new MyRunnable(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)).start();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94C6FF3-4F33-18B4-BEB2-083F6052353C}"/>
              </a:ext>
            </a:extLst>
          </p:cNvPr>
          <p:cNvSpPr txBox="1"/>
          <p:nvPr/>
        </p:nvSpPr>
        <p:spPr>
          <a:xfrm>
            <a:off x="4589658" y="2032711"/>
            <a:ext cx="197399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 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멤버 변수로 정의되어 있기 때문에기본적으로 스레드에 안전하지 않는 클래스이다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53233AC-638A-5E7C-D44A-98AA956BAFD3}"/>
              </a:ext>
            </a:extLst>
          </p:cNvPr>
          <p:cNvSpPr txBox="1"/>
          <p:nvPr/>
        </p:nvSpPr>
        <p:spPr>
          <a:xfrm>
            <a:off x="10273573" y="3672921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endParaRPr lang="ko-Kore-KR" altLang="en-US" sz="100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0F08B52-EA5A-2410-F937-DD53E9D2A783}"/>
              </a:ext>
            </a:extLst>
          </p:cNvPr>
          <p:cNvSpPr/>
          <p:nvPr/>
        </p:nvSpPr>
        <p:spPr>
          <a:xfrm>
            <a:off x="9414164" y="3641312"/>
            <a:ext cx="977457" cy="33131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F05C8BE-B40A-9C70-8F67-3C45883F86A4}"/>
              </a:ext>
            </a:extLst>
          </p:cNvPr>
          <p:cNvSpPr txBox="1"/>
          <p:nvPr/>
        </p:nvSpPr>
        <p:spPr>
          <a:xfrm>
            <a:off x="9485652" y="3657536"/>
            <a:ext cx="8436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F0828D2-61EC-57DF-CC9E-7F5E3FAAA871}"/>
              </a:ext>
            </a:extLst>
          </p:cNvPr>
          <p:cNvSpPr txBox="1"/>
          <p:nvPr/>
        </p:nvSpPr>
        <p:spPr>
          <a:xfrm>
            <a:off x="11067528" y="4274820"/>
            <a:ext cx="7168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  <a:endParaRPr lang="ko-Kore-KR" altLang="en-US" sz="1000"/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1A9F491D-E87F-DF02-C49B-1C8A1162D88B}"/>
              </a:ext>
            </a:extLst>
          </p:cNvPr>
          <p:cNvCxnSpPr>
            <a:cxnSpLocks/>
            <a:stCxn id="25" idx="2"/>
          </p:cNvCxnSpPr>
          <p:nvPr/>
        </p:nvCxnSpPr>
        <p:spPr>
          <a:xfrm>
            <a:off x="9902893" y="3972622"/>
            <a:ext cx="0" cy="17219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617B70B3-E986-041F-D312-E7B0AAD51538}"/>
              </a:ext>
            </a:extLst>
          </p:cNvPr>
          <p:cNvSpPr/>
          <p:nvPr/>
        </p:nvSpPr>
        <p:spPr>
          <a:xfrm>
            <a:off x="9432193" y="4144812"/>
            <a:ext cx="1662653" cy="34068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8966D03-9157-EA46-1EEF-298D4BA495BF}"/>
              </a:ext>
            </a:extLst>
          </p:cNvPr>
          <p:cNvSpPr txBox="1"/>
          <p:nvPr/>
        </p:nvSpPr>
        <p:spPr>
          <a:xfrm>
            <a:off x="9407039" y="4190227"/>
            <a:ext cx="166265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  | age = 2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en-US" altLang="ko-Kore-KR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8EB952C3-BF7E-EB36-FBA3-D2AAF441B114}"/>
              </a:ext>
            </a:extLst>
          </p:cNvPr>
          <p:cNvSpPr txBox="1"/>
          <p:nvPr/>
        </p:nvSpPr>
        <p:spPr>
          <a:xfrm>
            <a:off x="4624741" y="5412615"/>
            <a:ext cx="419225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마다 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 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생성하기 때문에 스레드에 안전한 상태가 된다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EA89757C-A2FA-8D14-0C35-75D393F15422}"/>
              </a:ext>
            </a:extLst>
          </p:cNvPr>
          <p:cNvSpPr txBox="1"/>
          <p:nvPr/>
        </p:nvSpPr>
        <p:spPr>
          <a:xfrm>
            <a:off x="764729" y="5941775"/>
            <a:ext cx="3850951" cy="60016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rgbClr val="FF000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 company = 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ore-KR" sz="1100" b="1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Thread(new MyRunnable(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Thread(new MyRunnable(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)).start();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75ACC75-D353-E26D-80EF-521C39B9A395}"/>
              </a:ext>
            </a:extLst>
          </p:cNvPr>
          <p:cNvSpPr txBox="1"/>
          <p:nvPr/>
        </p:nvSpPr>
        <p:spPr>
          <a:xfrm>
            <a:off x="4624069" y="5982020"/>
            <a:ext cx="6754457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두 스레드가 하나의 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 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공유하고 있고 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객체의 멤버 변수를 동시에 접근해서 변경이 가능하기 때문에 스레드에 안전하지 못한 상태가 된다</a:t>
            </a:r>
            <a:endParaRPr lang="ko-Kore-KR" altLang="en-US" sz="10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1864950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BEF88F4-DE5A-9FC4-0FD0-A7170846A380}"/>
              </a:ext>
            </a:extLst>
          </p:cNvPr>
          <p:cNvSpPr/>
          <p:nvPr/>
        </p:nvSpPr>
        <p:spPr>
          <a:xfrm>
            <a:off x="189360" y="288076"/>
            <a:ext cx="16626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불변 객체 사용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52050DA-EF8B-AA85-FC34-7D43D0D6CF2C}"/>
              </a:ext>
            </a:extLst>
          </p:cNvPr>
          <p:cNvSpPr/>
          <p:nvPr/>
        </p:nvSpPr>
        <p:spPr>
          <a:xfrm>
            <a:off x="608705" y="631479"/>
            <a:ext cx="10648709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Setter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없음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생성자에서 멤버 변수 초기화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멤버 변수는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선언 등으로 불변객체를 생성한다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불변객체는 어떠한 상황에도 상태가 변하지 않으므로 스레드에 안전하다고 할 수 있다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458F48-6F7A-D693-420E-EB4DA347CF47}"/>
              </a:ext>
            </a:extLst>
          </p:cNvPr>
          <p:cNvSpPr txBox="1"/>
          <p:nvPr/>
        </p:nvSpPr>
        <p:spPr>
          <a:xfrm>
            <a:off x="970415" y="1444661"/>
            <a:ext cx="4764266" cy="4875694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Immutable{</a:t>
            </a:r>
          </a:p>
          <a:p>
            <a:pPr>
              <a:spcBef>
                <a:spcPts val="500"/>
              </a:spcBef>
            </a:pP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private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String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ImmutableValue(int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1, String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){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=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=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public int getValue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(){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this.value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getValue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(){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this.value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public Immutable newImmutable(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){</a:t>
            </a: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new Immutable(this.value1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+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this.value2);</a:t>
            </a: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C05827D-6B12-C583-C65C-FCD7B9DFFEC1}"/>
              </a:ext>
            </a:extLst>
          </p:cNvPr>
          <p:cNvSpPr/>
          <p:nvPr/>
        </p:nvSpPr>
        <p:spPr>
          <a:xfrm>
            <a:off x="5864993" y="3493940"/>
            <a:ext cx="4914026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최초로 객체가 생성되는 시점 이후로 값이 절대 변하지 않는다</a:t>
            </a:r>
          </a:p>
        </p:txBody>
      </p:sp>
    </p:spTree>
    <p:extLst>
      <p:ext uri="{BB962C8B-B14F-4D97-AF65-F5344CB8AC3E}">
        <p14:creationId xmlns:p14="http://schemas.microsoft.com/office/powerpoint/2010/main" val="2573206634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72530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Synchronization Fundamentals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3911648" cy="29777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기법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Mutual Exclusion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Monitor 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SpinLock &amp; Busy Waiting</a:t>
            </a:r>
          </a:p>
        </p:txBody>
      </p:sp>
    </p:spTree>
    <p:extLst>
      <p:ext uri="{BB962C8B-B14F-4D97-AF65-F5344CB8AC3E}">
        <p14:creationId xmlns:p14="http://schemas.microsoft.com/office/powerpoint/2010/main" val="3825777061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100586" y="3105835"/>
            <a:ext cx="79908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Mutual Exclusion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019948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51740D6-0D27-4B3B-9DB5-F1CFC9842C45}"/>
              </a:ext>
            </a:extLst>
          </p:cNvPr>
          <p:cNvSpPr/>
          <p:nvPr/>
        </p:nvSpPr>
        <p:spPr>
          <a:xfrm>
            <a:off x="244332" y="328800"/>
            <a:ext cx="12277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39002FB-E530-8FFB-31EF-E80A762CC549}"/>
              </a:ext>
            </a:extLst>
          </p:cNvPr>
          <p:cNvSpPr/>
          <p:nvPr/>
        </p:nvSpPr>
        <p:spPr>
          <a:xfrm>
            <a:off x="565422" y="698132"/>
            <a:ext cx="9953206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프로세스가 운영체제로부터 할당 받은 자원을 이용하는 실행단위 또는 흐름의 단위로서 하나의 프로세스는 반드시 하나 이상의 스레드를 갖는다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내에서 각 필요한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 할당받고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Code, Data, Heap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영역은 공유해서 각 스레드가 공유한다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메모리 스택 영역에 접근 할 수 없으므로 스레드는 독립적인 실행 흐름을 가질 수 있게 되어 독립적인 함수 호출이 가능해 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67647FD-8B58-2FF1-4B1F-7D56348E5416}"/>
              </a:ext>
            </a:extLst>
          </p:cNvPr>
          <p:cNvSpPr/>
          <p:nvPr/>
        </p:nvSpPr>
        <p:spPr>
          <a:xfrm>
            <a:off x="916603" y="1842442"/>
            <a:ext cx="9229652" cy="4317426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363D74E-E68A-5B85-9D4D-1B5AC3F5379B}"/>
              </a:ext>
            </a:extLst>
          </p:cNvPr>
          <p:cNvSpPr/>
          <p:nvPr/>
        </p:nvSpPr>
        <p:spPr>
          <a:xfrm>
            <a:off x="4916667" y="1884279"/>
            <a:ext cx="9886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E425421-6814-E170-8348-4B0EC659160C}"/>
              </a:ext>
            </a:extLst>
          </p:cNvPr>
          <p:cNvSpPr/>
          <p:nvPr/>
        </p:nvSpPr>
        <p:spPr>
          <a:xfrm>
            <a:off x="1026049" y="2232748"/>
            <a:ext cx="8892894" cy="378783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272352F-3E38-F86F-7797-FCA844129651}"/>
              </a:ext>
            </a:extLst>
          </p:cNvPr>
          <p:cNvSpPr/>
          <p:nvPr/>
        </p:nvSpPr>
        <p:spPr>
          <a:xfrm>
            <a:off x="2587987" y="4604866"/>
            <a:ext cx="1096775" cy="346483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/>
              <a:t>Stack</a:t>
            </a:r>
            <a:endParaRPr lang="ko-KR" altLang="en-US" sz="120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5DC8AF2-71EF-DDA1-3A56-27FF6AD9B52A}"/>
              </a:ext>
            </a:extLst>
          </p:cNvPr>
          <p:cNvSpPr/>
          <p:nvPr/>
        </p:nvSpPr>
        <p:spPr>
          <a:xfrm>
            <a:off x="4842270" y="2665329"/>
            <a:ext cx="1185053" cy="49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D96C235-10F3-B5D5-F5B7-9AB42662C69B}"/>
              </a:ext>
            </a:extLst>
          </p:cNvPr>
          <p:cNvSpPr/>
          <p:nvPr/>
        </p:nvSpPr>
        <p:spPr>
          <a:xfrm>
            <a:off x="4837945" y="3175185"/>
            <a:ext cx="1185053" cy="6784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B0CE085-C2EF-DC60-283D-A7E5079A7ACA}"/>
              </a:ext>
            </a:extLst>
          </p:cNvPr>
          <p:cNvSpPr/>
          <p:nvPr/>
        </p:nvSpPr>
        <p:spPr>
          <a:xfrm>
            <a:off x="4833620" y="3866546"/>
            <a:ext cx="1185053" cy="59204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B2B684D-D0CA-4063-0AD4-FF95F2EA1AAD}"/>
              </a:ext>
            </a:extLst>
          </p:cNvPr>
          <p:cNvSpPr/>
          <p:nvPr/>
        </p:nvSpPr>
        <p:spPr>
          <a:xfrm>
            <a:off x="4835732" y="4476760"/>
            <a:ext cx="1185053" cy="5613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C011560-26FE-22BB-5310-628B487A3D41}"/>
              </a:ext>
            </a:extLst>
          </p:cNvPr>
          <p:cNvSpPr/>
          <p:nvPr/>
        </p:nvSpPr>
        <p:spPr>
          <a:xfrm>
            <a:off x="4837945" y="2647852"/>
            <a:ext cx="1185053" cy="180468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E3B1492A-A723-44E2-4D1B-21E15B2F746A}"/>
              </a:ext>
            </a:extLst>
          </p:cNvPr>
          <p:cNvCxnSpPr>
            <a:cxnSpLocks/>
          </p:cNvCxnSpPr>
          <p:nvPr/>
        </p:nvCxnSpPr>
        <p:spPr>
          <a:xfrm>
            <a:off x="4841020" y="3163883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813C2381-FF2D-6A4B-0C2E-99A3460ED8CC}"/>
              </a:ext>
            </a:extLst>
          </p:cNvPr>
          <p:cNvCxnSpPr>
            <a:cxnSpLocks/>
          </p:cNvCxnSpPr>
          <p:nvPr/>
        </p:nvCxnSpPr>
        <p:spPr>
          <a:xfrm>
            <a:off x="4823620" y="3847538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연결선[R] 42">
            <a:extLst>
              <a:ext uri="{FF2B5EF4-FFF2-40B4-BE49-F238E27FC236}">
                <a16:creationId xmlns:a16="http://schemas.microsoft.com/office/drawing/2014/main" id="{45F426F4-B2C3-426B-7439-6930FF77758A}"/>
              </a:ext>
            </a:extLst>
          </p:cNvPr>
          <p:cNvCxnSpPr>
            <a:cxnSpLocks/>
          </p:cNvCxnSpPr>
          <p:nvPr/>
        </p:nvCxnSpPr>
        <p:spPr>
          <a:xfrm>
            <a:off x="4833620" y="4454426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05E289F6-4F2C-31FB-8A16-0FEB6C63CAC3}"/>
              </a:ext>
            </a:extLst>
          </p:cNvPr>
          <p:cNvSpPr txBox="1"/>
          <p:nvPr/>
        </p:nvSpPr>
        <p:spPr>
          <a:xfrm>
            <a:off x="5096291" y="4610187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1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D0F67BF-BA89-9576-85EB-4A1904A2C896}"/>
              </a:ext>
            </a:extLst>
          </p:cNvPr>
          <p:cNvSpPr txBox="1"/>
          <p:nvPr/>
        </p:nvSpPr>
        <p:spPr>
          <a:xfrm>
            <a:off x="5135159" y="4016250"/>
            <a:ext cx="52571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1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E6E3680-AA38-E083-59B1-52EA7DE7A387}"/>
              </a:ext>
            </a:extLst>
          </p:cNvPr>
          <p:cNvSpPr txBox="1"/>
          <p:nvPr/>
        </p:nvSpPr>
        <p:spPr>
          <a:xfrm>
            <a:off x="5096291" y="3413289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1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FF190E6-FB9F-EF60-09F7-2ED820741D17}"/>
              </a:ext>
            </a:extLst>
          </p:cNvPr>
          <p:cNvSpPr txBox="1"/>
          <p:nvPr/>
        </p:nvSpPr>
        <p:spPr>
          <a:xfrm>
            <a:off x="5113160" y="2819492"/>
            <a:ext cx="6407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1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CB4B604-F2F2-7378-9EF9-C78D87F75018}"/>
              </a:ext>
            </a:extLst>
          </p:cNvPr>
          <p:cNvSpPr txBox="1"/>
          <p:nvPr/>
        </p:nvSpPr>
        <p:spPr>
          <a:xfrm>
            <a:off x="5026685" y="2392892"/>
            <a:ext cx="77471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ore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공유자원</a:t>
            </a: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B2287128-76CC-7A6F-D8EA-39356C8BF2AF}"/>
              </a:ext>
            </a:extLst>
          </p:cNvPr>
          <p:cNvSpPr/>
          <p:nvPr/>
        </p:nvSpPr>
        <p:spPr>
          <a:xfrm>
            <a:off x="2458342" y="3250766"/>
            <a:ext cx="1347747" cy="1786997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3181A951-B225-0E1B-596E-1A0664F7240E}"/>
              </a:ext>
            </a:extLst>
          </p:cNvPr>
          <p:cNvSpPr txBox="1"/>
          <p:nvPr/>
        </p:nvSpPr>
        <p:spPr>
          <a:xfrm>
            <a:off x="2653328" y="2954415"/>
            <a:ext cx="9399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5A2D298-1566-0116-164A-9EB9F187E13F}"/>
              </a:ext>
            </a:extLst>
          </p:cNvPr>
          <p:cNvSpPr/>
          <p:nvPr/>
        </p:nvSpPr>
        <p:spPr>
          <a:xfrm>
            <a:off x="2583827" y="4187496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heap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3A381FF-F488-175B-BD8D-08C3441B927B}"/>
              </a:ext>
            </a:extLst>
          </p:cNvPr>
          <p:cNvSpPr/>
          <p:nvPr/>
        </p:nvSpPr>
        <p:spPr>
          <a:xfrm>
            <a:off x="2574894" y="3769715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data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1328856-1220-F372-C6B9-6BBDA45561A5}"/>
              </a:ext>
            </a:extLst>
          </p:cNvPr>
          <p:cNvSpPr/>
          <p:nvPr/>
        </p:nvSpPr>
        <p:spPr>
          <a:xfrm>
            <a:off x="2574894" y="3361668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code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C5F0F7-F5FF-0D69-53EB-54BEA6619BF0}"/>
              </a:ext>
            </a:extLst>
          </p:cNvPr>
          <p:cNvSpPr/>
          <p:nvPr/>
        </p:nvSpPr>
        <p:spPr>
          <a:xfrm>
            <a:off x="7341656" y="4683589"/>
            <a:ext cx="1096775" cy="346483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/>
              <a:t>Stack</a:t>
            </a:r>
            <a:endParaRPr lang="ko-KR" altLang="en-US" sz="120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094ACA2-DD33-0C55-B204-61E06DBFE146}"/>
              </a:ext>
            </a:extLst>
          </p:cNvPr>
          <p:cNvSpPr/>
          <p:nvPr/>
        </p:nvSpPr>
        <p:spPr>
          <a:xfrm>
            <a:off x="7212011" y="3329489"/>
            <a:ext cx="1347747" cy="1786997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C778B88-8963-2E87-8229-6043EB3CF08B}"/>
              </a:ext>
            </a:extLst>
          </p:cNvPr>
          <p:cNvSpPr txBox="1"/>
          <p:nvPr/>
        </p:nvSpPr>
        <p:spPr>
          <a:xfrm>
            <a:off x="7406997" y="3033138"/>
            <a:ext cx="9399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9AA2903-6EEA-D162-2F39-68F22A401608}"/>
              </a:ext>
            </a:extLst>
          </p:cNvPr>
          <p:cNvSpPr/>
          <p:nvPr/>
        </p:nvSpPr>
        <p:spPr>
          <a:xfrm>
            <a:off x="7337496" y="4266219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heap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BBCB465-E2A7-E751-1194-D09C39266FCE}"/>
              </a:ext>
            </a:extLst>
          </p:cNvPr>
          <p:cNvSpPr/>
          <p:nvPr/>
        </p:nvSpPr>
        <p:spPr>
          <a:xfrm>
            <a:off x="7328563" y="3848438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data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ACD8B97-1EBB-6344-9A42-0C1B8E7C56E3}"/>
              </a:ext>
            </a:extLst>
          </p:cNvPr>
          <p:cNvSpPr/>
          <p:nvPr/>
        </p:nvSpPr>
        <p:spPr>
          <a:xfrm>
            <a:off x="7328563" y="3440391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code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E2CEA18F-F7E7-1946-3993-6583B35E1FB5}"/>
              </a:ext>
            </a:extLst>
          </p:cNvPr>
          <p:cNvCxnSpPr>
            <a:cxnSpLocks/>
            <a:stCxn id="15" idx="3"/>
            <a:endCxn id="28" idx="1"/>
          </p:cNvCxnSpPr>
          <p:nvPr/>
        </p:nvCxnSpPr>
        <p:spPr>
          <a:xfrm flipV="1">
            <a:off x="3671669" y="2914606"/>
            <a:ext cx="1170601" cy="620304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B5B5C4BF-A733-DAAE-2EAF-B5E1B04EF033}"/>
              </a:ext>
            </a:extLst>
          </p:cNvPr>
          <p:cNvCxnSpPr>
            <a:cxnSpLocks/>
            <a:stCxn id="14" idx="3"/>
            <a:endCxn id="30" idx="1"/>
          </p:cNvCxnSpPr>
          <p:nvPr/>
        </p:nvCxnSpPr>
        <p:spPr>
          <a:xfrm flipV="1">
            <a:off x="3671669" y="3514390"/>
            <a:ext cx="1166276" cy="428567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96DAB9C7-F6D2-4611-CFE3-D9044582F7FC}"/>
              </a:ext>
            </a:extLst>
          </p:cNvPr>
          <p:cNvCxnSpPr>
            <a:cxnSpLocks/>
            <a:stCxn id="12" idx="3"/>
            <a:endCxn id="31" idx="1"/>
          </p:cNvCxnSpPr>
          <p:nvPr/>
        </p:nvCxnSpPr>
        <p:spPr>
          <a:xfrm flipV="1">
            <a:off x="3680602" y="4162569"/>
            <a:ext cx="1153018" cy="198169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194592E5-F807-9D7E-6CB3-FB24AB5C42BB}"/>
              </a:ext>
            </a:extLst>
          </p:cNvPr>
          <p:cNvCxnSpPr>
            <a:cxnSpLocks/>
            <a:stCxn id="23" idx="1"/>
            <a:endCxn id="28" idx="3"/>
          </p:cNvCxnSpPr>
          <p:nvPr/>
        </p:nvCxnSpPr>
        <p:spPr>
          <a:xfrm flipH="1" flipV="1">
            <a:off x="6027323" y="2914606"/>
            <a:ext cx="1301240" cy="699027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127E536F-6B1E-A63D-698B-720CF05DC371}"/>
              </a:ext>
            </a:extLst>
          </p:cNvPr>
          <p:cNvCxnSpPr>
            <a:cxnSpLocks/>
            <a:stCxn id="22" idx="1"/>
            <a:endCxn id="30" idx="3"/>
          </p:cNvCxnSpPr>
          <p:nvPr/>
        </p:nvCxnSpPr>
        <p:spPr>
          <a:xfrm flipH="1" flipV="1">
            <a:off x="6022998" y="3514390"/>
            <a:ext cx="1305565" cy="50729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2D0F2ECF-21AD-45AD-5E57-42AD1E0DAC24}"/>
              </a:ext>
            </a:extLst>
          </p:cNvPr>
          <p:cNvCxnSpPr>
            <a:cxnSpLocks/>
            <a:stCxn id="19" idx="1"/>
            <a:endCxn id="31" idx="3"/>
          </p:cNvCxnSpPr>
          <p:nvPr/>
        </p:nvCxnSpPr>
        <p:spPr>
          <a:xfrm flipH="1" flipV="1">
            <a:off x="6018673" y="4162569"/>
            <a:ext cx="1318823" cy="276892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곱하기 66">
            <a:extLst>
              <a:ext uri="{FF2B5EF4-FFF2-40B4-BE49-F238E27FC236}">
                <a16:creationId xmlns:a16="http://schemas.microsoft.com/office/drawing/2014/main" id="{335A5422-286B-63FF-856A-D55059BFDE4A}"/>
              </a:ext>
            </a:extLst>
          </p:cNvPr>
          <p:cNvSpPr/>
          <p:nvPr/>
        </p:nvSpPr>
        <p:spPr>
          <a:xfrm>
            <a:off x="5172744" y="5125695"/>
            <a:ext cx="442059" cy="442059"/>
          </a:xfrm>
          <a:prstGeom prst="mathMultiply">
            <a:avLst>
              <a:gd name="adj1" fmla="val 1227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꺾인 연결선[E] 69">
            <a:extLst>
              <a:ext uri="{FF2B5EF4-FFF2-40B4-BE49-F238E27FC236}">
                <a16:creationId xmlns:a16="http://schemas.microsoft.com/office/drawing/2014/main" id="{895227AF-AE2C-D3E2-46CE-FD27F413C4F8}"/>
              </a:ext>
            </a:extLst>
          </p:cNvPr>
          <p:cNvCxnSpPr>
            <a:stCxn id="77" idx="2"/>
            <a:endCxn id="17" idx="2"/>
          </p:cNvCxnSpPr>
          <p:nvPr/>
        </p:nvCxnSpPr>
        <p:spPr>
          <a:xfrm rot="16200000" flipH="1">
            <a:off x="5469689" y="2700289"/>
            <a:ext cx="78723" cy="4753669"/>
          </a:xfrm>
          <a:prstGeom prst="bentConnector3">
            <a:avLst>
              <a:gd name="adj1" fmla="val 390385"/>
            </a:avLst>
          </a:prstGeom>
          <a:ln>
            <a:prstDash val="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4D4F1AE4-68D2-E6C6-40B9-1D53985E994B}"/>
              </a:ext>
            </a:extLst>
          </p:cNvPr>
          <p:cNvSpPr txBox="1"/>
          <p:nvPr/>
        </p:nvSpPr>
        <p:spPr>
          <a:xfrm>
            <a:off x="4287388" y="5568998"/>
            <a:ext cx="222320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메모리 스택에 접근 안됨</a:t>
            </a:r>
            <a:endParaRPr lang="ko-Kore-KR" altLang="en-US" sz="1100"/>
          </a:p>
        </p:txBody>
      </p:sp>
    </p:spTree>
    <p:extLst>
      <p:ext uri="{BB962C8B-B14F-4D97-AF65-F5344CB8AC3E}">
        <p14:creationId xmlns:p14="http://schemas.microsoft.com/office/powerpoint/2010/main" val="4192879724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80666" y="13505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09741" y="454148"/>
            <a:ext cx="11325817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(Mutual Exclusion)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또는 상호 배제는 공유 자원에 대한 경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쟁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상태를 방지하고 동시성 제어를 위한 락 메커니즘이다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임계영역에서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객체의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플래그를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소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유하고 있으면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액세스할 수 없으며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임계영역에 액세스하려고 시도하는 모든 스레드는 차단되고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플래그가 해제된 경우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에만 액세스할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메커니즘은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가진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오직 한개의 스레드만이 임계영역에 진입할 수 있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으며 락을 획득한 스레드만이 락을 해제 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7A35ACF-4615-79F7-C127-13775DAA7496}"/>
              </a:ext>
            </a:extLst>
          </p:cNvPr>
          <p:cNvSpPr txBox="1"/>
          <p:nvPr/>
        </p:nvSpPr>
        <p:spPr>
          <a:xfrm>
            <a:off x="841651" y="2289160"/>
            <a:ext cx="2143775" cy="26237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do { </a:t>
            </a:r>
          </a:p>
          <a:p>
            <a:pPr>
              <a:lnSpc>
                <a:spcPct val="200000"/>
              </a:lnSpc>
            </a:pPr>
            <a:r>
              <a:rPr lang="ko-KR" altLang="en-US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acquired(mutex)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b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release(mutex)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b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remainder section </a:t>
            </a:r>
          </a:p>
          <a:p>
            <a:pPr>
              <a:lnSpc>
                <a:spcPct val="20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} while (true);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5F5256-6560-1A30-CA81-D0F4CAE229D9}"/>
              </a:ext>
            </a:extLst>
          </p:cNvPr>
          <p:cNvSpPr txBox="1"/>
          <p:nvPr/>
        </p:nvSpPr>
        <p:spPr>
          <a:xfrm>
            <a:off x="2034651" y="6124214"/>
            <a:ext cx="82379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i="1" u="sng">
                <a:latin typeface="se-nanumgothic"/>
              </a:rPr>
              <a:t>뮤텍스</a:t>
            </a:r>
            <a:r>
              <a:rPr lang="ko-KR" altLang="en-US" i="1" u="sng">
                <a:effectLst/>
                <a:latin typeface="se-nanumgothic"/>
              </a:rPr>
              <a:t>는 락과 락해제</a:t>
            </a:r>
            <a:r>
              <a:rPr lang="ko-KR" altLang="en-US" i="1" u="sng">
                <a:latin typeface="se-nanumgothic"/>
              </a:rPr>
              <a:t>를 통해</a:t>
            </a:r>
            <a:r>
              <a:rPr lang="ko-KR" altLang="en-US" i="1" u="sng">
                <a:effectLst/>
                <a:latin typeface="se-nanumgothic"/>
              </a:rPr>
              <a:t> 자원을 보호하는 </a:t>
            </a:r>
            <a:r>
              <a:rPr lang="ko-KR" altLang="en-US" i="1" u="sng">
                <a:solidFill>
                  <a:srgbClr val="FF0000"/>
                </a:solidFill>
                <a:effectLst/>
                <a:latin typeface="se-nanumgothic"/>
              </a:rPr>
              <a:t>락체계 동기화 도구</a:t>
            </a:r>
            <a:r>
              <a:rPr lang="ko-KR" altLang="en-US" i="1" u="sng">
                <a:effectLst/>
                <a:latin typeface="se-nanumgothic"/>
              </a:rPr>
              <a:t>이다</a:t>
            </a:r>
            <a:endParaRPr lang="ko-Kore-KR" altLang="en-US" i="1" u="sng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F21F9B2-8CAA-7221-9194-9B07952C0007}"/>
              </a:ext>
            </a:extLst>
          </p:cNvPr>
          <p:cNvSpPr txBox="1"/>
          <p:nvPr/>
        </p:nvSpPr>
        <p:spPr>
          <a:xfrm>
            <a:off x="3566162" y="1868175"/>
            <a:ext cx="7769975" cy="4257576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m-&gt;value =1;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lock=0;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acquired(m)</a:t>
            </a: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(test_and_set(&amp;lock) == 1);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작업의 원자적 실행을 보장한다</a:t>
            </a:r>
            <a:endParaRPr lang="en-US" altLang="ko-Kore-KR" sz="1200" b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if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(m-&gt;value ==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0)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{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0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이면 이미 락이 된 상태이다 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add this thread to m-&gt;list  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대기큐에 넣게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block();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대기큐에 넣고 대기상태가 된다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m-&gt;vaule = 0;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진입하지 못하도록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한다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= 0;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release(m)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(test_and_set(&amp;lock) == 1);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해제의 원자적 실행을 보장한다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m-&gt;value = 1;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집입하도록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한다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remove a thiread  T from m-&gt;list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스레드를 큐로부터 가져온다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wakeup();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가져온 스레드를 깨우고 실행대기큐로 이동한다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F03754DF-1201-2D56-0454-D06F83E886EE}"/>
              </a:ext>
            </a:extLst>
          </p:cNvPr>
          <p:cNvCxnSpPr>
            <a:cxnSpLocks/>
          </p:cNvCxnSpPr>
          <p:nvPr/>
        </p:nvCxnSpPr>
        <p:spPr>
          <a:xfrm flipV="1">
            <a:off x="2585755" y="2530517"/>
            <a:ext cx="1053679" cy="417839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5652DAFE-03AB-B6F1-927D-E838DE3CF09A}"/>
              </a:ext>
            </a:extLst>
          </p:cNvPr>
          <p:cNvCxnSpPr>
            <a:cxnSpLocks/>
          </p:cNvCxnSpPr>
          <p:nvPr/>
        </p:nvCxnSpPr>
        <p:spPr>
          <a:xfrm>
            <a:off x="2410142" y="3820366"/>
            <a:ext cx="1229292" cy="242226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1361581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1072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E45D1B5-8755-6CFD-54C5-5318D28BF607}"/>
              </a:ext>
            </a:extLst>
          </p:cNvPr>
          <p:cNvSpPr txBox="1"/>
          <p:nvPr/>
        </p:nvSpPr>
        <p:spPr>
          <a:xfrm>
            <a:off x="1465968" y="1111409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20AB9E11-33DB-CA93-4352-A460902D1D5E}"/>
              </a:ext>
            </a:extLst>
          </p:cNvPr>
          <p:cNvGrpSpPr/>
          <p:nvPr/>
        </p:nvGrpSpPr>
        <p:grpSpPr>
          <a:xfrm>
            <a:off x="4271585" y="1104121"/>
            <a:ext cx="671979" cy="636104"/>
            <a:chOff x="7232788" y="2570565"/>
            <a:chExt cx="671979" cy="636104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F5E585D4-EDF5-FA88-63DC-120F774C0ADB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5E071B96-F3AF-F320-2043-BF6A5B52E39C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A8A597E3-1ECC-5693-E4DF-030A5F3E0B24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2652365" y="1401467"/>
            <a:ext cx="1619220" cy="50529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F4B34218-B58B-E1E9-3528-8F01AD6D47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5889" y="1554823"/>
            <a:ext cx="287979" cy="28797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488A775-8196-7E21-4C61-9B804A73B476}"/>
              </a:ext>
            </a:extLst>
          </p:cNvPr>
          <p:cNvSpPr txBox="1"/>
          <p:nvPr/>
        </p:nvSpPr>
        <p:spPr>
          <a:xfrm>
            <a:off x="5987251" y="1111409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release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700B3E3-272B-87EE-F379-2C702F7A761A}"/>
              </a:ext>
            </a:extLst>
          </p:cNvPr>
          <p:cNvGrpSpPr/>
          <p:nvPr/>
        </p:nvGrpSpPr>
        <p:grpSpPr>
          <a:xfrm>
            <a:off x="8759197" y="1624905"/>
            <a:ext cx="671979" cy="636104"/>
            <a:chOff x="7232788" y="2570565"/>
            <a:chExt cx="671979" cy="636104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F3B4E89F-82B2-48C5-8DE3-495BF3B6BBE9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DDD0616D-D5B4-0B08-C920-D4FB9E7B2878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3272CA7-AAF8-9520-F3D5-972EF3050736}"/>
              </a:ext>
            </a:extLst>
          </p:cNvPr>
          <p:cNvCxnSpPr>
            <a:cxnSpLocks/>
            <a:stCxn id="19" idx="1"/>
          </p:cNvCxnSpPr>
          <p:nvPr/>
        </p:nvCxnSpPr>
        <p:spPr>
          <a:xfrm flipH="1" flipV="1">
            <a:off x="7131259" y="1904383"/>
            <a:ext cx="1627938" cy="1786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5" name="그림 24">
            <a:extLst>
              <a:ext uri="{FF2B5EF4-FFF2-40B4-BE49-F238E27FC236}">
                <a16:creationId xmlns:a16="http://schemas.microsoft.com/office/drawing/2014/main" id="{6B26AD26-B961-BEEE-36A8-027293ABF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3501" y="2075607"/>
            <a:ext cx="287979" cy="287979"/>
          </a:xfrm>
          <a:prstGeom prst="rect">
            <a:avLst/>
          </a:prstGeom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517A14FB-C57C-95D1-4EC7-A1DC62D75936}"/>
              </a:ext>
            </a:extLst>
          </p:cNvPr>
          <p:cNvGrpSpPr/>
          <p:nvPr/>
        </p:nvGrpSpPr>
        <p:grpSpPr>
          <a:xfrm>
            <a:off x="8759197" y="754020"/>
            <a:ext cx="671979" cy="636104"/>
            <a:chOff x="7232788" y="2570565"/>
            <a:chExt cx="671979" cy="636104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7069826A-BEC1-F3A4-558C-518FBA7B292D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A55E39B-332C-79A0-3FB6-ABCD58B04D95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08F2E29A-FDB0-F6DF-4E75-6ABAD307F12D}"/>
              </a:ext>
            </a:extLst>
          </p:cNvPr>
          <p:cNvCxnSpPr>
            <a:cxnSpLocks/>
            <a:stCxn id="28" idx="1"/>
          </p:cNvCxnSpPr>
          <p:nvPr/>
        </p:nvCxnSpPr>
        <p:spPr>
          <a:xfrm flipH="1">
            <a:off x="7617981" y="1051366"/>
            <a:ext cx="1141216" cy="41409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곱하기 32">
            <a:extLst>
              <a:ext uri="{FF2B5EF4-FFF2-40B4-BE49-F238E27FC236}">
                <a16:creationId xmlns:a16="http://schemas.microsoft.com/office/drawing/2014/main" id="{6011BE76-99CC-1DE4-1B25-D860EE8BDCBD}"/>
              </a:ext>
            </a:extLst>
          </p:cNvPr>
          <p:cNvSpPr/>
          <p:nvPr/>
        </p:nvSpPr>
        <p:spPr>
          <a:xfrm>
            <a:off x="7821877" y="970784"/>
            <a:ext cx="636104" cy="636104"/>
          </a:xfrm>
          <a:prstGeom prst="mathMultiply">
            <a:avLst>
              <a:gd name="adj1" fmla="val 490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4" name="오른쪽 화살표[R] 33">
            <a:extLst>
              <a:ext uri="{FF2B5EF4-FFF2-40B4-BE49-F238E27FC236}">
                <a16:creationId xmlns:a16="http://schemas.microsoft.com/office/drawing/2014/main" id="{1D2C7BE6-FC06-7A1B-7AF2-759A5FA7B23D}"/>
              </a:ext>
            </a:extLst>
          </p:cNvPr>
          <p:cNvSpPr/>
          <p:nvPr/>
        </p:nvSpPr>
        <p:spPr>
          <a:xfrm>
            <a:off x="4584160" y="2120379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EDBEEFF-082D-57E1-DBAF-776A4398CD77}"/>
              </a:ext>
            </a:extLst>
          </p:cNvPr>
          <p:cNvSpPr txBox="1"/>
          <p:nvPr/>
        </p:nvSpPr>
        <p:spPr>
          <a:xfrm>
            <a:off x="5987251" y="3866482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9633BBF6-8FDC-8371-944E-07BA6A29CF21}"/>
              </a:ext>
            </a:extLst>
          </p:cNvPr>
          <p:cNvGrpSpPr/>
          <p:nvPr/>
        </p:nvGrpSpPr>
        <p:grpSpPr>
          <a:xfrm>
            <a:off x="8759197" y="4379978"/>
            <a:ext cx="671979" cy="636104"/>
            <a:chOff x="7232788" y="2570565"/>
            <a:chExt cx="671979" cy="636104"/>
          </a:xfrm>
        </p:grpSpPr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DB42EF4D-06D2-91F3-77FF-17A8F15CC4F1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DC08EF1B-0A60-320A-B2F4-CE804B1A88AD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DAA2E1D0-B07A-888F-3B3A-9F4E89D699DF}"/>
              </a:ext>
            </a:extLst>
          </p:cNvPr>
          <p:cNvCxnSpPr>
            <a:cxnSpLocks/>
            <a:stCxn id="38" idx="1"/>
          </p:cNvCxnSpPr>
          <p:nvPr/>
        </p:nvCxnSpPr>
        <p:spPr>
          <a:xfrm flipH="1">
            <a:off x="7672482" y="4677324"/>
            <a:ext cx="1086715" cy="47001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426FD1A7-0BDC-AF0E-F2E8-91A06973E7F7}"/>
              </a:ext>
            </a:extLst>
          </p:cNvPr>
          <p:cNvGrpSpPr/>
          <p:nvPr/>
        </p:nvGrpSpPr>
        <p:grpSpPr>
          <a:xfrm>
            <a:off x="8759197" y="3509093"/>
            <a:ext cx="671979" cy="636104"/>
            <a:chOff x="7232788" y="2570565"/>
            <a:chExt cx="671979" cy="636104"/>
          </a:xfrm>
        </p:grpSpPr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595C9E7A-ADA5-C644-31A3-6F16A44A3A73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76778E1D-3B34-5A40-4404-DFEF9FC0C64F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258C2313-6C78-9DE8-679D-107AB8D131F6}"/>
              </a:ext>
            </a:extLst>
          </p:cNvPr>
          <p:cNvCxnSpPr>
            <a:cxnSpLocks/>
            <a:stCxn id="42" idx="2"/>
          </p:cNvCxnSpPr>
          <p:nvPr/>
        </p:nvCxnSpPr>
        <p:spPr>
          <a:xfrm flipH="1">
            <a:off x="7617981" y="3827145"/>
            <a:ext cx="1143420" cy="42157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오른쪽 화살표[R] 47">
            <a:extLst>
              <a:ext uri="{FF2B5EF4-FFF2-40B4-BE49-F238E27FC236}">
                <a16:creationId xmlns:a16="http://schemas.microsoft.com/office/drawing/2014/main" id="{A159E693-213D-99CE-820B-DF44AC708EB1}"/>
              </a:ext>
            </a:extLst>
          </p:cNvPr>
          <p:cNvSpPr/>
          <p:nvPr/>
        </p:nvSpPr>
        <p:spPr>
          <a:xfrm rot="5400000">
            <a:off x="6850910" y="3379367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CE6F006-02A9-CCD1-C79F-499070E0D6EA}"/>
              </a:ext>
            </a:extLst>
          </p:cNvPr>
          <p:cNvSpPr txBox="1"/>
          <p:nvPr/>
        </p:nvSpPr>
        <p:spPr>
          <a:xfrm>
            <a:off x="1465968" y="3949694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release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C7151069-F7CA-D517-D886-4CE4213320C1}"/>
              </a:ext>
            </a:extLst>
          </p:cNvPr>
          <p:cNvGrpSpPr/>
          <p:nvPr/>
        </p:nvGrpSpPr>
        <p:grpSpPr>
          <a:xfrm>
            <a:off x="4237914" y="4463190"/>
            <a:ext cx="671979" cy="636104"/>
            <a:chOff x="7232788" y="2570565"/>
            <a:chExt cx="671979" cy="636104"/>
          </a:xfrm>
        </p:grpSpPr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F181470E-94E3-A92C-3850-B03F0BF84705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E9E1F54C-B147-8D07-098B-6EF05E8AB870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627B28E2-E248-4CDA-F8B2-49533A98CB66}"/>
              </a:ext>
            </a:extLst>
          </p:cNvPr>
          <p:cNvCxnSpPr>
            <a:cxnSpLocks/>
            <a:stCxn id="52" idx="1"/>
          </p:cNvCxnSpPr>
          <p:nvPr/>
        </p:nvCxnSpPr>
        <p:spPr>
          <a:xfrm flipH="1">
            <a:off x="3315528" y="4760536"/>
            <a:ext cx="922386" cy="60927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D56E13DF-D5C4-B901-6ADF-B8A35550A647}"/>
              </a:ext>
            </a:extLst>
          </p:cNvPr>
          <p:cNvGrpSpPr/>
          <p:nvPr/>
        </p:nvGrpSpPr>
        <p:grpSpPr>
          <a:xfrm>
            <a:off x="4237914" y="3592305"/>
            <a:ext cx="671979" cy="636104"/>
            <a:chOff x="7232788" y="2570565"/>
            <a:chExt cx="671979" cy="636104"/>
          </a:xfrm>
        </p:grpSpPr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24F153DC-F590-BCE4-28A0-74631D129643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4D67171E-23E9-61CE-7367-FD41F99D3CA6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7765C2B8-EB45-78BF-732A-08B73297664B}"/>
              </a:ext>
            </a:extLst>
          </p:cNvPr>
          <p:cNvCxnSpPr>
            <a:cxnSpLocks/>
            <a:stCxn id="55" idx="2"/>
          </p:cNvCxnSpPr>
          <p:nvPr/>
        </p:nvCxnSpPr>
        <p:spPr>
          <a:xfrm flipH="1">
            <a:off x="2571475" y="3910357"/>
            <a:ext cx="1668643" cy="85017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8" name="그림 57">
            <a:extLst>
              <a:ext uri="{FF2B5EF4-FFF2-40B4-BE49-F238E27FC236}">
                <a16:creationId xmlns:a16="http://schemas.microsoft.com/office/drawing/2014/main" id="{58313755-98EB-E456-475B-01F25F1F4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2217" y="4044406"/>
            <a:ext cx="287979" cy="287979"/>
          </a:xfrm>
          <a:prstGeom prst="rect">
            <a:avLst/>
          </a:prstGeom>
        </p:spPr>
      </p:pic>
      <p:sp>
        <p:nvSpPr>
          <p:cNvPr id="59" name="오른쪽 화살표[R] 58">
            <a:extLst>
              <a:ext uri="{FF2B5EF4-FFF2-40B4-BE49-F238E27FC236}">
                <a16:creationId xmlns:a16="http://schemas.microsoft.com/office/drawing/2014/main" id="{64901C17-8355-BC3C-2997-E937C3B4B5DE}"/>
              </a:ext>
            </a:extLst>
          </p:cNvPr>
          <p:cNvSpPr/>
          <p:nvPr/>
        </p:nvSpPr>
        <p:spPr>
          <a:xfrm rot="10800000">
            <a:off x="5128952" y="4536694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3" name="구부러진 연결선[U] 62">
            <a:extLst>
              <a:ext uri="{FF2B5EF4-FFF2-40B4-BE49-F238E27FC236}">
                <a16:creationId xmlns:a16="http://schemas.microsoft.com/office/drawing/2014/main" id="{DFFD1DE2-3F31-DF44-305A-6527BF87D391}"/>
              </a:ext>
            </a:extLst>
          </p:cNvPr>
          <p:cNvCxnSpPr>
            <a:stCxn id="37" idx="6"/>
            <a:endCxn id="43" idx="3"/>
          </p:cNvCxnSpPr>
          <p:nvPr/>
        </p:nvCxnSpPr>
        <p:spPr>
          <a:xfrm flipV="1">
            <a:off x="9397505" y="3806439"/>
            <a:ext cx="33671" cy="891591"/>
          </a:xfrm>
          <a:prstGeom prst="curvedConnector3">
            <a:avLst>
              <a:gd name="adj1" fmla="val 77892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그림 39">
            <a:extLst>
              <a:ext uri="{FF2B5EF4-FFF2-40B4-BE49-F238E27FC236}">
                <a16:creationId xmlns:a16="http://schemas.microsoft.com/office/drawing/2014/main" id="{CCE6D802-9262-A6E8-6A60-41F9EB2530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1545" y="4091999"/>
            <a:ext cx="287979" cy="287979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005E0424-A773-507A-F5B9-8137A4E55048}"/>
              </a:ext>
            </a:extLst>
          </p:cNvPr>
          <p:cNvSpPr/>
          <p:nvPr/>
        </p:nvSpPr>
        <p:spPr>
          <a:xfrm>
            <a:off x="9414340" y="931401"/>
            <a:ext cx="45717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62803870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87730" y="156861"/>
            <a:ext cx="12506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9E9202-319C-DBBF-79BD-D4E3E91A68AA}"/>
              </a:ext>
            </a:extLst>
          </p:cNvPr>
          <p:cNvSpPr txBox="1"/>
          <p:nvPr/>
        </p:nvSpPr>
        <p:spPr>
          <a:xfrm>
            <a:off x="234034" y="763179"/>
            <a:ext cx="4110187" cy="311623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AtomicBoolean lock = new AtomicBoolean(false);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(!lock.compareAndSet(false, ture)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true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lock</a:t>
            </a:r>
            <a:r>
              <a:rPr lang="en-US" altLang="ko-Kore-KR" sz="1200">
                <a:solidFill>
                  <a:srgbClr val="C77DBB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.set(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this.notify();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BBDFE8-9598-1F85-3A9B-C48C377C1007}"/>
              </a:ext>
            </a:extLst>
          </p:cNvPr>
          <p:cNvSpPr txBox="1"/>
          <p:nvPr/>
        </p:nvSpPr>
        <p:spPr>
          <a:xfrm>
            <a:off x="4621953" y="763179"/>
            <a:ext cx="3141036" cy="58169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sharedValue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private int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mutex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mutex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sum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획득</a:t>
            </a:r>
            <a:endParaRPr lang="en-US" altLang="ko-Kore-KR" sz="1200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100000000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sharedValue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++;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//</a:t>
            </a:r>
            <a:r>
              <a:rPr lang="ko-KR" altLang="en-US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해제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int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getSum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sharedValue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74D3634-5A5E-8BCE-7487-E8A95F0DAA52}"/>
              </a:ext>
            </a:extLst>
          </p:cNvPr>
          <p:cNvSpPr txBox="1"/>
          <p:nvPr/>
        </p:nvSpPr>
        <p:spPr>
          <a:xfrm>
            <a:off x="8043454" y="763179"/>
            <a:ext cx="3904295" cy="34163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SynchronizedTest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String[] args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shared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Mutex()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th1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Thread(shared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::sum);</a:t>
            </a:r>
            <a:b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th2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Thread(shared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::sum);</a:t>
            </a:r>
            <a:b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th1.start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th2.start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th1.join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th2.join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5C69097-CE2C-87AC-0A9C-607529777578}"/>
              </a:ext>
            </a:extLst>
          </p:cNvPr>
          <p:cNvSpPr/>
          <p:nvPr/>
        </p:nvSpPr>
        <p:spPr>
          <a:xfrm>
            <a:off x="223439" y="3981612"/>
            <a:ext cx="4227448" cy="23160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스레드가 임계영역에 진입하기 위한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획득하기 위해 호출하는  메서드이다</a:t>
            </a:r>
            <a:endParaRPr lang="en-US" altLang="ko-KR" sz="12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200" b="0" i="0">
              <a:solidFill>
                <a:schemeClr val="bg1">
                  <a:lumMod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R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구문은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반환할 경우에만 스레드가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획득하도록 한다</a:t>
            </a:r>
            <a:endParaRPr lang="en-US" altLang="ko-KR" sz="1200" b="0" i="0">
              <a:solidFill>
                <a:schemeClr val="bg1">
                  <a:lumMod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2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ko-KR" altLang="en-US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가진 스레드가 </a:t>
            </a:r>
            <a:r>
              <a:rPr lang="en-US" altLang="ko-KR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해제함으로 다른 스레드가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가질 수 있도록 한다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R" sz="12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때 예외가 발생할 수 있으므로 반드시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구문안에서 해제할 수 있도록 한다</a:t>
            </a:r>
            <a:endParaRPr lang="en-US" altLang="ko-KR" sz="1200" b="0" i="0">
              <a:solidFill>
                <a:schemeClr val="bg1">
                  <a:lumMod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847555B5-9D4B-655D-8766-B38F429B79EF}"/>
              </a:ext>
            </a:extLst>
          </p:cNvPr>
          <p:cNvCxnSpPr>
            <a:cxnSpLocks/>
          </p:cNvCxnSpPr>
          <p:nvPr/>
        </p:nvCxnSpPr>
        <p:spPr>
          <a:xfrm flipH="1" flipV="1">
            <a:off x="2162755" y="1534602"/>
            <a:ext cx="2948196" cy="1723326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7D413FBD-148B-2442-34A2-798D514AC854}"/>
              </a:ext>
            </a:extLst>
          </p:cNvPr>
          <p:cNvCxnSpPr>
            <a:cxnSpLocks/>
          </p:cNvCxnSpPr>
          <p:nvPr/>
        </p:nvCxnSpPr>
        <p:spPr>
          <a:xfrm flipH="1" flipV="1">
            <a:off x="2821923" y="2676588"/>
            <a:ext cx="2289028" cy="1857263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96200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1AD9C581-A3A4-52AF-3BD2-D3809B460BF9}"/>
              </a:ext>
            </a:extLst>
          </p:cNvPr>
          <p:cNvSpPr/>
          <p:nvPr/>
        </p:nvSpPr>
        <p:spPr>
          <a:xfrm>
            <a:off x="339121" y="362486"/>
            <a:ext cx="190629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 문제점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0D6C3D-0E40-2538-F171-65AC7030D77D}"/>
              </a:ext>
            </a:extLst>
          </p:cNvPr>
          <p:cNvSpPr txBox="1"/>
          <p:nvPr/>
        </p:nvSpPr>
        <p:spPr>
          <a:xfrm>
            <a:off x="867468" y="954037"/>
            <a:ext cx="10662450" cy="52322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</a:t>
            </a: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(Deadlock)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데드락은 두 개 이상의 스레드가 서로가 가진 락을 기다리면서 상호적으로 블로킹되어 아무 작업도 수행할 수 없는 상태를 의미하며 잘못된 뮤텍스 사용으로 인해 데드락이 발생할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역전</a:t>
            </a: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(Priority Inversion)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역전은 높은 우선 순위를 가진 스레드가 낮은 우선 순위를 가진 스레드가 보유한 락을 기다리는 동안 블록되는 현상으로 높은 우선 순위를 가진 스레드의 작업이 지연될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우선 순위 상속으로 해결할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오버헤드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뮤텍스를 사용하면 여러 스레드가 경합하면서 락을 얻기 위해 스레드 스케줄링이 발생한다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이로 인해 오버헤드가 발생하고 성능이 저하될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성능 저하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뮤텍스를 사용하면 락을 얻기 위해 스레드가 대기하게 되고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실행 시간이 블록되면서 성능 저하가 발생할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잘못된 사용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뮤텍스를 적절하게 사용하지 않거나 잘못된 순서로 락을 해제하는 경우 예기치 않은 동작이 발생할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93663967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937550" y="3105835"/>
            <a:ext cx="63169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13988776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2" y="620738"/>
            <a:ext cx="11507484" cy="16081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 자원에 대한 접근을 제어하기 위해 사용되는 신호전달 메커니즘 동기화 도구이다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정수형 변수 </a:t>
            </a:r>
            <a:r>
              <a:rPr lang="en-US" altLang="ko-KR" sz="12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en-US" altLang="ko-KR" sz="12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(Proberen: try)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R" sz="12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(Verhogen: increment)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두 가지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원자적 함수로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구성된 신호전달 메커니즘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도구이다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임계 영역을 사용하려는 스레드의 진입 여부를 결정하는 연산으로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연산이라고도 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대기 중인 프로세스를 깨우는 신호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(Wake-up)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연산이라고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임계영역에 진입하지 못할 경우 자발적으로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'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(BLOCK)'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상태에 들어가고 임계영역을 빠져나오는 스레드가 대기상태의 스레드를 실행대기상태로 깨워준다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java.util.concurrent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패키지에 세마포어 구현체를 포함하고 있기 때문에 직접 세마포어를 구현할 필요는 없다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id="{C3BCC9F8-F1DD-903B-A066-FFEC47A2CB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8088" y="2760457"/>
            <a:ext cx="2513087" cy="2261779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C032EDC7-E293-EB91-B90A-F82D34F5FECE}"/>
              </a:ext>
            </a:extLst>
          </p:cNvPr>
          <p:cNvSpPr txBox="1"/>
          <p:nvPr/>
        </p:nvSpPr>
        <p:spPr>
          <a:xfrm>
            <a:off x="812991" y="5051825"/>
            <a:ext cx="5010939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이미지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인용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https://en.wikipedia.org/wiki/File:Signal_Home_Semaphore_R_%26_G.svg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E8380D6-2D99-4CF1-8860-C867FE64BAFE}"/>
              </a:ext>
            </a:extLst>
          </p:cNvPr>
          <p:cNvSpPr txBox="1"/>
          <p:nvPr/>
        </p:nvSpPr>
        <p:spPr>
          <a:xfrm>
            <a:off x="1489260" y="5915155"/>
            <a:ext cx="97970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1" u="sng">
                <a:effectLst/>
                <a:latin typeface="se-nanumgothic"/>
              </a:rPr>
              <a:t>세마포어는 특정 신호에 의해 공유자원의 접근을 제어하고 보호하는 </a:t>
            </a:r>
            <a:r>
              <a:rPr lang="ko-KR" altLang="en-US" b="0" i="1" u="sng">
                <a:solidFill>
                  <a:srgbClr val="FF0000"/>
                </a:solidFill>
                <a:effectLst/>
                <a:latin typeface="se-nanumgothic"/>
              </a:rPr>
              <a:t>신호체계 </a:t>
            </a:r>
            <a:r>
              <a:rPr lang="ko-KR" altLang="en-US" i="1" u="sng">
                <a:solidFill>
                  <a:srgbClr val="FF0000"/>
                </a:solidFill>
                <a:effectLst/>
                <a:latin typeface="se-nanumgothic"/>
              </a:rPr>
              <a:t>동기화 도구</a:t>
            </a:r>
            <a:r>
              <a:rPr lang="ko-KR" altLang="en-US" i="1" u="sng">
                <a:effectLst/>
                <a:latin typeface="se-nanumgothic"/>
              </a:rPr>
              <a:t>이다</a:t>
            </a:r>
            <a:r>
              <a:rPr lang="ko-KR" altLang="en-US" i="1" u="sng">
                <a:solidFill>
                  <a:srgbClr val="FF0000"/>
                </a:solidFill>
                <a:effectLst/>
                <a:latin typeface="se-nanumgothic"/>
              </a:rPr>
              <a:t> </a:t>
            </a:r>
            <a:endParaRPr lang="ko-Kore-KR" altLang="en-US" i="1" u="sng">
              <a:solidFill>
                <a:srgbClr val="FF0000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E7080A3E-0E8B-170B-D46F-95C4733F5432}"/>
              </a:ext>
            </a:extLst>
          </p:cNvPr>
          <p:cNvSpPr txBox="1"/>
          <p:nvPr/>
        </p:nvSpPr>
        <p:spPr>
          <a:xfrm>
            <a:off x="4555939" y="3216791"/>
            <a:ext cx="5333203" cy="10348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신호기</a:t>
            </a: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팔이 경사각이 수평이면 정지한다</a:t>
            </a:r>
            <a:endParaRPr lang="en-US" altLang="ko-KR" sz="1400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신호기 팔의 경사각이 아래로 내려오면 통과한다</a:t>
            </a:r>
            <a:endParaRPr lang="en-US" altLang="ko-KR" sz="1400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기차는 신호에 따라 임계영역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공유자원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 철도를 통과할 수 있다</a:t>
            </a:r>
            <a:endParaRPr lang="ko-Kore-KR" altLang="en-US" sz="1400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67889574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295B4F5F-7AD3-AF16-13A4-D6CE34C38C11}"/>
              </a:ext>
            </a:extLst>
          </p:cNvPr>
          <p:cNvSpPr txBox="1"/>
          <p:nvPr/>
        </p:nvSpPr>
        <p:spPr>
          <a:xfrm>
            <a:off x="4373311" y="2758965"/>
            <a:ext cx="6987049" cy="39446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P(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*S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(test_and_set(&amp;lock)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==1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연산의 원자적 실행을 보장한다</a:t>
            </a:r>
            <a:b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S-&gt;value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--;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카운트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감소 시킨다</a:t>
            </a:r>
            <a:endParaRPr lang="en-US" altLang="ko-Kore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if (S-&gt;value &lt; 0 ) {                                    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 카운트가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작으면 공유자원이 없다</a:t>
            </a: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add this thread to m-&gt;list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스레드를 대기 큐에 넣는다</a:t>
            </a: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block();                     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대기 시킨다</a:t>
            </a: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}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V(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*S</a:t>
            </a: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(test_and_set(&amp;lock)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==1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연산의 원자적 실행을 보장한다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S-&gt;value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++;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카운트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증가 시킨다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if (S-&gt;value &lt;= 0 ) {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 카운트가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이하면 대기중인 스레드가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remove a thiread  T from m-&gt;list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중인 스레드를 큐로부터 가져온다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wakeup(t);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가져온 스레드를 깨우고 실행대기큐로 이동한다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DA75F4A-3857-D0C4-EA67-2D53C298EF39}"/>
              </a:ext>
            </a:extLst>
          </p:cNvPr>
          <p:cNvSpPr txBox="1"/>
          <p:nvPr/>
        </p:nvSpPr>
        <p:spPr>
          <a:xfrm>
            <a:off x="1047324" y="4011589"/>
            <a:ext cx="2592744" cy="20043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do { </a:t>
            </a:r>
          </a:p>
          <a:p>
            <a:pPr lvl="1">
              <a:lnSpc>
                <a:spcPct val="150000"/>
              </a:lnSpc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P(S);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lvl="1">
              <a:lnSpc>
                <a:spcPct val="15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	critical section </a:t>
            </a:r>
          </a:p>
          <a:p>
            <a:pPr lvl="1">
              <a:lnSpc>
                <a:spcPct val="150000"/>
              </a:lnSpc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V(S);</a:t>
            </a:r>
            <a:endParaRPr lang="en-US" altLang="ko-Kore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	remainder section 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} while (true);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9E382B02-0361-4EC5-15C1-0BA3302C7793}"/>
              </a:ext>
            </a:extLst>
          </p:cNvPr>
          <p:cNvCxnSpPr>
            <a:cxnSpLocks/>
          </p:cNvCxnSpPr>
          <p:nvPr/>
        </p:nvCxnSpPr>
        <p:spPr>
          <a:xfrm flipV="1">
            <a:off x="2052857" y="2947438"/>
            <a:ext cx="2320454" cy="1594279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DD68B07B-F3CF-6E09-2EF2-916D53964FC7}"/>
              </a:ext>
            </a:extLst>
          </p:cNvPr>
          <p:cNvCxnSpPr>
            <a:cxnSpLocks/>
          </p:cNvCxnSpPr>
          <p:nvPr/>
        </p:nvCxnSpPr>
        <p:spPr>
          <a:xfrm flipV="1">
            <a:off x="2137636" y="4844499"/>
            <a:ext cx="2235675" cy="373991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D23B0B24-3E35-7226-BC68-4562B818ABE5}"/>
              </a:ext>
            </a:extLst>
          </p:cNvPr>
          <p:cNvSpPr txBox="1"/>
          <p:nvPr/>
        </p:nvSpPr>
        <p:spPr>
          <a:xfrm>
            <a:off x="1369496" y="3728884"/>
            <a:ext cx="19483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 사용</a:t>
            </a:r>
            <a:endParaRPr lang="ko-Kore-KR" altLang="en-US" sz="120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60896D4-4CC2-FBF7-0710-44ABA9445D32}"/>
              </a:ext>
            </a:extLst>
          </p:cNvPr>
          <p:cNvSpPr/>
          <p:nvPr/>
        </p:nvSpPr>
        <p:spPr>
          <a:xfrm>
            <a:off x="268554" y="96305"/>
            <a:ext cx="21659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 작동방식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6678E0E8-8FCF-5E10-31C2-58F553C3F7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8134941"/>
              </p:ext>
            </p:extLst>
          </p:nvPr>
        </p:nvGraphicFramePr>
        <p:xfrm>
          <a:off x="943670" y="559876"/>
          <a:ext cx="10507526" cy="2047240"/>
        </p:xfrm>
        <a:graphic>
          <a:graphicData uri="http://schemas.openxmlformats.org/drawingml/2006/table">
            <a:tbl>
              <a:tblPr/>
              <a:tblGrid>
                <a:gridCol w="746739">
                  <a:extLst>
                    <a:ext uri="{9D8B030D-6E8A-4147-A177-3AD203B41FA5}">
                      <a16:colId xmlns:a16="http://schemas.microsoft.com/office/drawing/2014/main" val="1715743020"/>
                    </a:ext>
                  </a:extLst>
                </a:gridCol>
                <a:gridCol w="3163717">
                  <a:extLst>
                    <a:ext uri="{9D8B030D-6E8A-4147-A177-3AD203B41FA5}">
                      <a16:colId xmlns:a16="http://schemas.microsoft.com/office/drawing/2014/main" val="376184990"/>
                    </a:ext>
                  </a:extLst>
                </a:gridCol>
                <a:gridCol w="3163717">
                  <a:extLst>
                    <a:ext uri="{9D8B030D-6E8A-4147-A177-3AD203B41FA5}">
                      <a16:colId xmlns:a16="http://schemas.microsoft.com/office/drawing/2014/main" val="2834245035"/>
                    </a:ext>
                  </a:extLst>
                </a:gridCol>
                <a:gridCol w="3433353">
                  <a:extLst>
                    <a:ext uri="{9D8B030D-6E8A-4147-A177-3AD203B41FA5}">
                      <a16:colId xmlns:a16="http://schemas.microsoft.com/office/drawing/2014/main" val="141331807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구분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P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연산 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Wait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연산</a:t>
                      </a: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연산 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Signal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연산</a:t>
                      </a: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77146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의미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정수형 변수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 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1 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감소 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(S--)</a:t>
                      </a:r>
                      <a:endParaRPr lang="ko-KR" alt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 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1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증가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(S++)</a:t>
                      </a:r>
                      <a:endParaRPr lang="ko-KR" alt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94753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설명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7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공유 자원의 개수로서 이 개수 만큼 스레드의 접근이 허용된다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스레드가 임계 구역에 진입하기 전 실행되어 카운트의 값을 </a:t>
                      </a:r>
                      <a:r>
                        <a:rPr lang="en-US" altLang="ko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1 </a:t>
                      </a:r>
                      <a:r>
                        <a:rPr lang="ko-KR" altLang="en-US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감소시킨다</a:t>
                      </a:r>
                      <a:endParaRPr lang="ko-KR" alt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스레드가 임계 구역에서 빠져나올 때 실행되어 카운트 값을 </a:t>
                      </a:r>
                      <a:r>
                        <a:rPr lang="en-US" altLang="ko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1 </a:t>
                      </a:r>
                      <a:r>
                        <a:rPr lang="ko-KR" altLang="en-US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증가시킨다</a:t>
                      </a:r>
                      <a:endParaRPr 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23866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동기화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171450" marR="0" indent="-17145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7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 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0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보다 크면 공유자원 접근이 허용되며 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 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0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이면 공유자원 접근이 거부된다</a:t>
                      </a:r>
                      <a:endParaRPr lang="en-US" altLang="ko-KR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7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같은 세마포어의 </a:t>
                      </a:r>
                      <a:r>
                        <a:rPr lang="en-US" altLang="ko-KR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P, V</a:t>
                      </a:r>
                      <a:r>
                        <a:rPr lang="ko-KR" altLang="en-US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함수의 </a:t>
                      </a:r>
                      <a:r>
                        <a:rPr lang="en-US" altLang="ko-KR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 </a:t>
                      </a:r>
                      <a:r>
                        <a:rPr lang="ko-KR" altLang="en-US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연산은 여러 스레드 간 동시에 실행이 되지 않도록 원자적 실행이 보장되어야 한다</a:t>
                      </a:r>
                      <a:r>
                        <a:rPr lang="en-US" altLang="ko-Kore-KR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endParaRPr lang="ko-Kore-KR" altLang="en-US" sz="1200">
                        <a:solidFill>
                          <a:srgbClr val="FF0000"/>
                        </a:solidFill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endParaRPr lang="ko-KR" alt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endParaRPr 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25537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91013483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A42F3880-6A03-85D2-E6D1-6E6F848C55B4}"/>
              </a:ext>
            </a:extLst>
          </p:cNvPr>
          <p:cNvSpPr/>
          <p:nvPr/>
        </p:nvSpPr>
        <p:spPr>
          <a:xfrm>
            <a:off x="151990" y="241640"/>
            <a:ext cx="18314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동작방식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817A734F-87A8-4687-13AB-EC811A982449}"/>
              </a:ext>
            </a:extLst>
          </p:cNvPr>
          <p:cNvSpPr/>
          <p:nvPr/>
        </p:nvSpPr>
        <p:spPr>
          <a:xfrm>
            <a:off x="2319307" y="1150566"/>
            <a:ext cx="1138455" cy="1033856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D2771036-721E-8B90-8AA2-CCAA700BDC5B}"/>
              </a:ext>
            </a:extLst>
          </p:cNvPr>
          <p:cNvSpPr/>
          <p:nvPr/>
        </p:nvSpPr>
        <p:spPr>
          <a:xfrm>
            <a:off x="2451480" y="1288837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36EA934-94A3-BB5B-4640-209C2F8821F9}"/>
              </a:ext>
            </a:extLst>
          </p:cNvPr>
          <p:cNvSpPr/>
          <p:nvPr/>
        </p:nvSpPr>
        <p:spPr>
          <a:xfrm>
            <a:off x="702419" y="1258150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21C61973-8F7A-11AC-319A-B2151C84A3B3}"/>
              </a:ext>
            </a:extLst>
          </p:cNvPr>
          <p:cNvSpPr/>
          <p:nvPr/>
        </p:nvSpPr>
        <p:spPr>
          <a:xfrm>
            <a:off x="2451480" y="1592654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23806CC9-19E9-EF36-DB83-10839386A34E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1526875" y="1396650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DC25EBF-7C3C-B8B6-7FD4-A36B31448EE8}"/>
              </a:ext>
            </a:extLst>
          </p:cNvPr>
          <p:cNvSpPr/>
          <p:nvPr/>
        </p:nvSpPr>
        <p:spPr>
          <a:xfrm>
            <a:off x="1618187" y="1158032"/>
            <a:ext cx="58221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CF1DAA7-9124-A9C1-2CB5-67B30ECD6C35}"/>
              </a:ext>
            </a:extLst>
          </p:cNvPr>
          <p:cNvSpPr/>
          <p:nvPr/>
        </p:nvSpPr>
        <p:spPr>
          <a:xfrm>
            <a:off x="2380134" y="875404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74F3B27-97F1-0097-4BD4-73F6C20E1787}"/>
              </a:ext>
            </a:extLst>
          </p:cNvPr>
          <p:cNvSpPr/>
          <p:nvPr/>
        </p:nvSpPr>
        <p:spPr>
          <a:xfrm>
            <a:off x="2619870" y="1915806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2;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모서리가 둥근 직사각형 62">
            <a:extLst>
              <a:ext uri="{FF2B5EF4-FFF2-40B4-BE49-F238E27FC236}">
                <a16:creationId xmlns:a16="http://schemas.microsoft.com/office/drawing/2014/main" id="{7837A9AE-08E7-A7B5-DCE8-4946484D218A}"/>
              </a:ext>
            </a:extLst>
          </p:cNvPr>
          <p:cNvSpPr/>
          <p:nvPr/>
        </p:nvSpPr>
        <p:spPr>
          <a:xfrm>
            <a:off x="7902601" y="1135305"/>
            <a:ext cx="1138455" cy="1049117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모서리가 둥근 직사각형 63">
            <a:extLst>
              <a:ext uri="{FF2B5EF4-FFF2-40B4-BE49-F238E27FC236}">
                <a16:creationId xmlns:a16="http://schemas.microsoft.com/office/drawing/2014/main" id="{CCF7BEE5-7E7B-905B-6CC1-560490ABEEC1}"/>
              </a:ext>
            </a:extLst>
          </p:cNvPr>
          <p:cNvSpPr/>
          <p:nvPr/>
        </p:nvSpPr>
        <p:spPr>
          <a:xfrm>
            <a:off x="8034774" y="1273577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7FCE4396-30DC-9039-DFF3-AFABCF4F3B80}"/>
              </a:ext>
            </a:extLst>
          </p:cNvPr>
          <p:cNvSpPr/>
          <p:nvPr/>
        </p:nvSpPr>
        <p:spPr>
          <a:xfrm>
            <a:off x="6285713" y="1242890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FA5E020D-E022-C561-50D9-01698B822F10}"/>
              </a:ext>
            </a:extLst>
          </p:cNvPr>
          <p:cNvCxnSpPr>
            <a:cxnSpLocks/>
            <a:stCxn id="65" idx="3"/>
          </p:cNvCxnSpPr>
          <p:nvPr/>
        </p:nvCxnSpPr>
        <p:spPr>
          <a:xfrm>
            <a:off x="7110169" y="1381390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4C3EE0AE-11E8-3A67-33A4-5A312AEBF4D0}"/>
              </a:ext>
            </a:extLst>
          </p:cNvPr>
          <p:cNvSpPr/>
          <p:nvPr/>
        </p:nvSpPr>
        <p:spPr>
          <a:xfrm>
            <a:off x="7963427" y="841521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283F771A-274E-3F10-BB30-6C630F4C7176}"/>
              </a:ext>
            </a:extLst>
          </p:cNvPr>
          <p:cNvSpPr/>
          <p:nvPr/>
        </p:nvSpPr>
        <p:spPr>
          <a:xfrm>
            <a:off x="8193553" y="1749541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1;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420FAFF5-7002-15DB-B1B9-F818E82BD584}"/>
              </a:ext>
            </a:extLst>
          </p:cNvPr>
          <p:cNvSpPr/>
          <p:nvPr/>
        </p:nvSpPr>
        <p:spPr>
          <a:xfrm>
            <a:off x="9622672" y="1242889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234F98B2-9BD7-6EC2-CA6F-1D7C7594E07F}"/>
              </a:ext>
            </a:extLst>
          </p:cNvPr>
          <p:cNvCxnSpPr>
            <a:cxnSpLocks/>
            <a:endCxn id="72" idx="1"/>
          </p:cNvCxnSpPr>
          <p:nvPr/>
        </p:nvCxnSpPr>
        <p:spPr>
          <a:xfrm flipV="1">
            <a:off x="9041056" y="1373694"/>
            <a:ext cx="581616" cy="76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모서리가 둥근 직사각형 73">
            <a:extLst>
              <a:ext uri="{FF2B5EF4-FFF2-40B4-BE49-F238E27FC236}">
                <a16:creationId xmlns:a16="http://schemas.microsoft.com/office/drawing/2014/main" id="{5B1F19EC-12C7-B123-C486-FCBE411AB28A}"/>
              </a:ext>
            </a:extLst>
          </p:cNvPr>
          <p:cNvSpPr/>
          <p:nvPr/>
        </p:nvSpPr>
        <p:spPr>
          <a:xfrm>
            <a:off x="2319307" y="3200046"/>
            <a:ext cx="1138455" cy="1006576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B9CF21BC-8200-69E9-39F7-69B82C035225}"/>
              </a:ext>
            </a:extLst>
          </p:cNvPr>
          <p:cNvSpPr/>
          <p:nvPr/>
        </p:nvSpPr>
        <p:spPr>
          <a:xfrm>
            <a:off x="2451480" y="3338317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50A420CA-4961-9DFC-E637-10E979CE7358}"/>
              </a:ext>
            </a:extLst>
          </p:cNvPr>
          <p:cNvSpPr/>
          <p:nvPr/>
        </p:nvSpPr>
        <p:spPr>
          <a:xfrm>
            <a:off x="702419" y="3598306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6B1998F9-CB1F-D0EA-66A4-E865A53B0D0C}"/>
              </a:ext>
            </a:extLst>
          </p:cNvPr>
          <p:cNvCxnSpPr>
            <a:cxnSpLocks/>
            <a:stCxn id="76" idx="3"/>
          </p:cNvCxnSpPr>
          <p:nvPr/>
        </p:nvCxnSpPr>
        <p:spPr>
          <a:xfrm>
            <a:off x="1526875" y="3736806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89E86542-68C2-C4F8-656E-C64BAD84C37E}"/>
              </a:ext>
            </a:extLst>
          </p:cNvPr>
          <p:cNvSpPr/>
          <p:nvPr/>
        </p:nvSpPr>
        <p:spPr>
          <a:xfrm>
            <a:off x="2380134" y="2924884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3278637E-3CE9-2B2E-AAC5-AF40F8C06E9D}"/>
              </a:ext>
            </a:extLst>
          </p:cNvPr>
          <p:cNvSpPr/>
          <p:nvPr/>
        </p:nvSpPr>
        <p:spPr>
          <a:xfrm>
            <a:off x="2610260" y="3790074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1;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모서리가 둥근 직사각형 82">
            <a:extLst>
              <a:ext uri="{FF2B5EF4-FFF2-40B4-BE49-F238E27FC236}">
                <a16:creationId xmlns:a16="http://schemas.microsoft.com/office/drawing/2014/main" id="{00B880A1-53E3-2E3D-59D9-B8B5273E1C75}"/>
              </a:ext>
            </a:extLst>
          </p:cNvPr>
          <p:cNvSpPr/>
          <p:nvPr/>
        </p:nvSpPr>
        <p:spPr>
          <a:xfrm>
            <a:off x="7902601" y="3200441"/>
            <a:ext cx="1138455" cy="1006180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DA71684D-3E43-E67E-266B-A6C86659CC9A}"/>
              </a:ext>
            </a:extLst>
          </p:cNvPr>
          <p:cNvSpPr/>
          <p:nvPr/>
        </p:nvSpPr>
        <p:spPr>
          <a:xfrm>
            <a:off x="6285713" y="3308025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B518E8A8-0F9C-E8F7-F1FF-DB342B99E2AF}"/>
              </a:ext>
            </a:extLst>
          </p:cNvPr>
          <p:cNvCxnSpPr>
            <a:cxnSpLocks/>
            <a:stCxn id="85" idx="3"/>
          </p:cNvCxnSpPr>
          <p:nvPr/>
        </p:nvCxnSpPr>
        <p:spPr>
          <a:xfrm>
            <a:off x="7110169" y="3446525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0D4A91EB-6B74-9C7C-D694-CDC92BCF5E26}"/>
              </a:ext>
            </a:extLst>
          </p:cNvPr>
          <p:cNvSpPr/>
          <p:nvPr/>
        </p:nvSpPr>
        <p:spPr>
          <a:xfrm>
            <a:off x="7963428" y="2925279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0B669513-3AA7-A97E-403E-57A7BDCB36D5}"/>
              </a:ext>
            </a:extLst>
          </p:cNvPr>
          <p:cNvSpPr/>
          <p:nvPr/>
        </p:nvSpPr>
        <p:spPr>
          <a:xfrm>
            <a:off x="8228567" y="3593422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0;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D49223E1-6CB5-FF1B-7D94-3C30B1A48B81}"/>
              </a:ext>
            </a:extLst>
          </p:cNvPr>
          <p:cNvSpPr/>
          <p:nvPr/>
        </p:nvSpPr>
        <p:spPr>
          <a:xfrm>
            <a:off x="9622672" y="3308024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71E7DCD9-9EF1-A77A-511A-889A3348FCB7}"/>
              </a:ext>
            </a:extLst>
          </p:cNvPr>
          <p:cNvCxnSpPr>
            <a:cxnSpLocks/>
            <a:endCxn id="90" idx="1"/>
          </p:cNvCxnSpPr>
          <p:nvPr/>
        </p:nvCxnSpPr>
        <p:spPr>
          <a:xfrm>
            <a:off x="9041056" y="3438829"/>
            <a:ext cx="5816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2" name="모서리가 둥근 직사각형 91">
            <a:extLst>
              <a:ext uri="{FF2B5EF4-FFF2-40B4-BE49-F238E27FC236}">
                <a16:creationId xmlns:a16="http://schemas.microsoft.com/office/drawing/2014/main" id="{5283C613-96D9-96E1-5150-1A2919C4BF67}"/>
              </a:ext>
            </a:extLst>
          </p:cNvPr>
          <p:cNvSpPr/>
          <p:nvPr/>
        </p:nvSpPr>
        <p:spPr>
          <a:xfrm>
            <a:off x="2319307" y="5336384"/>
            <a:ext cx="1138455" cy="1006180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5FA8E4F1-F7FE-8DAE-2DF4-673950F37005}"/>
              </a:ext>
            </a:extLst>
          </p:cNvPr>
          <p:cNvSpPr/>
          <p:nvPr/>
        </p:nvSpPr>
        <p:spPr>
          <a:xfrm>
            <a:off x="702419" y="5443968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8A152EC6-983B-B9BF-1213-F8103A6C66FB}"/>
              </a:ext>
            </a:extLst>
          </p:cNvPr>
          <p:cNvCxnSpPr>
            <a:cxnSpLocks/>
            <a:stCxn id="94" idx="3"/>
          </p:cNvCxnSpPr>
          <p:nvPr/>
        </p:nvCxnSpPr>
        <p:spPr>
          <a:xfrm>
            <a:off x="1526875" y="5582468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8FAB352A-8A33-A864-32B0-2985D22267EE}"/>
              </a:ext>
            </a:extLst>
          </p:cNvPr>
          <p:cNvSpPr/>
          <p:nvPr/>
        </p:nvSpPr>
        <p:spPr>
          <a:xfrm>
            <a:off x="2380134" y="5061222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7C299050-E346-9020-657F-7D8E78528EE8}"/>
              </a:ext>
            </a:extLst>
          </p:cNvPr>
          <p:cNvSpPr/>
          <p:nvPr/>
        </p:nvSpPr>
        <p:spPr>
          <a:xfrm>
            <a:off x="2576426" y="5746811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0;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79FDD466-2944-44D7-CC90-0BC983A3BFA7}"/>
              </a:ext>
            </a:extLst>
          </p:cNvPr>
          <p:cNvSpPr/>
          <p:nvPr/>
        </p:nvSpPr>
        <p:spPr>
          <a:xfrm>
            <a:off x="4039378" y="5448420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B18FE5C3-72C9-04F5-C58C-39CA5C46FEF0}"/>
              </a:ext>
            </a:extLst>
          </p:cNvPr>
          <p:cNvCxnSpPr>
            <a:cxnSpLocks/>
            <a:endCxn id="98" idx="1"/>
          </p:cNvCxnSpPr>
          <p:nvPr/>
        </p:nvCxnSpPr>
        <p:spPr>
          <a:xfrm>
            <a:off x="3457762" y="5579225"/>
            <a:ext cx="5816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27952EC4-9AF8-9283-654B-57AB57EBDBB8}"/>
              </a:ext>
            </a:extLst>
          </p:cNvPr>
          <p:cNvSpPr/>
          <p:nvPr/>
        </p:nvSpPr>
        <p:spPr>
          <a:xfrm>
            <a:off x="702419" y="3308024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7ECAF51F-0B7A-20EA-28B7-D32D7A671123}"/>
              </a:ext>
            </a:extLst>
          </p:cNvPr>
          <p:cNvCxnSpPr>
            <a:cxnSpLocks/>
            <a:stCxn id="101" idx="3"/>
          </p:cNvCxnSpPr>
          <p:nvPr/>
        </p:nvCxnSpPr>
        <p:spPr>
          <a:xfrm>
            <a:off x="1526875" y="3446524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0CCFEF5C-ACE3-90B4-62BA-A532CECE9254}"/>
              </a:ext>
            </a:extLst>
          </p:cNvPr>
          <p:cNvSpPr/>
          <p:nvPr/>
        </p:nvSpPr>
        <p:spPr>
          <a:xfrm>
            <a:off x="4039378" y="3333509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950959D5-6987-301F-7C7B-4A956FFE6FB4}"/>
              </a:ext>
            </a:extLst>
          </p:cNvPr>
          <p:cNvCxnSpPr>
            <a:cxnSpLocks/>
            <a:endCxn id="103" idx="1"/>
          </p:cNvCxnSpPr>
          <p:nvPr/>
        </p:nvCxnSpPr>
        <p:spPr>
          <a:xfrm>
            <a:off x="3457762" y="3464314"/>
            <a:ext cx="5816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31377044-0702-6379-214E-C3D4F825C5A9}"/>
              </a:ext>
            </a:extLst>
          </p:cNvPr>
          <p:cNvSpPr/>
          <p:nvPr/>
        </p:nvSpPr>
        <p:spPr>
          <a:xfrm>
            <a:off x="6285713" y="3609060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0722B020-5C61-6623-AA44-4F614AAE6CD2}"/>
              </a:ext>
            </a:extLst>
          </p:cNvPr>
          <p:cNvCxnSpPr>
            <a:cxnSpLocks/>
            <a:stCxn id="113" idx="3"/>
          </p:cNvCxnSpPr>
          <p:nvPr/>
        </p:nvCxnSpPr>
        <p:spPr>
          <a:xfrm>
            <a:off x="7110169" y="3747560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A8E9F831-45F6-1027-D882-5F8D58B98A21}"/>
              </a:ext>
            </a:extLst>
          </p:cNvPr>
          <p:cNvSpPr/>
          <p:nvPr/>
        </p:nvSpPr>
        <p:spPr>
          <a:xfrm>
            <a:off x="9625458" y="3608865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171A208B-5753-EF67-E106-862BB7943A4C}"/>
              </a:ext>
            </a:extLst>
          </p:cNvPr>
          <p:cNvCxnSpPr>
            <a:cxnSpLocks/>
            <a:endCxn id="116" idx="1"/>
          </p:cNvCxnSpPr>
          <p:nvPr/>
        </p:nvCxnSpPr>
        <p:spPr>
          <a:xfrm flipV="1">
            <a:off x="9041056" y="3739670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A77FF232-8BAD-E59B-4454-7FEBABE90711}"/>
              </a:ext>
            </a:extLst>
          </p:cNvPr>
          <p:cNvSpPr/>
          <p:nvPr/>
        </p:nvSpPr>
        <p:spPr>
          <a:xfrm>
            <a:off x="716545" y="5747215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AEA1647C-DC6F-4DA8-70A9-950FFA996D3A}"/>
              </a:ext>
            </a:extLst>
          </p:cNvPr>
          <p:cNvCxnSpPr>
            <a:cxnSpLocks/>
          </p:cNvCxnSpPr>
          <p:nvPr/>
        </p:nvCxnSpPr>
        <p:spPr>
          <a:xfrm>
            <a:off x="1528889" y="5885715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4737A2B0-BAAB-BE58-2BBF-9B389845F92B}"/>
              </a:ext>
            </a:extLst>
          </p:cNvPr>
          <p:cNvSpPr/>
          <p:nvPr/>
        </p:nvSpPr>
        <p:spPr>
          <a:xfrm>
            <a:off x="4038122" y="5747020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E05B116E-5302-5923-5E79-3D07A85EDC25}"/>
              </a:ext>
            </a:extLst>
          </p:cNvPr>
          <p:cNvCxnSpPr>
            <a:cxnSpLocks/>
          </p:cNvCxnSpPr>
          <p:nvPr/>
        </p:nvCxnSpPr>
        <p:spPr>
          <a:xfrm flipV="1">
            <a:off x="3459776" y="5877825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394F723F-0F21-59E4-5BCE-EFEFAC4BCA1C}"/>
              </a:ext>
            </a:extLst>
          </p:cNvPr>
          <p:cNvSpPr/>
          <p:nvPr/>
        </p:nvSpPr>
        <p:spPr>
          <a:xfrm>
            <a:off x="714531" y="6054219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C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FF689A74-F413-308C-CE48-2E7F7E51002E}"/>
              </a:ext>
            </a:extLst>
          </p:cNvPr>
          <p:cNvCxnSpPr>
            <a:cxnSpLocks/>
          </p:cNvCxnSpPr>
          <p:nvPr/>
        </p:nvCxnSpPr>
        <p:spPr>
          <a:xfrm>
            <a:off x="1526875" y="6192719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7F850682-E5FB-90DA-1A6C-0F221E3E7544}"/>
              </a:ext>
            </a:extLst>
          </p:cNvPr>
          <p:cNvSpPr/>
          <p:nvPr/>
        </p:nvSpPr>
        <p:spPr>
          <a:xfrm>
            <a:off x="1631985" y="3478060"/>
            <a:ext cx="58221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7AF5576C-7750-FF0D-482F-516F2F7075D4}"/>
              </a:ext>
            </a:extLst>
          </p:cNvPr>
          <p:cNvSpPr/>
          <p:nvPr/>
        </p:nvSpPr>
        <p:spPr>
          <a:xfrm>
            <a:off x="1618186" y="5930675"/>
            <a:ext cx="58221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7920805E-1C85-8ACC-6E4B-64C5F3AD957D}"/>
              </a:ext>
            </a:extLst>
          </p:cNvPr>
          <p:cNvSpPr/>
          <p:nvPr/>
        </p:nvSpPr>
        <p:spPr>
          <a:xfrm>
            <a:off x="1505976" y="6218968"/>
            <a:ext cx="69442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R" altLang="en-US" sz="11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3" name="오른쪽 화살표[R] 172">
            <a:extLst>
              <a:ext uri="{FF2B5EF4-FFF2-40B4-BE49-F238E27FC236}">
                <a16:creationId xmlns:a16="http://schemas.microsoft.com/office/drawing/2014/main" id="{755B71B8-E47B-FF59-A659-9722BC52B5AE}"/>
              </a:ext>
            </a:extLst>
          </p:cNvPr>
          <p:cNvSpPr/>
          <p:nvPr/>
        </p:nvSpPr>
        <p:spPr>
          <a:xfrm>
            <a:off x="4767067" y="1468282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4" name="오른쪽 화살표[R] 173">
            <a:extLst>
              <a:ext uri="{FF2B5EF4-FFF2-40B4-BE49-F238E27FC236}">
                <a16:creationId xmlns:a16="http://schemas.microsoft.com/office/drawing/2014/main" id="{262FE9CE-7139-632A-9EB1-9BAA68A789AB}"/>
              </a:ext>
            </a:extLst>
          </p:cNvPr>
          <p:cNvSpPr/>
          <p:nvPr/>
        </p:nvSpPr>
        <p:spPr>
          <a:xfrm rot="8522204">
            <a:off x="3660179" y="2718160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5" name="오른쪽 화살표[R] 174">
            <a:extLst>
              <a:ext uri="{FF2B5EF4-FFF2-40B4-BE49-F238E27FC236}">
                <a16:creationId xmlns:a16="http://schemas.microsoft.com/office/drawing/2014/main" id="{2A6ACE49-126A-A1E1-0D2A-11A1890F6740}"/>
              </a:ext>
            </a:extLst>
          </p:cNvPr>
          <p:cNvSpPr/>
          <p:nvPr/>
        </p:nvSpPr>
        <p:spPr>
          <a:xfrm rot="8158378">
            <a:off x="3641410" y="4778816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6" name="오른쪽 화살표[R] 175">
            <a:extLst>
              <a:ext uri="{FF2B5EF4-FFF2-40B4-BE49-F238E27FC236}">
                <a16:creationId xmlns:a16="http://schemas.microsoft.com/office/drawing/2014/main" id="{D831D58D-2168-6DA4-51D4-50517D9B6513}"/>
              </a:ext>
            </a:extLst>
          </p:cNvPr>
          <p:cNvSpPr/>
          <p:nvPr/>
        </p:nvSpPr>
        <p:spPr>
          <a:xfrm>
            <a:off x="5523870" y="3413312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12A324C1-DC7B-309B-9101-B4A991E16185}"/>
              </a:ext>
            </a:extLst>
          </p:cNvPr>
          <p:cNvSpPr/>
          <p:nvPr/>
        </p:nvSpPr>
        <p:spPr>
          <a:xfrm>
            <a:off x="3741349" y="4506581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3CDA7E69-0DF2-433A-6C54-D38AE7E14BDF}"/>
              </a:ext>
            </a:extLst>
          </p:cNvPr>
          <p:cNvSpPr/>
          <p:nvPr/>
        </p:nvSpPr>
        <p:spPr>
          <a:xfrm>
            <a:off x="5470881" y="3202841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20EEB365-3593-2409-3C3C-401B14E5876A}"/>
              </a:ext>
            </a:extLst>
          </p:cNvPr>
          <p:cNvSpPr/>
          <p:nvPr/>
        </p:nvSpPr>
        <p:spPr>
          <a:xfrm>
            <a:off x="3761820" y="2449226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32140966-CEC4-5E5D-8D2D-7A84FA1F9F72}"/>
              </a:ext>
            </a:extLst>
          </p:cNvPr>
          <p:cNvSpPr/>
          <p:nvPr/>
        </p:nvSpPr>
        <p:spPr>
          <a:xfrm>
            <a:off x="4718473" y="1273577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7461832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A42F3880-6A03-85D2-E6D1-6E6F848C55B4}"/>
              </a:ext>
            </a:extLst>
          </p:cNvPr>
          <p:cNvSpPr/>
          <p:nvPr/>
        </p:nvSpPr>
        <p:spPr>
          <a:xfrm>
            <a:off x="151990" y="241640"/>
            <a:ext cx="198804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동작방식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모서리가 둥근 직사각형 91">
            <a:extLst>
              <a:ext uri="{FF2B5EF4-FFF2-40B4-BE49-F238E27FC236}">
                <a16:creationId xmlns:a16="http://schemas.microsoft.com/office/drawing/2014/main" id="{5283C613-96D9-96E1-5150-1A2919C4BF67}"/>
              </a:ext>
            </a:extLst>
          </p:cNvPr>
          <p:cNvSpPr/>
          <p:nvPr/>
        </p:nvSpPr>
        <p:spPr>
          <a:xfrm>
            <a:off x="2235372" y="1301825"/>
            <a:ext cx="1138455" cy="1006180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5FA8E4F1-F7FE-8DAE-2DF4-673950F37005}"/>
              </a:ext>
            </a:extLst>
          </p:cNvPr>
          <p:cNvSpPr/>
          <p:nvPr/>
        </p:nvSpPr>
        <p:spPr>
          <a:xfrm>
            <a:off x="4232748" y="1409409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8FAB352A-8A33-A864-32B0-2985D22267EE}"/>
              </a:ext>
            </a:extLst>
          </p:cNvPr>
          <p:cNvSpPr/>
          <p:nvPr/>
        </p:nvSpPr>
        <p:spPr>
          <a:xfrm>
            <a:off x="2296199" y="1026663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7C299050-E346-9020-657F-7D8E78528EE8}"/>
              </a:ext>
            </a:extLst>
          </p:cNvPr>
          <p:cNvSpPr/>
          <p:nvPr/>
        </p:nvSpPr>
        <p:spPr>
          <a:xfrm>
            <a:off x="2521658" y="1870855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1;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B18FE5C3-72C9-04F5-C58C-39CA5C46FEF0}"/>
              </a:ext>
            </a:extLst>
          </p:cNvPr>
          <p:cNvCxnSpPr>
            <a:cxnSpLocks/>
          </p:cNvCxnSpPr>
          <p:nvPr/>
        </p:nvCxnSpPr>
        <p:spPr>
          <a:xfrm flipH="1">
            <a:off x="3373827" y="1547909"/>
            <a:ext cx="931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A77FF232-8BAD-E59B-4454-7FEBABE90711}"/>
              </a:ext>
            </a:extLst>
          </p:cNvPr>
          <p:cNvSpPr/>
          <p:nvPr/>
        </p:nvSpPr>
        <p:spPr>
          <a:xfrm>
            <a:off x="632610" y="1712656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AEA1647C-DC6F-4DA8-70A9-950FFA996D3A}"/>
              </a:ext>
            </a:extLst>
          </p:cNvPr>
          <p:cNvCxnSpPr>
            <a:cxnSpLocks/>
          </p:cNvCxnSpPr>
          <p:nvPr/>
        </p:nvCxnSpPr>
        <p:spPr>
          <a:xfrm>
            <a:off x="1444954" y="1851156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4737A2B0-BAAB-BE58-2BBF-9B389845F92B}"/>
              </a:ext>
            </a:extLst>
          </p:cNvPr>
          <p:cNvSpPr/>
          <p:nvPr/>
        </p:nvSpPr>
        <p:spPr>
          <a:xfrm>
            <a:off x="3954187" y="1712461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E05B116E-5302-5923-5E79-3D07A85EDC25}"/>
              </a:ext>
            </a:extLst>
          </p:cNvPr>
          <p:cNvCxnSpPr>
            <a:cxnSpLocks/>
          </p:cNvCxnSpPr>
          <p:nvPr/>
        </p:nvCxnSpPr>
        <p:spPr>
          <a:xfrm flipV="1">
            <a:off x="3375841" y="1843266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394F723F-0F21-59E4-5BCE-EFEFAC4BCA1C}"/>
              </a:ext>
            </a:extLst>
          </p:cNvPr>
          <p:cNvSpPr/>
          <p:nvPr/>
        </p:nvSpPr>
        <p:spPr>
          <a:xfrm>
            <a:off x="630596" y="2019660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C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FF689A74-F413-308C-CE48-2E7F7E51002E}"/>
              </a:ext>
            </a:extLst>
          </p:cNvPr>
          <p:cNvCxnSpPr>
            <a:cxnSpLocks/>
          </p:cNvCxnSpPr>
          <p:nvPr/>
        </p:nvCxnSpPr>
        <p:spPr>
          <a:xfrm>
            <a:off x="1442940" y="2158160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7920805E-1C85-8ACC-6E4B-64C5F3AD957D}"/>
              </a:ext>
            </a:extLst>
          </p:cNvPr>
          <p:cNvSpPr/>
          <p:nvPr/>
        </p:nvSpPr>
        <p:spPr>
          <a:xfrm>
            <a:off x="1422041" y="2184409"/>
            <a:ext cx="69442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R" altLang="en-US" sz="11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3" name="오른쪽 화살표[R] 172">
            <a:extLst>
              <a:ext uri="{FF2B5EF4-FFF2-40B4-BE49-F238E27FC236}">
                <a16:creationId xmlns:a16="http://schemas.microsoft.com/office/drawing/2014/main" id="{755B71B8-E47B-FF59-A659-9722BC52B5AE}"/>
              </a:ext>
            </a:extLst>
          </p:cNvPr>
          <p:cNvSpPr/>
          <p:nvPr/>
        </p:nvSpPr>
        <p:spPr>
          <a:xfrm>
            <a:off x="5900884" y="1705268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4" name="오른쪽 화살표[R] 173">
            <a:extLst>
              <a:ext uri="{FF2B5EF4-FFF2-40B4-BE49-F238E27FC236}">
                <a16:creationId xmlns:a16="http://schemas.microsoft.com/office/drawing/2014/main" id="{262FE9CE-7139-632A-9EB1-9BAA68A789AB}"/>
              </a:ext>
            </a:extLst>
          </p:cNvPr>
          <p:cNvSpPr/>
          <p:nvPr/>
        </p:nvSpPr>
        <p:spPr>
          <a:xfrm rot="8522204">
            <a:off x="3767866" y="3442013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6" name="오른쪽 화살표[R] 175">
            <a:extLst>
              <a:ext uri="{FF2B5EF4-FFF2-40B4-BE49-F238E27FC236}">
                <a16:creationId xmlns:a16="http://schemas.microsoft.com/office/drawing/2014/main" id="{D831D58D-2168-6DA4-51D4-50517D9B6513}"/>
              </a:ext>
            </a:extLst>
          </p:cNvPr>
          <p:cNvSpPr/>
          <p:nvPr/>
        </p:nvSpPr>
        <p:spPr>
          <a:xfrm>
            <a:off x="5899872" y="4487319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3CDA7E69-0DF2-433A-6C54-D38AE7E14BDF}"/>
              </a:ext>
            </a:extLst>
          </p:cNvPr>
          <p:cNvSpPr/>
          <p:nvPr/>
        </p:nvSpPr>
        <p:spPr>
          <a:xfrm>
            <a:off x="5846883" y="4276848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20EEB365-3593-2409-3C3C-401B14E5876A}"/>
              </a:ext>
            </a:extLst>
          </p:cNvPr>
          <p:cNvSpPr/>
          <p:nvPr/>
        </p:nvSpPr>
        <p:spPr>
          <a:xfrm>
            <a:off x="3869507" y="3173079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32140966-CEC4-5E5D-8D2D-7A84FA1F9F72}"/>
              </a:ext>
            </a:extLst>
          </p:cNvPr>
          <p:cNvSpPr/>
          <p:nvPr/>
        </p:nvSpPr>
        <p:spPr>
          <a:xfrm>
            <a:off x="5852290" y="1510563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08034B6-5197-5F5C-D79E-53B70697AA24}"/>
              </a:ext>
            </a:extLst>
          </p:cNvPr>
          <p:cNvSpPr/>
          <p:nvPr/>
        </p:nvSpPr>
        <p:spPr>
          <a:xfrm>
            <a:off x="3519429" y="1287667"/>
            <a:ext cx="77938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D2771036-721E-8B90-8AA2-CCAA700BDC5B}"/>
              </a:ext>
            </a:extLst>
          </p:cNvPr>
          <p:cNvSpPr/>
          <p:nvPr/>
        </p:nvSpPr>
        <p:spPr>
          <a:xfrm>
            <a:off x="2377152" y="1409409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BD9F83FC-2733-AF1D-ECD0-333A19AAF19D}"/>
              </a:ext>
            </a:extLst>
          </p:cNvPr>
          <p:cNvSpPr/>
          <p:nvPr/>
        </p:nvSpPr>
        <p:spPr>
          <a:xfrm>
            <a:off x="8595159" y="1298697"/>
            <a:ext cx="1138455" cy="1006180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EC3B0E8-6D30-B95F-31DF-F06AD2DBD8FF}"/>
              </a:ext>
            </a:extLst>
          </p:cNvPr>
          <p:cNvSpPr/>
          <p:nvPr/>
        </p:nvSpPr>
        <p:spPr>
          <a:xfrm>
            <a:off x="10592535" y="1406281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B8979AB-13BA-9D91-12A8-52259FA2DDB0}"/>
              </a:ext>
            </a:extLst>
          </p:cNvPr>
          <p:cNvSpPr/>
          <p:nvPr/>
        </p:nvSpPr>
        <p:spPr>
          <a:xfrm>
            <a:off x="8655986" y="1023535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E45D52A-72DB-C15B-8775-AA9E2209BB6D}"/>
              </a:ext>
            </a:extLst>
          </p:cNvPr>
          <p:cNvSpPr/>
          <p:nvPr/>
        </p:nvSpPr>
        <p:spPr>
          <a:xfrm>
            <a:off x="8895722" y="1696137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0;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6D560098-8A77-E971-1E7B-8FF1226E8D87}"/>
              </a:ext>
            </a:extLst>
          </p:cNvPr>
          <p:cNvCxnSpPr>
            <a:cxnSpLocks/>
          </p:cNvCxnSpPr>
          <p:nvPr/>
        </p:nvCxnSpPr>
        <p:spPr>
          <a:xfrm flipH="1">
            <a:off x="9733614" y="1544781"/>
            <a:ext cx="931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8AE6989-245B-55ED-47CD-E45BA049C07F}"/>
              </a:ext>
            </a:extLst>
          </p:cNvPr>
          <p:cNvSpPr/>
          <p:nvPr/>
        </p:nvSpPr>
        <p:spPr>
          <a:xfrm>
            <a:off x="6992397" y="1709528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E559EDF6-AD97-BE38-3131-EAB2660E76B7}"/>
              </a:ext>
            </a:extLst>
          </p:cNvPr>
          <p:cNvCxnSpPr>
            <a:cxnSpLocks/>
          </p:cNvCxnSpPr>
          <p:nvPr/>
        </p:nvCxnSpPr>
        <p:spPr>
          <a:xfrm>
            <a:off x="7804741" y="1848028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6439E9A-9A28-113B-76A9-D53E8FF6A538}"/>
              </a:ext>
            </a:extLst>
          </p:cNvPr>
          <p:cNvSpPr/>
          <p:nvPr/>
        </p:nvSpPr>
        <p:spPr>
          <a:xfrm>
            <a:off x="10313974" y="1709333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EA303C4-14F1-A30A-7C72-C12E065D7968}"/>
              </a:ext>
            </a:extLst>
          </p:cNvPr>
          <p:cNvCxnSpPr>
            <a:cxnSpLocks/>
          </p:cNvCxnSpPr>
          <p:nvPr/>
        </p:nvCxnSpPr>
        <p:spPr>
          <a:xfrm flipV="1">
            <a:off x="9735628" y="1840138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B8438DC-71C9-ED66-197E-5503E59551B7}"/>
              </a:ext>
            </a:extLst>
          </p:cNvPr>
          <p:cNvSpPr/>
          <p:nvPr/>
        </p:nvSpPr>
        <p:spPr>
          <a:xfrm>
            <a:off x="6990383" y="2016532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C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DEC78B22-85BE-9763-9FD9-93875410BC13}"/>
              </a:ext>
            </a:extLst>
          </p:cNvPr>
          <p:cNvCxnSpPr>
            <a:cxnSpLocks/>
          </p:cNvCxnSpPr>
          <p:nvPr/>
        </p:nvCxnSpPr>
        <p:spPr>
          <a:xfrm>
            <a:off x="7802727" y="2155032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0EC0DB3-EA35-CE33-D95A-48DEBBD226DF}"/>
              </a:ext>
            </a:extLst>
          </p:cNvPr>
          <p:cNvSpPr/>
          <p:nvPr/>
        </p:nvSpPr>
        <p:spPr>
          <a:xfrm>
            <a:off x="7733380" y="2181281"/>
            <a:ext cx="87556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UnBlocked</a:t>
            </a:r>
            <a:endParaRPr lang="ko-KR" altLang="en-US" sz="11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B752AAC-72B6-8626-0FF7-090121EEECAE}"/>
              </a:ext>
            </a:extLst>
          </p:cNvPr>
          <p:cNvSpPr/>
          <p:nvPr/>
        </p:nvSpPr>
        <p:spPr>
          <a:xfrm>
            <a:off x="9879216" y="1284539"/>
            <a:ext cx="77938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29E1950-7FDB-3167-D70A-60DB39ED546B}"/>
              </a:ext>
            </a:extLst>
          </p:cNvPr>
          <p:cNvSpPr/>
          <p:nvPr/>
        </p:nvSpPr>
        <p:spPr>
          <a:xfrm>
            <a:off x="10315407" y="2016785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26096D91-E3E8-44CA-FB02-3A937E8E073B}"/>
              </a:ext>
            </a:extLst>
          </p:cNvPr>
          <p:cNvCxnSpPr>
            <a:cxnSpLocks/>
          </p:cNvCxnSpPr>
          <p:nvPr/>
        </p:nvCxnSpPr>
        <p:spPr>
          <a:xfrm flipV="1">
            <a:off x="9737061" y="2147590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922EF2BE-1505-D819-614C-52E6031E02F3}"/>
              </a:ext>
            </a:extLst>
          </p:cNvPr>
          <p:cNvSpPr/>
          <p:nvPr/>
        </p:nvSpPr>
        <p:spPr>
          <a:xfrm>
            <a:off x="2249077" y="3988766"/>
            <a:ext cx="1138455" cy="1503269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12E63AB-63F7-681B-2B9A-604F884264EE}"/>
              </a:ext>
            </a:extLst>
          </p:cNvPr>
          <p:cNvSpPr/>
          <p:nvPr/>
        </p:nvSpPr>
        <p:spPr>
          <a:xfrm>
            <a:off x="4246453" y="4096351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FECAE23A-A8D9-DCD7-88DA-CFC956FEDB9E}"/>
              </a:ext>
            </a:extLst>
          </p:cNvPr>
          <p:cNvSpPr/>
          <p:nvPr/>
        </p:nvSpPr>
        <p:spPr>
          <a:xfrm>
            <a:off x="2309904" y="3713605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4448CC3-47D8-027B-52A2-E855918E726A}"/>
              </a:ext>
            </a:extLst>
          </p:cNvPr>
          <p:cNvSpPr/>
          <p:nvPr/>
        </p:nvSpPr>
        <p:spPr>
          <a:xfrm>
            <a:off x="2536965" y="4935265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2;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7FEA260D-6205-08A5-DFB8-0C4C23A0162F}"/>
              </a:ext>
            </a:extLst>
          </p:cNvPr>
          <p:cNvCxnSpPr>
            <a:cxnSpLocks/>
          </p:cNvCxnSpPr>
          <p:nvPr/>
        </p:nvCxnSpPr>
        <p:spPr>
          <a:xfrm flipH="1">
            <a:off x="3387532" y="4234851"/>
            <a:ext cx="931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D533EA1-BED6-D622-356C-3890534F9B30}"/>
              </a:ext>
            </a:extLst>
          </p:cNvPr>
          <p:cNvSpPr/>
          <p:nvPr/>
        </p:nvSpPr>
        <p:spPr>
          <a:xfrm>
            <a:off x="652025" y="4747698"/>
            <a:ext cx="83548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D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6B94FBC5-35CD-ED21-BEA2-1283010C727F}"/>
              </a:ext>
            </a:extLst>
          </p:cNvPr>
          <p:cNvCxnSpPr>
            <a:cxnSpLocks/>
          </p:cNvCxnSpPr>
          <p:nvPr/>
        </p:nvCxnSpPr>
        <p:spPr>
          <a:xfrm>
            <a:off x="1464369" y="4886198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968DC74B-496E-E13C-CA8C-3624627EB703}"/>
              </a:ext>
            </a:extLst>
          </p:cNvPr>
          <p:cNvSpPr/>
          <p:nvPr/>
        </p:nvSpPr>
        <p:spPr>
          <a:xfrm>
            <a:off x="650011" y="5054702"/>
            <a:ext cx="81624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3C35260E-5CB5-75B9-E28A-23B4E214DD56}"/>
              </a:ext>
            </a:extLst>
          </p:cNvPr>
          <p:cNvCxnSpPr>
            <a:cxnSpLocks/>
          </p:cNvCxnSpPr>
          <p:nvPr/>
        </p:nvCxnSpPr>
        <p:spPr>
          <a:xfrm>
            <a:off x="1462355" y="5193202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모서리가 둥근 직사각형 47">
            <a:extLst>
              <a:ext uri="{FF2B5EF4-FFF2-40B4-BE49-F238E27FC236}">
                <a16:creationId xmlns:a16="http://schemas.microsoft.com/office/drawing/2014/main" id="{D0B4E4EA-F24D-CDCA-5CF8-CD43842B5B9F}"/>
              </a:ext>
            </a:extLst>
          </p:cNvPr>
          <p:cNvSpPr/>
          <p:nvPr/>
        </p:nvSpPr>
        <p:spPr>
          <a:xfrm>
            <a:off x="2381246" y="4096351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21C61973-8F7A-11AC-319A-B2151C84A3B3}"/>
              </a:ext>
            </a:extLst>
          </p:cNvPr>
          <p:cNvSpPr/>
          <p:nvPr/>
        </p:nvSpPr>
        <p:spPr>
          <a:xfrm>
            <a:off x="2390241" y="4401515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837F846-04F6-A276-DC0E-064E62067499}"/>
              </a:ext>
            </a:extLst>
          </p:cNvPr>
          <p:cNvSpPr/>
          <p:nvPr/>
        </p:nvSpPr>
        <p:spPr>
          <a:xfrm>
            <a:off x="4246453" y="4437851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7D84A00A-B283-A4F1-4A6A-7C851841A756}"/>
              </a:ext>
            </a:extLst>
          </p:cNvPr>
          <p:cNvCxnSpPr>
            <a:cxnSpLocks/>
          </p:cNvCxnSpPr>
          <p:nvPr/>
        </p:nvCxnSpPr>
        <p:spPr>
          <a:xfrm flipH="1">
            <a:off x="3387532" y="4576351"/>
            <a:ext cx="931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ABAD337E-4182-79FE-7445-67A946CBAC4B}"/>
              </a:ext>
            </a:extLst>
          </p:cNvPr>
          <p:cNvSpPr/>
          <p:nvPr/>
        </p:nvSpPr>
        <p:spPr>
          <a:xfrm>
            <a:off x="4246453" y="4768578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C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2FEEC1C8-7A36-A42A-ADBB-FAE7C4F21212}"/>
              </a:ext>
            </a:extLst>
          </p:cNvPr>
          <p:cNvCxnSpPr>
            <a:cxnSpLocks/>
          </p:cNvCxnSpPr>
          <p:nvPr/>
        </p:nvCxnSpPr>
        <p:spPr>
          <a:xfrm flipH="1">
            <a:off x="3387532" y="4907078"/>
            <a:ext cx="931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4CF1A553-2163-D8F8-3866-915BF0899BA2}"/>
              </a:ext>
            </a:extLst>
          </p:cNvPr>
          <p:cNvSpPr/>
          <p:nvPr/>
        </p:nvSpPr>
        <p:spPr>
          <a:xfrm>
            <a:off x="3579634" y="4314740"/>
            <a:ext cx="77938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A59EB7B0-11C6-7E66-5EB4-9B778FEBF0EE}"/>
              </a:ext>
            </a:extLst>
          </p:cNvPr>
          <p:cNvSpPr/>
          <p:nvPr/>
        </p:nvSpPr>
        <p:spPr>
          <a:xfrm>
            <a:off x="3579634" y="4658372"/>
            <a:ext cx="77938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모서리가 둥근 직사각형 54">
            <a:extLst>
              <a:ext uri="{FF2B5EF4-FFF2-40B4-BE49-F238E27FC236}">
                <a16:creationId xmlns:a16="http://schemas.microsoft.com/office/drawing/2014/main" id="{2755A266-1D15-AA01-8C74-5DCE4A02171C}"/>
              </a:ext>
            </a:extLst>
          </p:cNvPr>
          <p:cNvSpPr/>
          <p:nvPr/>
        </p:nvSpPr>
        <p:spPr>
          <a:xfrm>
            <a:off x="8619800" y="3993687"/>
            <a:ext cx="1138455" cy="1503269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FA2EF0FB-766E-BDAB-2234-F19B628AB575}"/>
              </a:ext>
            </a:extLst>
          </p:cNvPr>
          <p:cNvSpPr/>
          <p:nvPr/>
        </p:nvSpPr>
        <p:spPr>
          <a:xfrm>
            <a:off x="8680627" y="3718526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46CEB1B3-DF88-E694-4E05-71CFDF9B29D4}"/>
              </a:ext>
            </a:extLst>
          </p:cNvPr>
          <p:cNvSpPr/>
          <p:nvPr/>
        </p:nvSpPr>
        <p:spPr>
          <a:xfrm>
            <a:off x="8886112" y="4616893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0;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CAFDD7D8-62FF-0559-9423-57EB3599D9CC}"/>
              </a:ext>
            </a:extLst>
          </p:cNvPr>
          <p:cNvSpPr/>
          <p:nvPr/>
        </p:nvSpPr>
        <p:spPr>
          <a:xfrm>
            <a:off x="7022748" y="4752619"/>
            <a:ext cx="83548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D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85C03A78-9EF6-354D-5823-E4C6236D0AFB}"/>
              </a:ext>
            </a:extLst>
          </p:cNvPr>
          <p:cNvCxnSpPr>
            <a:cxnSpLocks/>
          </p:cNvCxnSpPr>
          <p:nvPr/>
        </p:nvCxnSpPr>
        <p:spPr>
          <a:xfrm>
            <a:off x="7835092" y="4891119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D51412FA-2178-10AD-4E1F-55769434E34C}"/>
              </a:ext>
            </a:extLst>
          </p:cNvPr>
          <p:cNvSpPr/>
          <p:nvPr/>
        </p:nvSpPr>
        <p:spPr>
          <a:xfrm>
            <a:off x="7020734" y="5059623"/>
            <a:ext cx="81624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B08AEAF6-F5E4-9519-17D3-1D8E1F4B22DB}"/>
              </a:ext>
            </a:extLst>
          </p:cNvPr>
          <p:cNvCxnSpPr>
            <a:cxnSpLocks/>
          </p:cNvCxnSpPr>
          <p:nvPr/>
        </p:nvCxnSpPr>
        <p:spPr>
          <a:xfrm>
            <a:off x="7833078" y="5198123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8FCDC08D-5570-32DC-F98D-4DA5E557F9A2}"/>
              </a:ext>
            </a:extLst>
          </p:cNvPr>
          <p:cNvSpPr/>
          <p:nvPr/>
        </p:nvSpPr>
        <p:spPr>
          <a:xfrm>
            <a:off x="10335168" y="4741392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E88BCCC7-79D3-5A06-DA4A-D06306F91815}"/>
              </a:ext>
            </a:extLst>
          </p:cNvPr>
          <p:cNvCxnSpPr>
            <a:cxnSpLocks/>
          </p:cNvCxnSpPr>
          <p:nvPr/>
        </p:nvCxnSpPr>
        <p:spPr>
          <a:xfrm flipV="1">
            <a:off x="9756822" y="4872197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23228E8F-1BE6-DF6E-CB9B-D283548D3660}"/>
              </a:ext>
            </a:extLst>
          </p:cNvPr>
          <p:cNvSpPr/>
          <p:nvPr/>
        </p:nvSpPr>
        <p:spPr>
          <a:xfrm>
            <a:off x="10336601" y="5048844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2B146112-5CCD-5814-C595-ACB785D77FA6}"/>
              </a:ext>
            </a:extLst>
          </p:cNvPr>
          <p:cNvCxnSpPr>
            <a:cxnSpLocks/>
          </p:cNvCxnSpPr>
          <p:nvPr/>
        </p:nvCxnSpPr>
        <p:spPr>
          <a:xfrm flipV="1">
            <a:off x="9758255" y="5179649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2C712F40-815E-489C-E348-264A4178D69A}"/>
              </a:ext>
            </a:extLst>
          </p:cNvPr>
          <p:cNvSpPr/>
          <p:nvPr/>
        </p:nvSpPr>
        <p:spPr>
          <a:xfrm>
            <a:off x="1525289" y="4618120"/>
            <a:ext cx="58221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0B0EF166-002C-4124-C93A-C6CB65383AF9}"/>
              </a:ext>
            </a:extLst>
          </p:cNvPr>
          <p:cNvSpPr/>
          <p:nvPr/>
        </p:nvSpPr>
        <p:spPr>
          <a:xfrm>
            <a:off x="1531116" y="4933179"/>
            <a:ext cx="58221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14240953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161614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 유형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2" y="620738"/>
            <a:ext cx="10647586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카운트 변수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 이진 세마포어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(Binary Semaphore)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이상의 양수 값을 가진 카운팅 세마포어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(Counting Semaphore)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구분할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5324CE-F845-CB56-298E-4BB358703E69}"/>
              </a:ext>
            </a:extLst>
          </p:cNvPr>
          <p:cNvSpPr txBox="1"/>
          <p:nvPr/>
        </p:nvSpPr>
        <p:spPr>
          <a:xfrm>
            <a:off x="922543" y="1651622"/>
            <a:ext cx="4872696" cy="3670236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BinarySemaphore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=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6499D85-ABF4-7CF2-CF29-6D0AD2D3FD73}"/>
              </a:ext>
            </a:extLst>
          </p:cNvPr>
          <p:cNvSpPr txBox="1"/>
          <p:nvPr/>
        </p:nvSpPr>
        <p:spPr>
          <a:xfrm>
            <a:off x="1237290" y="1217976"/>
            <a:ext cx="320768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이진 세마포어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(Binary Semaphore)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오른쪽 중괄호[R] 7">
            <a:extLst>
              <a:ext uri="{FF2B5EF4-FFF2-40B4-BE49-F238E27FC236}">
                <a16:creationId xmlns:a16="http://schemas.microsoft.com/office/drawing/2014/main" id="{8F616A62-A101-2BF9-7586-B442925EA478}"/>
              </a:ext>
            </a:extLst>
          </p:cNvPr>
          <p:cNvSpPr/>
          <p:nvPr/>
        </p:nvSpPr>
        <p:spPr>
          <a:xfrm>
            <a:off x="3782689" y="2610731"/>
            <a:ext cx="203759" cy="1955969"/>
          </a:xfrm>
          <a:prstGeom prst="righ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89E249-8C61-EB02-95D5-F325C9C3B885}"/>
              </a:ext>
            </a:extLst>
          </p:cNvPr>
          <p:cNvSpPr txBox="1"/>
          <p:nvPr/>
        </p:nvSpPr>
        <p:spPr>
          <a:xfrm>
            <a:off x="3931170" y="3288634"/>
            <a:ext cx="1864068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i="1">
                <a:solidFill>
                  <a:srgbClr val="0070C0"/>
                </a:solidFill>
              </a:rPr>
              <a:t>두 메서드가 동시에 실행이 되지 않도록 동기화가 보장되어야 한다</a:t>
            </a:r>
            <a:endParaRPr lang="ko-Kore-KR" altLang="en-US" sz="1100" i="1">
              <a:solidFill>
                <a:srgbClr val="0070C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3476D6-AFFB-9E85-9C23-4C482EA6C8CA}"/>
              </a:ext>
            </a:extLst>
          </p:cNvPr>
          <p:cNvSpPr txBox="1"/>
          <p:nvPr/>
        </p:nvSpPr>
        <p:spPr>
          <a:xfrm>
            <a:off x="6119070" y="1335035"/>
            <a:ext cx="3098462" cy="349711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Thread_1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0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0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//critical section</a:t>
            </a:r>
            <a:endParaRPr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0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B55B65D-6928-FA84-5CCD-FBE63DF405A1}"/>
              </a:ext>
            </a:extLst>
          </p:cNvPr>
          <p:cNvSpPr/>
          <p:nvPr/>
        </p:nvSpPr>
        <p:spPr>
          <a:xfrm>
            <a:off x="922542" y="5775495"/>
            <a:ext cx="10050978" cy="5257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세마포어를 뮤텍스 처럼 락으로 사용하기 위해서는 카운트 변수를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한 스레드 안에서 세마포어를 회득하고 해제 할 수 있도록 구현한다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스레드만이 세마포어를 획득할 수 있기 때문에 그 외 다른 모든 스레드가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acquired()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호출하게 되면 해당 스레드가 세마포어를 해제하기 전까지 블록된다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A8CA4E2-A9DB-5C86-BD1E-CD8DA368B9BF}"/>
              </a:ext>
            </a:extLst>
          </p:cNvPr>
          <p:cNvSpPr txBox="1"/>
          <p:nvPr/>
        </p:nvSpPr>
        <p:spPr>
          <a:xfrm>
            <a:off x="8735247" y="2051565"/>
            <a:ext cx="3098462" cy="349711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Thread_2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0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0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//critical section</a:t>
            </a:r>
            <a:endParaRPr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0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E4539A4B-F9CD-44E7-E2D8-79C74FC734C6}"/>
              </a:ext>
            </a:extLst>
          </p:cNvPr>
          <p:cNvCxnSpPr>
            <a:cxnSpLocks/>
          </p:cNvCxnSpPr>
          <p:nvPr/>
        </p:nvCxnSpPr>
        <p:spPr>
          <a:xfrm flipH="1" flipV="1">
            <a:off x="3986448" y="2676588"/>
            <a:ext cx="2410315" cy="211947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979EA051-D1E2-96F9-D2C7-DEB0B11B080F}"/>
              </a:ext>
            </a:extLst>
          </p:cNvPr>
          <p:cNvCxnSpPr>
            <a:cxnSpLocks/>
          </p:cNvCxnSpPr>
          <p:nvPr/>
        </p:nvCxnSpPr>
        <p:spPr>
          <a:xfrm flipH="1" flipV="1">
            <a:off x="3986448" y="2769718"/>
            <a:ext cx="5018273" cy="82127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B58E9F9D-8B90-8686-1C60-EBA847A6A126}"/>
              </a:ext>
            </a:extLst>
          </p:cNvPr>
          <p:cNvCxnSpPr>
            <a:cxnSpLocks/>
          </p:cNvCxnSpPr>
          <p:nvPr/>
        </p:nvCxnSpPr>
        <p:spPr>
          <a:xfrm flipH="1">
            <a:off x="3621266" y="3972493"/>
            <a:ext cx="2949092" cy="60556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644A0B0-AD28-80D2-CB7B-1B360F75DB6F}"/>
              </a:ext>
            </a:extLst>
          </p:cNvPr>
          <p:cNvCxnSpPr>
            <a:cxnSpLocks/>
          </p:cNvCxnSpPr>
          <p:nvPr/>
        </p:nvCxnSpPr>
        <p:spPr>
          <a:xfrm flipH="1" flipV="1">
            <a:off x="3621266" y="4105717"/>
            <a:ext cx="5522734" cy="557117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0820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51740D6-0D27-4B3B-9DB5-F1CFC9842C45}"/>
              </a:ext>
            </a:extLst>
          </p:cNvPr>
          <p:cNvSpPr/>
          <p:nvPr/>
        </p:nvSpPr>
        <p:spPr>
          <a:xfrm>
            <a:off x="244332" y="328800"/>
            <a:ext cx="19779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39002FB-E530-8FFB-31EF-E80A762CC549}"/>
              </a:ext>
            </a:extLst>
          </p:cNvPr>
          <p:cNvSpPr/>
          <p:nvPr/>
        </p:nvSpPr>
        <p:spPr>
          <a:xfrm>
            <a:off x="565422" y="698132"/>
            <a:ext cx="9250753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운영체제의 스케줄러에 의해 관리되는 </a:t>
            </a:r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최소 실행 단위를 의미한다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스케줄러의 알고리즘에 따라 프로세스에 속한 한개의 스레드가 선점되어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할당된다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선점이 일어날 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실행 흐름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문맥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전환되는 컨텍스트 스위칭이 발생한다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67647FD-8B58-2FF1-4B1F-7D56348E5416}"/>
              </a:ext>
            </a:extLst>
          </p:cNvPr>
          <p:cNvSpPr/>
          <p:nvPr/>
        </p:nvSpPr>
        <p:spPr>
          <a:xfrm>
            <a:off x="940825" y="1690712"/>
            <a:ext cx="9229652" cy="4317426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363D74E-E68A-5B85-9D4D-1B5AC3F5379B}"/>
              </a:ext>
            </a:extLst>
          </p:cNvPr>
          <p:cNvSpPr/>
          <p:nvPr/>
        </p:nvSpPr>
        <p:spPr>
          <a:xfrm>
            <a:off x="4936795" y="1711686"/>
            <a:ext cx="5453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 S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E425421-6814-E170-8348-4B0EC659160C}"/>
              </a:ext>
            </a:extLst>
          </p:cNvPr>
          <p:cNvSpPr/>
          <p:nvPr/>
        </p:nvSpPr>
        <p:spPr>
          <a:xfrm>
            <a:off x="1035690" y="2055763"/>
            <a:ext cx="8892894" cy="378783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C5F0F7-F5FF-0D69-53EB-54BEA6619BF0}"/>
              </a:ext>
            </a:extLst>
          </p:cNvPr>
          <p:cNvSpPr/>
          <p:nvPr/>
        </p:nvSpPr>
        <p:spPr>
          <a:xfrm>
            <a:off x="6249480" y="4455015"/>
            <a:ext cx="1100634" cy="34648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Thread #N</a:t>
            </a:r>
            <a:endParaRPr lang="ko-KR" altLang="en-US" sz="120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9AA2903-6EEA-D162-2F39-68F22A401608}"/>
              </a:ext>
            </a:extLst>
          </p:cNvPr>
          <p:cNvSpPr/>
          <p:nvPr/>
        </p:nvSpPr>
        <p:spPr>
          <a:xfrm>
            <a:off x="6252358" y="4110314"/>
            <a:ext cx="1099652" cy="34648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Thread #3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BBCB465-E2A7-E751-1194-D09C39266FCE}"/>
              </a:ext>
            </a:extLst>
          </p:cNvPr>
          <p:cNvSpPr/>
          <p:nvPr/>
        </p:nvSpPr>
        <p:spPr>
          <a:xfrm>
            <a:off x="6252357" y="3765203"/>
            <a:ext cx="1096775" cy="34648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Thread #2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ACD8B97-1EBB-6344-9A42-0C1B8E7C56E3}"/>
              </a:ext>
            </a:extLst>
          </p:cNvPr>
          <p:cNvSpPr/>
          <p:nvPr/>
        </p:nvSpPr>
        <p:spPr>
          <a:xfrm>
            <a:off x="6252357" y="3423851"/>
            <a:ext cx="1096775" cy="34648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Thread #1</a:t>
            </a:r>
            <a:endParaRPr lang="ko-KR" altLang="en-US" sz="1200">
              <a:solidFill>
                <a:schemeClr val="tx1"/>
              </a:solidFill>
            </a:endParaRPr>
          </a:p>
        </p:txBody>
      </p:sp>
      <p:grpSp>
        <p:nvGrpSpPr>
          <p:cNvPr id="108" name="그룹 107">
            <a:extLst>
              <a:ext uri="{FF2B5EF4-FFF2-40B4-BE49-F238E27FC236}">
                <a16:creationId xmlns:a16="http://schemas.microsoft.com/office/drawing/2014/main" id="{2BC50259-E86C-7F66-620C-BBC4400F2B1D}"/>
              </a:ext>
            </a:extLst>
          </p:cNvPr>
          <p:cNvGrpSpPr/>
          <p:nvPr/>
        </p:nvGrpSpPr>
        <p:grpSpPr>
          <a:xfrm>
            <a:off x="1368969" y="3591916"/>
            <a:ext cx="1158634" cy="1080638"/>
            <a:chOff x="1758155" y="3450653"/>
            <a:chExt cx="1158634" cy="1080638"/>
          </a:xfrm>
        </p:grpSpPr>
        <p:sp>
          <p:nvSpPr>
            <p:cNvPr id="7" name="모서리가 둥근 직사각형 6">
              <a:extLst>
                <a:ext uri="{FF2B5EF4-FFF2-40B4-BE49-F238E27FC236}">
                  <a16:creationId xmlns:a16="http://schemas.microsoft.com/office/drawing/2014/main" id="{EE1FE609-E282-CE54-25E1-6BBEF53C756F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" name="모서리가 둥근 직사각형 7">
              <a:extLst>
                <a:ext uri="{FF2B5EF4-FFF2-40B4-BE49-F238E27FC236}">
                  <a16:creationId xmlns:a16="http://schemas.microsoft.com/office/drawing/2014/main" id="{4B68A349-4E29-7E32-7A12-6D964AF409F7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1" name="직선 연결선[R] 10">
              <a:extLst>
                <a:ext uri="{FF2B5EF4-FFF2-40B4-BE49-F238E27FC236}">
                  <a16:creationId xmlns:a16="http://schemas.microsoft.com/office/drawing/2014/main" id="{4DE060C5-DEF1-27A0-53EA-E496EA96DEB1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[R] 19">
              <a:extLst>
                <a:ext uri="{FF2B5EF4-FFF2-40B4-BE49-F238E27FC236}">
                  <a16:creationId xmlns:a16="http://schemas.microsoft.com/office/drawing/2014/main" id="{F844FF91-1361-5862-3BA8-72AE3627F889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[R] 20">
              <a:extLst>
                <a:ext uri="{FF2B5EF4-FFF2-40B4-BE49-F238E27FC236}">
                  <a16:creationId xmlns:a16="http://schemas.microsoft.com/office/drawing/2014/main" id="{819AEDAC-6BCD-CCFA-CE44-A6B571CE2A9D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[R] 23">
              <a:extLst>
                <a:ext uri="{FF2B5EF4-FFF2-40B4-BE49-F238E27FC236}">
                  <a16:creationId xmlns:a16="http://schemas.microsoft.com/office/drawing/2014/main" id="{DB1C21C2-1496-B0D2-AE88-9B846DD702CC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[R] 24">
              <a:extLst>
                <a:ext uri="{FF2B5EF4-FFF2-40B4-BE49-F238E27FC236}">
                  <a16:creationId xmlns:a16="http://schemas.microsoft.com/office/drawing/2014/main" id="{9D899C0C-F982-3374-DB4E-A2FF726E1DD8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[R] 25">
              <a:extLst>
                <a:ext uri="{FF2B5EF4-FFF2-40B4-BE49-F238E27FC236}">
                  <a16:creationId xmlns:a16="http://schemas.microsoft.com/office/drawing/2014/main" id="{0116678A-F192-DC8F-DEF0-B2D6062F247B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[R] 26">
              <a:extLst>
                <a:ext uri="{FF2B5EF4-FFF2-40B4-BE49-F238E27FC236}">
                  <a16:creationId xmlns:a16="http://schemas.microsoft.com/office/drawing/2014/main" id="{BE5A4C27-8701-9059-E298-932DA81A7E3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[R] 32">
              <a:extLst>
                <a:ext uri="{FF2B5EF4-FFF2-40B4-BE49-F238E27FC236}">
                  <a16:creationId xmlns:a16="http://schemas.microsoft.com/office/drawing/2014/main" id="{F67A90ED-1516-7674-6C77-9477098AD41C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[R] 38">
              <a:extLst>
                <a:ext uri="{FF2B5EF4-FFF2-40B4-BE49-F238E27FC236}">
                  <a16:creationId xmlns:a16="http://schemas.microsoft.com/office/drawing/2014/main" id="{8023BE8C-7FD2-6947-C005-EA64376AA0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[R] 49">
              <a:extLst>
                <a:ext uri="{FF2B5EF4-FFF2-40B4-BE49-F238E27FC236}">
                  <a16:creationId xmlns:a16="http://schemas.microsoft.com/office/drawing/2014/main" id="{65173E2F-178B-C0DD-B273-BC9263383C1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85711FAA-DCEC-72D9-7B7E-53831AF384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6B7EC61B-B33F-DE74-FAE8-7A66427C75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F6259D46-27C1-F011-E211-E12F6884B5E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[R] 54">
              <a:extLst>
                <a:ext uri="{FF2B5EF4-FFF2-40B4-BE49-F238E27FC236}">
                  <a16:creationId xmlns:a16="http://schemas.microsoft.com/office/drawing/2014/main" id="{3BE1DAFA-DC39-67C3-807C-C3B31A6A040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[R] 56">
              <a:extLst>
                <a:ext uri="{FF2B5EF4-FFF2-40B4-BE49-F238E27FC236}">
                  <a16:creationId xmlns:a16="http://schemas.microsoft.com/office/drawing/2014/main" id="{32652B2F-69A2-884F-3876-C72DED8BA41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[R] 57">
              <a:extLst>
                <a:ext uri="{FF2B5EF4-FFF2-40B4-BE49-F238E27FC236}">
                  <a16:creationId xmlns:a16="http://schemas.microsoft.com/office/drawing/2014/main" id="{DDFA1BB4-E79C-052F-864A-DCA51A93620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ED29CCB4-D479-A0F4-4FCC-A19BE7DA5DA5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E90DC411-5222-7AA0-31D0-E127C5ED6756}"/>
              </a:ext>
            </a:extLst>
          </p:cNvPr>
          <p:cNvSpPr/>
          <p:nvPr/>
        </p:nvSpPr>
        <p:spPr>
          <a:xfrm>
            <a:off x="7989502" y="2569313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151B3209-AD2E-094F-87A1-842BA751780F}"/>
              </a:ext>
            </a:extLst>
          </p:cNvPr>
          <p:cNvSpPr/>
          <p:nvPr/>
        </p:nvSpPr>
        <p:spPr>
          <a:xfrm>
            <a:off x="8254642" y="3731792"/>
            <a:ext cx="928392" cy="928392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F807F6E6-DB42-3452-2FF5-345251B7FB3A}"/>
              </a:ext>
            </a:extLst>
          </p:cNvPr>
          <p:cNvSpPr/>
          <p:nvPr/>
        </p:nvSpPr>
        <p:spPr>
          <a:xfrm>
            <a:off x="7986934" y="2959619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2FF976E3-BA3C-D468-28E9-2A066556C41E}"/>
              </a:ext>
            </a:extLst>
          </p:cNvPr>
          <p:cNvSpPr/>
          <p:nvPr/>
        </p:nvSpPr>
        <p:spPr>
          <a:xfrm>
            <a:off x="7986934" y="3345949"/>
            <a:ext cx="1483521" cy="1461686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3DE2A0D6-9B5C-7763-77FA-9E837AED3046}"/>
              </a:ext>
            </a:extLst>
          </p:cNvPr>
          <p:cNvSpPr/>
          <p:nvPr/>
        </p:nvSpPr>
        <p:spPr>
          <a:xfrm>
            <a:off x="7986934" y="4807635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1650CCC3-C90D-FFE8-2306-1CE1EB0290F1}"/>
              </a:ext>
            </a:extLst>
          </p:cNvPr>
          <p:cNvSpPr/>
          <p:nvPr/>
        </p:nvSpPr>
        <p:spPr>
          <a:xfrm>
            <a:off x="7986934" y="5199534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92F967F-A194-9E69-60EF-E158A844D806}"/>
              </a:ext>
            </a:extLst>
          </p:cNvPr>
          <p:cNvSpPr txBox="1"/>
          <p:nvPr/>
        </p:nvSpPr>
        <p:spPr>
          <a:xfrm>
            <a:off x="8280875" y="2630050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#1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21BDBCD8-18E6-4C4A-DF62-20C928AC8C72}"/>
              </a:ext>
            </a:extLst>
          </p:cNvPr>
          <p:cNvSpPr txBox="1"/>
          <p:nvPr/>
        </p:nvSpPr>
        <p:spPr>
          <a:xfrm>
            <a:off x="8278307" y="3028744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#2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9B974963-E4FA-75FA-F396-9D1D3EED327A}"/>
              </a:ext>
            </a:extLst>
          </p:cNvPr>
          <p:cNvSpPr txBox="1"/>
          <p:nvPr/>
        </p:nvSpPr>
        <p:spPr>
          <a:xfrm>
            <a:off x="8278307" y="3423851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#3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EA69B1BA-997C-A281-E7DA-B35A7D83E78D}"/>
              </a:ext>
            </a:extLst>
          </p:cNvPr>
          <p:cNvSpPr txBox="1"/>
          <p:nvPr/>
        </p:nvSpPr>
        <p:spPr>
          <a:xfrm>
            <a:off x="8293426" y="4883377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#4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4E421EBA-BB13-BEC9-B74A-329FB9452908}"/>
              </a:ext>
            </a:extLst>
          </p:cNvPr>
          <p:cNvSpPr txBox="1"/>
          <p:nvPr/>
        </p:nvSpPr>
        <p:spPr>
          <a:xfrm>
            <a:off x="8293426" y="5268659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#N</a:t>
            </a:r>
            <a:endParaRPr lang="ko-KR" altLang="en-US" sz="1100">
              <a:solidFill>
                <a:schemeClr val="tx1"/>
              </a:solidFill>
            </a:endParaRPr>
          </a:p>
        </p:txBody>
      </p:sp>
      <p:pic>
        <p:nvPicPr>
          <p:cNvPr id="97" name="그림 96">
            <a:extLst>
              <a:ext uri="{FF2B5EF4-FFF2-40B4-BE49-F238E27FC236}">
                <a16:creationId xmlns:a16="http://schemas.microsoft.com/office/drawing/2014/main" id="{2DF88541-D33D-924E-4104-C910CBC11C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2152" y="3689161"/>
            <a:ext cx="854579" cy="854579"/>
          </a:xfrm>
          <a:prstGeom prst="rect">
            <a:avLst/>
          </a:prstGeom>
        </p:spPr>
      </p:pic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58CA77F2-42E1-F276-8F2C-33431DA79443}"/>
              </a:ext>
            </a:extLst>
          </p:cNvPr>
          <p:cNvCxnSpPr>
            <a:cxnSpLocks/>
          </p:cNvCxnSpPr>
          <p:nvPr/>
        </p:nvCxnSpPr>
        <p:spPr>
          <a:xfrm flipV="1">
            <a:off x="4490736" y="3597092"/>
            <a:ext cx="1758743" cy="315573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8E0EDDF1-D79F-63D2-6660-4E6BBD123FA9}"/>
              </a:ext>
            </a:extLst>
          </p:cNvPr>
          <p:cNvCxnSpPr>
            <a:cxnSpLocks/>
          </p:cNvCxnSpPr>
          <p:nvPr/>
        </p:nvCxnSpPr>
        <p:spPr>
          <a:xfrm>
            <a:off x="4530925" y="4377188"/>
            <a:ext cx="1718554" cy="282996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왼쪽 화살표[L] 102">
            <a:extLst>
              <a:ext uri="{FF2B5EF4-FFF2-40B4-BE49-F238E27FC236}">
                <a16:creationId xmlns:a16="http://schemas.microsoft.com/office/drawing/2014/main" id="{C171357B-3E8F-CBB2-188A-0C0E973C330B}"/>
              </a:ext>
            </a:extLst>
          </p:cNvPr>
          <p:cNvSpPr/>
          <p:nvPr/>
        </p:nvSpPr>
        <p:spPr>
          <a:xfrm>
            <a:off x="2700098" y="3961062"/>
            <a:ext cx="763009" cy="342347"/>
          </a:xfrm>
          <a:prstGeom prst="leftArrow">
            <a:avLst>
              <a:gd name="adj1" fmla="val 45268"/>
              <a:gd name="adj2" fmla="val 54732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69EFDEFF-A37C-8291-F193-C95321F9D863}"/>
              </a:ext>
            </a:extLst>
          </p:cNvPr>
          <p:cNvSpPr/>
          <p:nvPr/>
        </p:nvSpPr>
        <p:spPr>
          <a:xfrm>
            <a:off x="2937711" y="3807413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26052F3D-087A-EE49-B7E0-85FF178E63CF}"/>
              </a:ext>
            </a:extLst>
          </p:cNvPr>
          <p:cNvSpPr/>
          <p:nvPr/>
        </p:nvSpPr>
        <p:spPr>
          <a:xfrm>
            <a:off x="3672229" y="3423851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6" name="왼쪽 화살표[L] 105">
            <a:extLst>
              <a:ext uri="{FF2B5EF4-FFF2-40B4-BE49-F238E27FC236}">
                <a16:creationId xmlns:a16="http://schemas.microsoft.com/office/drawing/2014/main" id="{2765503F-770D-FC3A-8CCB-9EB81B62A81A}"/>
              </a:ext>
            </a:extLst>
          </p:cNvPr>
          <p:cNvSpPr/>
          <p:nvPr/>
        </p:nvSpPr>
        <p:spPr>
          <a:xfrm>
            <a:off x="7376204" y="3968663"/>
            <a:ext cx="566794" cy="342347"/>
          </a:xfrm>
          <a:prstGeom prst="leftArrow">
            <a:avLst>
              <a:gd name="adj1" fmla="val 45268"/>
              <a:gd name="adj2" fmla="val 54732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FC42B080-155C-0EC8-F3AE-7F7513F30356}"/>
              </a:ext>
            </a:extLst>
          </p:cNvPr>
          <p:cNvSpPr/>
          <p:nvPr/>
        </p:nvSpPr>
        <p:spPr>
          <a:xfrm>
            <a:off x="4656182" y="3854519"/>
            <a:ext cx="1439818" cy="5347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우선순위에 따라 선점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</a:t>
            </a: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36EF45A7-AE3F-BF99-7731-3AA2079DE50A}"/>
              </a:ext>
            </a:extLst>
          </p:cNvPr>
          <p:cNvSpPr/>
          <p:nvPr/>
        </p:nvSpPr>
        <p:spPr>
          <a:xfrm>
            <a:off x="8459072" y="2258062"/>
            <a:ext cx="5677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RAM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50BD1CA0-FC66-558E-9FA2-2DA91C4B7BBE}"/>
              </a:ext>
            </a:extLst>
          </p:cNvPr>
          <p:cNvGrpSpPr/>
          <p:nvPr/>
        </p:nvGrpSpPr>
        <p:grpSpPr>
          <a:xfrm rot="156683">
            <a:off x="8580870" y="4003758"/>
            <a:ext cx="295647" cy="339390"/>
            <a:chOff x="10469531" y="4073798"/>
            <a:chExt cx="240467" cy="425579"/>
          </a:xfrm>
        </p:grpSpPr>
        <p:sp>
          <p:nvSpPr>
            <p:cNvPr id="113" name="자유형 112">
              <a:extLst>
                <a:ext uri="{FF2B5EF4-FFF2-40B4-BE49-F238E27FC236}">
                  <a16:creationId xmlns:a16="http://schemas.microsoft.com/office/drawing/2014/main" id="{64318A17-0C22-CC66-2BEF-A379D62F9E0C}"/>
                </a:ext>
              </a:extLst>
            </p:cNvPr>
            <p:cNvSpPr/>
            <p:nvPr/>
          </p:nvSpPr>
          <p:spPr>
            <a:xfrm rot="176297">
              <a:off x="10469531" y="4117461"/>
              <a:ext cx="45719" cy="244379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4" name="자유형 113">
              <a:extLst>
                <a:ext uri="{FF2B5EF4-FFF2-40B4-BE49-F238E27FC236}">
                  <a16:creationId xmlns:a16="http://schemas.microsoft.com/office/drawing/2014/main" id="{C3578572-1CA8-3367-2F19-96081F2DAB72}"/>
                </a:ext>
              </a:extLst>
            </p:cNvPr>
            <p:cNvSpPr/>
            <p:nvPr/>
          </p:nvSpPr>
          <p:spPr>
            <a:xfrm rot="176297">
              <a:off x="10566905" y="4254998"/>
              <a:ext cx="45719" cy="244379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5" name="자유형 114">
              <a:extLst>
                <a:ext uri="{FF2B5EF4-FFF2-40B4-BE49-F238E27FC236}">
                  <a16:creationId xmlns:a16="http://schemas.microsoft.com/office/drawing/2014/main" id="{43B0B10B-4A10-4FD8-F507-002559FF0005}"/>
                </a:ext>
              </a:extLst>
            </p:cNvPr>
            <p:cNvSpPr/>
            <p:nvPr/>
          </p:nvSpPr>
          <p:spPr>
            <a:xfrm rot="176297">
              <a:off x="10664279" y="4073798"/>
              <a:ext cx="45719" cy="244379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309123425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B556F4-969D-91E9-181C-935A958BE09B}"/>
              </a:ext>
            </a:extLst>
          </p:cNvPr>
          <p:cNvSpPr/>
          <p:nvPr/>
        </p:nvSpPr>
        <p:spPr>
          <a:xfrm>
            <a:off x="509272" y="5830229"/>
            <a:ext cx="11432428" cy="8258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카운팅 세마 포어는 카운트 변수를 설정해서 스레드가 공유할 수 있는 자원의 최대치를 한정해서 운용하는 방식으로 자원 풀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(pool)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이나 컬렉션의 크기에 제한을 두고자 할 때 유용하다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DB Connection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개수 제한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파일 다운로드 동시 실행 제한 등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획득한 스레드와 락을 해제하는 스레드는 다를 수 있으며 스레드 간 락과 락해제를 위한 신호를 전달함으로 동기화를 구현한다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6EE3889-7F36-97D8-1C6E-6C2FFEA405CC}"/>
              </a:ext>
            </a:extLst>
          </p:cNvPr>
          <p:cNvSpPr txBox="1"/>
          <p:nvPr/>
        </p:nvSpPr>
        <p:spPr>
          <a:xfrm>
            <a:off x="5475745" y="1003156"/>
            <a:ext cx="3455271" cy="339323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br>
              <a:rPr lang="en-US" altLang="ko-Kore-KR" sz="1200">
                <a:solidFill>
                  <a:schemeClr val="bg1">
                    <a:lumMod val="6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D144FF-6062-A502-BEA1-A27037CBEF65}"/>
              </a:ext>
            </a:extLst>
          </p:cNvPr>
          <p:cNvSpPr txBox="1"/>
          <p:nvPr/>
        </p:nvSpPr>
        <p:spPr>
          <a:xfrm>
            <a:off x="6478936" y="716049"/>
            <a:ext cx="256713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 i="1">
                <a:solidFill>
                  <a:srgbClr val="0070C0"/>
                </a:solidFill>
              </a:rPr>
              <a:t>이 스레드는 락을 얻기  위해 시도한다</a:t>
            </a:r>
            <a:endParaRPr lang="ko-Kore-KR" altLang="en-US" sz="1100" i="1">
              <a:solidFill>
                <a:srgbClr val="0070C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8ECD4A0-5493-3AA8-8057-4B85EC5A0385}"/>
              </a:ext>
            </a:extLst>
          </p:cNvPr>
          <p:cNvSpPr txBox="1"/>
          <p:nvPr/>
        </p:nvSpPr>
        <p:spPr>
          <a:xfrm>
            <a:off x="8384225" y="1935566"/>
            <a:ext cx="3557475" cy="339323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do task;</a:t>
            </a:r>
            <a:br>
              <a:rPr lang="en-US" altLang="ko-Kore-KR" sz="1200">
                <a:solidFill>
                  <a:schemeClr val="bg1">
                    <a:lumMod val="6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7AB643-5652-8EED-CCE6-CE369CEB99A9}"/>
              </a:ext>
            </a:extLst>
          </p:cNvPr>
          <p:cNvSpPr txBox="1"/>
          <p:nvPr/>
        </p:nvSpPr>
        <p:spPr>
          <a:xfrm>
            <a:off x="10162962" y="1622739"/>
            <a:ext cx="186988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 i="1">
                <a:solidFill>
                  <a:srgbClr val="0070C0"/>
                </a:solidFill>
              </a:rPr>
              <a:t>이 스레드는 락을 해제한다</a:t>
            </a:r>
            <a:endParaRPr lang="ko-Kore-KR" altLang="en-US" sz="1100" i="1">
              <a:solidFill>
                <a:srgbClr val="0070C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649827D-1F65-2FAC-6638-6BF4F6647469}"/>
              </a:ext>
            </a:extLst>
          </p:cNvPr>
          <p:cNvSpPr txBox="1"/>
          <p:nvPr/>
        </p:nvSpPr>
        <p:spPr>
          <a:xfrm>
            <a:off x="509272" y="614837"/>
            <a:ext cx="4625902" cy="505523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CountingSemaphore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CountingSemaphore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){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this.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permits</a:t>
            </a: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</a:t>
            </a: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this.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signal</a:t>
            </a: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</a:t>
            </a: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==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--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(this.signal &lt; permits)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++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BBC8A1F-D0ED-7730-3658-8DAFDF3511B3}"/>
              </a:ext>
            </a:extLst>
          </p:cNvPr>
          <p:cNvSpPr txBox="1"/>
          <p:nvPr/>
        </p:nvSpPr>
        <p:spPr>
          <a:xfrm>
            <a:off x="509272" y="122570"/>
            <a:ext cx="3595103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카운팅 세마포어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(Counting Semaphore)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오른쪽 중괄호[R] 7">
            <a:extLst>
              <a:ext uri="{FF2B5EF4-FFF2-40B4-BE49-F238E27FC236}">
                <a16:creationId xmlns:a16="http://schemas.microsoft.com/office/drawing/2014/main" id="{8F616A62-A101-2BF9-7586-B442925EA478}"/>
              </a:ext>
            </a:extLst>
          </p:cNvPr>
          <p:cNvSpPr/>
          <p:nvPr/>
        </p:nvSpPr>
        <p:spPr>
          <a:xfrm>
            <a:off x="3468101" y="2473247"/>
            <a:ext cx="203759" cy="2401529"/>
          </a:xfrm>
          <a:prstGeom prst="righ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89E249-8C61-EB02-95D5-F325C9C3B885}"/>
              </a:ext>
            </a:extLst>
          </p:cNvPr>
          <p:cNvSpPr txBox="1"/>
          <p:nvPr/>
        </p:nvSpPr>
        <p:spPr>
          <a:xfrm>
            <a:off x="3619723" y="3332103"/>
            <a:ext cx="1388584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 i="1">
                <a:solidFill>
                  <a:srgbClr val="0070C0"/>
                </a:solidFill>
              </a:rPr>
              <a:t>두 메서드가 동시에 실행이 되지 않도록 보장되어야 한다</a:t>
            </a:r>
            <a:endParaRPr lang="ko-Kore-KR" altLang="en-US" sz="1100" i="1">
              <a:solidFill>
                <a:srgbClr val="0070C0"/>
              </a:solidFill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E05C5E1E-CECF-E483-89FB-581D82AE6EB3}"/>
              </a:ext>
            </a:extLst>
          </p:cNvPr>
          <p:cNvCxnSpPr>
            <a:cxnSpLocks/>
          </p:cNvCxnSpPr>
          <p:nvPr/>
        </p:nvCxnSpPr>
        <p:spPr>
          <a:xfrm flipH="1" flipV="1">
            <a:off x="3312429" y="2743200"/>
            <a:ext cx="2664477" cy="381505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A032EDC4-04F7-1090-B94C-4279D5C7143D}"/>
              </a:ext>
            </a:extLst>
          </p:cNvPr>
          <p:cNvCxnSpPr>
            <a:cxnSpLocks/>
          </p:cNvCxnSpPr>
          <p:nvPr/>
        </p:nvCxnSpPr>
        <p:spPr>
          <a:xfrm flipH="1" flipV="1">
            <a:off x="3251873" y="4105717"/>
            <a:ext cx="5625679" cy="22342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4462840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28603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순서화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(Ordering)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258599" y="620738"/>
            <a:ext cx="1064758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프로세스 흐름을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Ordering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순서화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할 수 있게 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5324CE-F845-CB56-298E-4BB358703E69}"/>
              </a:ext>
            </a:extLst>
          </p:cNvPr>
          <p:cNvSpPr txBox="1"/>
          <p:nvPr/>
        </p:nvSpPr>
        <p:spPr>
          <a:xfrm>
            <a:off x="547089" y="1032941"/>
            <a:ext cx="4061241" cy="31181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BinarySemaphore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= 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183A78-1AA2-E522-FF3D-6EBDE24EA173}"/>
              </a:ext>
            </a:extLst>
          </p:cNvPr>
          <p:cNvSpPr txBox="1"/>
          <p:nvPr/>
        </p:nvSpPr>
        <p:spPr>
          <a:xfrm>
            <a:off x="4816031" y="1032941"/>
            <a:ext cx="3455271" cy="31181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br>
              <a:rPr lang="en-US" altLang="ko-Kore-KR" sz="1100">
                <a:solidFill>
                  <a:schemeClr val="bg1">
                    <a:lumMod val="6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9127D1-8FF9-5CF2-0FE2-53E3235B9B06}"/>
              </a:ext>
            </a:extLst>
          </p:cNvPr>
          <p:cNvSpPr txBox="1"/>
          <p:nvPr/>
        </p:nvSpPr>
        <p:spPr>
          <a:xfrm>
            <a:off x="8479003" y="1032940"/>
            <a:ext cx="3557475" cy="31181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do task;</a:t>
            </a:r>
            <a:br>
              <a:rPr lang="en-US" altLang="ko-Kore-KR" sz="1100">
                <a:solidFill>
                  <a:schemeClr val="bg1">
                    <a:lumMod val="6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E4539A4B-F9CD-44E7-E2D8-79C74FC734C6}"/>
              </a:ext>
            </a:extLst>
          </p:cNvPr>
          <p:cNvCxnSpPr>
            <a:cxnSpLocks/>
          </p:cNvCxnSpPr>
          <p:nvPr/>
        </p:nvCxnSpPr>
        <p:spPr>
          <a:xfrm flipH="1" flipV="1">
            <a:off x="3128889" y="1731910"/>
            <a:ext cx="2133453" cy="1192242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B58E9F9D-8B90-8686-1C60-EBA847A6A126}"/>
              </a:ext>
            </a:extLst>
          </p:cNvPr>
          <p:cNvCxnSpPr>
            <a:cxnSpLocks/>
          </p:cNvCxnSpPr>
          <p:nvPr/>
        </p:nvCxnSpPr>
        <p:spPr>
          <a:xfrm flipH="1" flipV="1">
            <a:off x="3058093" y="2983267"/>
            <a:ext cx="5831571" cy="234251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47D5391A-1DB2-8AE6-9934-B2F4DB3B3D14}"/>
              </a:ext>
            </a:extLst>
          </p:cNvPr>
          <p:cNvSpPr txBox="1"/>
          <p:nvPr/>
        </p:nvSpPr>
        <p:spPr>
          <a:xfrm>
            <a:off x="6091962" y="4379983"/>
            <a:ext cx="6038759" cy="17120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100" b="1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 </a:t>
            </a:r>
            <a:r>
              <a:rPr lang="ko-KR" altLang="en-US" sz="1100" b="1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먼저 실행된 경우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바로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수행한다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semaphore.release()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만나면 </a:t>
            </a: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증가시키고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 대기 큐에 있는 </a:t>
            </a:r>
            <a:r>
              <a:rPr lang="ko-KR" altLang="en-US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깨우는데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현재에는 큐에 아무 스레드가 없으므로 아무 동작도 하지 않는다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실행된다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semaphore.acquire()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만나면 현재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값은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이므로 </a:t>
            </a:r>
            <a:r>
              <a:rPr lang="en-US" altLang="ko-KR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 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되지 않고 </a:t>
            </a: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수행된다</a:t>
            </a:r>
            <a:endParaRPr lang="en-US" altLang="ko-KR" sz="1000" b="0" i="0">
              <a:solidFill>
                <a:srgbClr val="11111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9BEF474-6A1A-3C00-9E21-A3431412D5E4}"/>
              </a:ext>
            </a:extLst>
          </p:cNvPr>
          <p:cNvSpPr txBox="1"/>
          <p:nvPr/>
        </p:nvSpPr>
        <p:spPr>
          <a:xfrm>
            <a:off x="432152" y="4356900"/>
            <a:ext cx="5369261" cy="17350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1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 </a:t>
            </a:r>
            <a:r>
              <a:rPr lang="ko-KR" altLang="en-US" sz="1200" b="1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먼저 실행된 경우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semaphore.acquire() </a:t>
            </a:r>
            <a:r>
              <a:rPr lang="ko-Kore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수행하는데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</a:t>
            </a:r>
            <a:r>
              <a:rPr lang="en-US" altLang="ko-KR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면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스레드를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시킨다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.(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세마포어의 대기 큐에 삽입한다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.)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실행되면</a:t>
            </a:r>
            <a:r>
              <a:rPr lang="en-US" altLang="ko-KR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task 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바로 수행한다</a:t>
            </a:r>
            <a:endParaRPr lang="en-US" altLang="ko-KR" sz="1000" b="0" i="0">
              <a:solidFill>
                <a:srgbClr val="11111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semaphore.release()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만나면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증가시키고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 대기큐에 있는 </a:t>
            </a: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깨워준다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endParaRPr lang="en-US" altLang="ko-Kore-KR" sz="1000" b="0" i="0">
              <a:solidFill>
                <a:srgbClr val="11111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이므로 </a:t>
            </a:r>
            <a:r>
              <a:rPr lang="en-US" altLang="ko-KR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 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되지 않고 </a:t>
            </a: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 </a:t>
            </a:r>
            <a:r>
              <a:rPr lang="ko-KR" altLang="en-US" sz="1000">
                <a:solidFill>
                  <a:srgbClr val="02020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수행된다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endParaRPr lang="ko-KR" altLang="en-US" sz="1000" b="0" i="0">
              <a:solidFill>
                <a:srgbClr val="11111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AE00FA8-E0A2-7CFA-CB1C-243050CE4506}"/>
              </a:ext>
            </a:extLst>
          </p:cNvPr>
          <p:cNvSpPr txBox="1"/>
          <p:nvPr/>
        </p:nvSpPr>
        <p:spPr>
          <a:xfrm>
            <a:off x="2239414" y="6297788"/>
            <a:ext cx="7123998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스레드 중 어느 것을 먼저 실행하여도 항상 </a:t>
            </a:r>
            <a:r>
              <a:rPr lang="en-US" altLang="ko-Kore-KR" sz="1200" b="1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2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 </a:t>
            </a:r>
            <a:r>
              <a:rPr lang="en-US" altLang="ko-Kore-KR" sz="12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2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순서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수행하는 것을 알 수 있다</a:t>
            </a:r>
          </a:p>
        </p:txBody>
      </p:sp>
    </p:spTree>
    <p:extLst>
      <p:ext uri="{BB962C8B-B14F-4D97-AF65-F5344CB8AC3E}">
        <p14:creationId xmlns:p14="http://schemas.microsoft.com/office/powerpoint/2010/main" val="3641045451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6BBC8A1F-D0ED-7730-3658-8DAFDF3511B3}"/>
              </a:ext>
            </a:extLst>
          </p:cNvPr>
          <p:cNvSpPr txBox="1"/>
          <p:nvPr/>
        </p:nvSpPr>
        <p:spPr>
          <a:xfrm>
            <a:off x="2448" y="2640412"/>
            <a:ext cx="2538880" cy="5155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세마포어 구조 </a:t>
            </a:r>
            <a:endParaRPr lang="en-US" altLang="ko-KR" sz="20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468657" y="227978"/>
            <a:ext cx="3883698" cy="5340394"/>
          </a:xfrm>
          <a:prstGeom prst="roundRect">
            <a:avLst>
              <a:gd name="adj" fmla="val 3443"/>
            </a:avLst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072B94-055C-43F1-2D8F-AA4878798188}"/>
              </a:ext>
            </a:extLst>
          </p:cNvPr>
          <p:cNvSpPr txBox="1"/>
          <p:nvPr/>
        </p:nvSpPr>
        <p:spPr>
          <a:xfrm>
            <a:off x="3672040" y="262842"/>
            <a:ext cx="14769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kumimoji="1" lang="ko-Kore-KR" altLang="en-US" sz="1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2626773" y="738088"/>
            <a:ext cx="3622635" cy="47243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Semaphore(int permits)</a:t>
            </a:r>
            <a:b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Semaphore(int permits, boolean fair)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acquire()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acquire(int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acquireUninterruptibly()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acquireUninterruptibly(int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availablePermits()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getQueueLength()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hasQueuedThreads()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isFair()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release(int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tryAcquire()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   tryAcquire(long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timeout,TimeUnit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unit)</a:t>
            </a:r>
            <a:endParaRPr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B1E25F-DF39-F091-F4D8-88E7665A1723}"/>
              </a:ext>
            </a:extLst>
          </p:cNvPr>
          <p:cNvSpPr txBox="1"/>
          <p:nvPr/>
        </p:nvSpPr>
        <p:spPr>
          <a:xfrm>
            <a:off x="6421669" y="713864"/>
            <a:ext cx="5767883" cy="59214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허가할 수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허가할 개수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 적용 여부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세마포어로부터 허가를 얻는다</a:t>
            </a:r>
            <a:endParaRPr lang="en-US" altLang="ko-Kore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세마포어로부터 지정된 수의 허가를 얻는다</a:t>
            </a:r>
            <a:endParaRPr lang="en-US" altLang="ko-Kore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세마포어로부터 허가를 얻는동안 인터럽트에 걸리지 않는다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세마포어로부터 지정된 수의 허가를 얻는동안 인터럽트에 걸리지 않는다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이용 가능한 허가의 수를 반환한다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테스트 용으로만 사용해야 한다</a:t>
            </a:r>
            <a:endParaRPr lang="en-US" altLang="ko-Kore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허가를 얻기 위해 큐에 대기하고 있는 스레드의 추정수를 반환한다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테스트 용으로만 사용해야 한다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허가를 얻기 위해 큐에 대기하고 있는 스레드가 존재하는지 여부를 반환한다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 허가를 구현한 세마포어인지 여부를 반환한다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세마포어의 허가를 해제한다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세마포어의 허가를 지정된 수 만큼 해제한다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허가를 얻기 위해 시도한다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허가가 가능하면 허가를 얻게 되고 가능하지 않으면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인터럽트 및 공정성은 무시된다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허가를 얻기 위해 지정된 시간동안 시도한다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공정성은 유지되며 스레드는 다음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가지 중 하나가 발생할 때 까지 대기한다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호출해서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허가를 얻게 된다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현재 스레드에 인터럽트를 건다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대기 시간이 경과한다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468656" y="659782"/>
            <a:ext cx="3883699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044729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3649827D-1F65-2FAC-6638-6BF4F6647469}"/>
              </a:ext>
            </a:extLst>
          </p:cNvPr>
          <p:cNvSpPr txBox="1"/>
          <p:nvPr/>
        </p:nvSpPr>
        <p:spPr>
          <a:xfrm>
            <a:off x="297025" y="614825"/>
            <a:ext cx="5921807" cy="261033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SemaphoreExample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Initialize with permits = 3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BBC8A1F-D0ED-7730-3658-8DAFDF3511B3}"/>
              </a:ext>
            </a:extLst>
          </p:cNvPr>
          <p:cNvSpPr txBox="1"/>
          <p:nvPr/>
        </p:nvSpPr>
        <p:spPr>
          <a:xfrm>
            <a:off x="167416" y="81069"/>
            <a:ext cx="246072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세마포어 사용</a:t>
            </a:r>
            <a:endParaRPr lang="en-US" altLang="ko-KR" sz="16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B6BA41-E33E-DD90-204F-0911BEE97FB7}"/>
              </a:ext>
            </a:extLst>
          </p:cNvPr>
          <p:cNvSpPr txBox="1"/>
          <p:nvPr/>
        </p:nvSpPr>
        <p:spPr>
          <a:xfrm>
            <a:off x="6625457" y="196987"/>
            <a:ext cx="5237519" cy="6557564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id;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Semaphore 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id, Semaphore semaphore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id;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semaphore;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.println("Worker " + id + " is trying to acquire a permit.");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 b="1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 b="1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.acquire</a:t>
            </a:r>
            <a:r>
              <a:rPr lang="en-US" altLang="ko-Kore-KR" sz="1200" b="1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1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Acquire a permit (P </a:t>
            </a:r>
            <a:r>
              <a:rPr lang="ko-KR" altLang="en-US" sz="11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</a:t>
            </a:r>
            <a:r>
              <a:rPr lang="en-US" altLang="ko-Kore-KR" sz="11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.println("Worker " + id + " has acquired a permit.");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en-US" altLang="ko-Kore-KR" sz="11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</a:t>
            </a:r>
            <a:r>
              <a:rPr lang="ko-KR" altLang="en-US" sz="11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수행</a:t>
            </a:r>
            <a:endParaRPr lang="en-US" altLang="ko-KR" sz="1100">
              <a:solidFill>
                <a:srgbClr val="7A7E85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finally{ 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6E7ED9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.println("Worker " + id + " is releasing the permit.");</a:t>
            </a:r>
            <a:b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 b="1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 b="1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.release</a:t>
            </a:r>
            <a:r>
              <a:rPr lang="en-US" altLang="ko-Kore-KR" sz="1200" b="1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2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Release the permit (V </a:t>
            </a:r>
            <a:r>
              <a:rPr lang="ko-KR" altLang="en-US" sz="12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</a:t>
            </a:r>
            <a:r>
              <a:rPr lang="en-US" altLang="ko-Kore-KR" sz="12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4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.println("Worker " + id + " has released the permit.");</a:t>
            </a:r>
            <a:endParaRPr lang="en-US" altLang="ko-Kore-KR" sz="1100">
              <a:solidFill>
                <a:srgbClr val="6E7ED9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6E7ED9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0B4DD2-5556-A792-6AB5-6DD52786DF6F}"/>
              </a:ext>
            </a:extLst>
          </p:cNvPr>
          <p:cNvSpPr txBox="1"/>
          <p:nvPr/>
        </p:nvSpPr>
        <p:spPr>
          <a:xfrm>
            <a:off x="407241" y="3494128"/>
            <a:ext cx="523751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인수로 전달하는 초기 허가 수는 런타임에서 동적으로 변경 가능하다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2042730037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98995" y="314404"/>
            <a:ext cx="23647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뮤텍스와 세마포어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331270" y="812363"/>
            <a:ext cx="11721450" cy="46243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동작 방식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뮤텍스는 공유 자원에 대한 접근을 동시에 하나의 스레드만 가능하도록 보장한다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뮤텍스는 상호 배제를 위한 동기화 기법이다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카운팅 기법으로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개수의 스레드가 동시에 공유 자원에 접근할 수 있도록 제어한다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값을 가진 이진 세마포어는 뮤텍스와 유사한 역할을 하며 계수 세마포어는 양수 값을 가지며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개수만큼의 스레드가 동시에 접근을 허용한다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소유권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뮤텍스는 소유권이 있어서 락을 획득한 스레드만이 락을 해제할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획득한 스레드가 락을 해제하지 않으면 다른 스레드는 해당 뮤텍스에 접근할 수 없다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소유권이 없으며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개수의 스레드가 동시에 접근을 허용하는 카운팅 기법으로 작동한다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따라서 세마포어를 사용하는 스레드들이 모두 세마포어를 해제할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초기값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뮤텍스는 기본적으로 잠겨있는 상태로 시작한다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한 스레드가 뮤텍스를 획득하여 자원에 접근하면 다른 스레드들은 해당 뮤텍스를 획득하기 위해 블로킹된다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초기값을 설정할 수 있으며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초기값에 따라서 처음부터 스레드가 자원에 접근할 수 있는지 여부가 결정된다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 목적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주로 상호 배제를 위해 사용되며 하나의 자원에 하나의 스레드만 접근하도록 보장해야 하는 경우에 사용된다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주로 리소스의 한정적인 사용을 제어하는 데 사용되며 특정 개수의 스레드만이 동시에 자원에 접근하도록 제한하고자 할 때 사용된다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FDE50A-6C60-02D3-A001-319F5FD6FE2F}"/>
              </a:ext>
            </a:extLst>
          </p:cNvPr>
          <p:cNvSpPr txBox="1"/>
          <p:nvPr/>
        </p:nvSpPr>
        <p:spPr>
          <a:xfrm>
            <a:off x="1734801" y="5852388"/>
            <a:ext cx="8208543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ko-KR" altLang="en-US" sz="1800" b="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뮤텍스를 고도화한 모니터 객체와 세마포어 구현체를 제공하고 있다</a:t>
            </a:r>
            <a:endParaRPr lang="en-US" altLang="ko-KR" sz="1800" b="0" i="1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10772322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724017" y="3105835"/>
            <a:ext cx="47439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Monitor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01809328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59814" y="22456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96530" y="619762"/>
            <a:ext cx="11595470" cy="8258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</a:t>
            </a:r>
            <a:r>
              <a:rPr lang="ko-KR" altLang="en-US" sz="1200" b="0">
                <a:solidFill>
                  <a:srgbClr val="21232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동기화를 지원하기 위해 사용하는 메커니즘은 모니터</a:t>
            </a:r>
            <a:r>
              <a:rPr lang="en-US" altLang="ko-KR" sz="1200" b="0">
                <a:solidFill>
                  <a:srgbClr val="21232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(Monitor)</a:t>
            </a:r>
            <a:r>
              <a:rPr lang="ko-KR" altLang="en-US" sz="1200" b="0">
                <a:solidFill>
                  <a:srgbClr val="21232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이며 뮤텍스나 세마포어보다 더 고수준의 동기화 기법이다</a:t>
            </a:r>
            <a:endParaRPr lang="en-US" altLang="ko-KR" sz="1200">
              <a:solidFill>
                <a:srgbClr val="212324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자바 객체는 기본적으로 모니터를 가지며 여러 스레드가 객체의 임계 영역</a:t>
            </a:r>
            <a:r>
              <a:rPr lang="en-US" altLang="ko-KR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(critical section)</a:t>
            </a:r>
            <a:r>
              <a:rPr lang="ko-KR" altLang="en-US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진입하려고 할 때 </a:t>
            </a:r>
            <a:r>
              <a:rPr lang="en-US" altLang="ko-KR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모니터를 사용하여 스레드 간 동기화를 제공한다</a:t>
            </a:r>
            <a:endParaRPr lang="en-US" altLang="ko-KR" sz="1200">
              <a:solidFill>
                <a:srgbClr val="212324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자바의 모니터는 상호 배제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(Mutual Exclusion)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및 협력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(Cooperation)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이라는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두 가지 동기화 기능을 제공하고 있으며 이를 위해 뮤텍스와 조건변수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(Condition Variable)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FBBAEE-38BE-5854-7D8D-96017F9376DF}"/>
              </a:ext>
            </a:extLst>
          </p:cNvPr>
          <p:cNvSpPr txBox="1"/>
          <p:nvPr/>
        </p:nvSpPr>
        <p:spPr>
          <a:xfrm>
            <a:off x="259814" y="1785777"/>
            <a:ext cx="324639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500"/>
              </a:spcBef>
              <a:buFont typeface="Wingdings" pitchFamily="2" charset="2"/>
              <a:buChar char="ü"/>
            </a:pPr>
            <a:r>
              <a:rPr lang="ko-KR" altLang="en-US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 </a:t>
            </a:r>
            <a:r>
              <a:rPr lang="en-US" altLang="ko-KR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(Mutual Exclusion)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350389B5-C57F-2101-4F9A-8807CA929475}"/>
              </a:ext>
            </a:extLst>
          </p:cNvPr>
          <p:cNvSpPr txBox="1"/>
          <p:nvPr/>
        </p:nvSpPr>
        <p:spPr>
          <a:xfrm>
            <a:off x="596530" y="4486776"/>
            <a:ext cx="11260392" cy="2154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협력은 모니터의 </a:t>
            </a:r>
            <a:r>
              <a:rPr lang="en-US" altLang="ko-KR" sz="1200" b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R" sz="1200" b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ariable (</a:t>
            </a:r>
            <a:r>
              <a:rPr lang="ko-KR" altLang="en-US" sz="1200" b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 변수</a:t>
            </a:r>
            <a:r>
              <a:rPr lang="en-US" altLang="ko-KR" sz="1200" b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간 공동의 목표를 위해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상호협력으로 데이터의 일관성과 안전성을 보장하는 동기화 메커니즘이다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ariable</a:t>
            </a:r>
            <a:r>
              <a:rPr lang="ko-KR" altLang="en-US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조건변수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조건변수는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클래스의 메소드인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wait(), notify(), notifyAll()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함께 작용하며 특정 조건이 만족될 때까지 스레드를 대기시키는 기능을 제공한다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특정 조건에 부합하지 않을 때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메소드를 호출하면 조건변수의 대기 셋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(Wait Set)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들어가 대기한다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조건을 만족해서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메소드를 호출하면 해당 조건변수의 대기셋으로부터 스레드들을 깨워 실행시키게 된다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조건변수를 통해 스레드 간 대기와 통지를 서로 조절하면서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경쟁 조건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(race condition)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같은 문제를 방지할 수 있다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내부에는 여러개의 조건 변수를 가질 수 있지만 자바의 모니터에는 오직 한 개의 조건 변수만 가질 수 있다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B1E499F9-6FA8-1C92-392D-BE5194B96FC5}"/>
              </a:ext>
            </a:extLst>
          </p:cNvPr>
          <p:cNvSpPr txBox="1"/>
          <p:nvPr/>
        </p:nvSpPr>
        <p:spPr>
          <a:xfrm>
            <a:off x="259814" y="4099774"/>
            <a:ext cx="260460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500"/>
              </a:spcBef>
              <a:buFont typeface="Wingdings" pitchFamily="2" charset="2"/>
              <a:buChar char="ü"/>
            </a:pPr>
            <a:r>
              <a:rPr lang="ko-KR" altLang="en-US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협력 </a:t>
            </a:r>
            <a:r>
              <a:rPr lang="en-US" altLang="ko-KR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(Cooperation)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866D66B1-238C-4971-3CAE-A64C2B5006FA}"/>
              </a:ext>
            </a:extLst>
          </p:cNvPr>
          <p:cNvSpPr txBox="1"/>
          <p:nvPr/>
        </p:nvSpPr>
        <p:spPr>
          <a:xfrm>
            <a:off x="596530" y="2172779"/>
            <a:ext cx="11339002" cy="15286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객체가 가지고 있는 모니터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통해 여러 스레드가 동시에 공유 자원에 접근하는 것을 막아 데이터의 일관성과 안전성을 보장하는 메커니즘이다</a:t>
            </a: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200" b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'synchronized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'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키워드를 이용하여 뮤텍스 동기화를 암묵적으로 처리해 주고 있으며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메서드나 코드 블록에 적용할 수 있다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블록은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객체의 모니터를 획득 할 수 있으며 모니터를 획득한 스레드만이 임계영역에 접근 가능하고 그 외 다른 스레드들은 차단되어 대기 상태가 된다</a:t>
            </a: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블록을 빠져 나오면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해제되고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다른 스레드 중 하나가 락을 얻고 임계 영역에 진입하여 작업을 수행하는 식으로 상호배제가 보장된다</a:t>
            </a:r>
          </a:p>
        </p:txBody>
      </p:sp>
    </p:spTree>
    <p:extLst>
      <p:ext uri="{BB962C8B-B14F-4D97-AF65-F5344CB8AC3E}">
        <p14:creationId xmlns:p14="http://schemas.microsoft.com/office/powerpoint/2010/main" val="815615483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5B1CF21-CA86-FD60-5CB3-B5044C90B28E}"/>
              </a:ext>
            </a:extLst>
          </p:cNvPr>
          <p:cNvSpPr/>
          <p:nvPr/>
        </p:nvSpPr>
        <p:spPr>
          <a:xfrm>
            <a:off x="115057" y="255587"/>
            <a:ext cx="22573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대기 세트 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073333-4B65-C7F9-DB08-EB89359A4B0F}"/>
              </a:ext>
            </a:extLst>
          </p:cNvPr>
          <p:cNvSpPr/>
          <p:nvPr/>
        </p:nvSpPr>
        <p:spPr>
          <a:xfrm>
            <a:off x="347329" y="676007"/>
            <a:ext cx="11776040" cy="25288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자바의 모니터 내부에는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EntrySet(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진입셋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WaitSet(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대기셋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이라는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자료 구조가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있으며 이들은 멀티스레드 환경에서 스레드들 간의 상호작용을 조절하는 데 사용된다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Set</a:t>
            </a: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모니터의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획득하기 위해 대기 중인 스레드들을 모아 놓은 자료 구조로서 스레드가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 중인 경우 그외 다른 스레드는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들어가게 된다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있는 스레드들은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반납될 때까지 기다리며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반납되면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중 하나의 스레드가 락을 획득하고 임계 영역으로 진입하게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된다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742950" lvl="1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R" altLang="en-US" sz="1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</a:t>
            </a: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모니터의 조건 변수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(Condition variable)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함께 사용하는 자료구조이며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스레드들이 특정한 조건이 만족할 때 까지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대기하고 있는 장소이다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들어가 대기할 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그리고 다른 스레드에 의해 깨어나게 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이동해서 다시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2451C8EF-E80B-0C76-2DF9-244636C32BDA}"/>
              </a:ext>
            </a:extLst>
          </p:cNvPr>
          <p:cNvSpPr/>
          <p:nvPr/>
        </p:nvSpPr>
        <p:spPr>
          <a:xfrm>
            <a:off x="5365289" y="4019090"/>
            <a:ext cx="3469875" cy="1872376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3C519004-37C6-C5A8-943E-D1CA55AE4985}"/>
              </a:ext>
            </a:extLst>
          </p:cNvPr>
          <p:cNvSpPr/>
          <p:nvPr/>
        </p:nvSpPr>
        <p:spPr>
          <a:xfrm>
            <a:off x="5546957" y="4138181"/>
            <a:ext cx="1718351" cy="662392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44E020BF-3FD5-B73F-C37E-F50AE02CA995}"/>
              </a:ext>
            </a:extLst>
          </p:cNvPr>
          <p:cNvSpPr/>
          <p:nvPr/>
        </p:nvSpPr>
        <p:spPr>
          <a:xfrm>
            <a:off x="5546957" y="5084539"/>
            <a:ext cx="1718351" cy="662392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E976D07-9595-FCBE-6145-A558AA959903}"/>
              </a:ext>
            </a:extLst>
          </p:cNvPr>
          <p:cNvSpPr/>
          <p:nvPr/>
        </p:nvSpPr>
        <p:spPr>
          <a:xfrm>
            <a:off x="6618345" y="3653097"/>
            <a:ext cx="96376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Monitor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C5DB8F80-1D79-34E6-E347-B4667DA54E18}"/>
              </a:ext>
            </a:extLst>
          </p:cNvPr>
          <p:cNvSpPr/>
          <p:nvPr/>
        </p:nvSpPr>
        <p:spPr>
          <a:xfrm>
            <a:off x="2297804" y="4289574"/>
            <a:ext cx="1449679" cy="1235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0101A6C-76F1-7D28-BA59-BC3C02DB0BA4}"/>
              </a:ext>
            </a:extLst>
          </p:cNvPr>
          <p:cNvSpPr/>
          <p:nvPr/>
        </p:nvSpPr>
        <p:spPr>
          <a:xfrm>
            <a:off x="2545974" y="4338487"/>
            <a:ext cx="87391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  <a:endParaRPr lang="ko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66216465-419C-CE83-3F92-F5D361820D09}"/>
              </a:ext>
            </a:extLst>
          </p:cNvPr>
          <p:cNvSpPr/>
          <p:nvPr/>
        </p:nvSpPr>
        <p:spPr>
          <a:xfrm>
            <a:off x="7803696" y="4079650"/>
            <a:ext cx="827986" cy="779454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2A2AE0D-BD42-B417-788B-936E3BC0DEAD}"/>
              </a:ext>
            </a:extLst>
          </p:cNvPr>
          <p:cNvSpPr txBox="1"/>
          <p:nvPr/>
        </p:nvSpPr>
        <p:spPr>
          <a:xfrm>
            <a:off x="7666240" y="4369264"/>
            <a:ext cx="11315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endParaRPr lang="ko-Kore-KR" altLang="en-US" sz="1000" b="1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00D383FE-26E9-D4D0-D441-97951A77D95F}"/>
              </a:ext>
            </a:extLst>
          </p:cNvPr>
          <p:cNvSpPr/>
          <p:nvPr/>
        </p:nvSpPr>
        <p:spPr>
          <a:xfrm>
            <a:off x="7809176" y="5017692"/>
            <a:ext cx="845654" cy="796086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0A3F2F0-34B8-B90B-A442-56B98256B92E}"/>
              </a:ext>
            </a:extLst>
          </p:cNvPr>
          <p:cNvSpPr txBox="1"/>
          <p:nvPr/>
        </p:nvSpPr>
        <p:spPr>
          <a:xfrm>
            <a:off x="7651926" y="5317184"/>
            <a:ext cx="11315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  <a:endParaRPr lang="ko-Kore-KR" altLang="en-US" sz="1000" b="1">
              <a:solidFill>
                <a:schemeClr val="accent5">
                  <a:lumMod val="75000"/>
                </a:schemeClr>
              </a:solidFill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F17A31EA-AD5B-EF66-3A32-4E741586F4A8}"/>
              </a:ext>
            </a:extLst>
          </p:cNvPr>
          <p:cNvCxnSpPr>
            <a:cxnSpLocks/>
            <a:stCxn id="11" idx="3"/>
            <a:endCxn id="18" idx="2"/>
          </p:cNvCxnSpPr>
          <p:nvPr/>
        </p:nvCxnSpPr>
        <p:spPr>
          <a:xfrm>
            <a:off x="7265308" y="4469377"/>
            <a:ext cx="53838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3F2A6A8C-ACBB-6601-6DC2-0EEB4080DF65}"/>
              </a:ext>
            </a:extLst>
          </p:cNvPr>
          <p:cNvCxnSpPr>
            <a:cxnSpLocks/>
            <a:stCxn id="12" idx="3"/>
            <a:endCxn id="20" idx="2"/>
          </p:cNvCxnSpPr>
          <p:nvPr/>
        </p:nvCxnSpPr>
        <p:spPr>
          <a:xfrm>
            <a:off x="7265308" y="5415735"/>
            <a:ext cx="54386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AD5E3D61-4C2E-1BD6-F49C-B2DF10B43F84}"/>
              </a:ext>
            </a:extLst>
          </p:cNvPr>
          <p:cNvSpPr txBox="1"/>
          <p:nvPr/>
        </p:nvSpPr>
        <p:spPr>
          <a:xfrm>
            <a:off x="2473502" y="4717021"/>
            <a:ext cx="1136945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  <a:endParaRPr lang="ko-Kore-KR" altLang="en-US" sz="1200">
              <a:solidFill>
                <a:schemeClr val="bg1"/>
              </a:solidFill>
            </a:endParaRPr>
          </a:p>
        </p:txBody>
      </p:sp>
      <p:cxnSp>
        <p:nvCxnSpPr>
          <p:cNvPr id="68" name="꺾인 연결선[E] 67">
            <a:extLst>
              <a:ext uri="{FF2B5EF4-FFF2-40B4-BE49-F238E27FC236}">
                <a16:creationId xmlns:a16="http://schemas.microsoft.com/office/drawing/2014/main" id="{99C53A89-080A-709F-B2DD-74A091213875}"/>
              </a:ext>
            </a:extLst>
          </p:cNvPr>
          <p:cNvCxnSpPr>
            <a:stCxn id="61" idx="2"/>
            <a:endCxn id="12" idx="2"/>
          </p:cNvCxnSpPr>
          <p:nvPr/>
        </p:nvCxnSpPr>
        <p:spPr>
          <a:xfrm rot="16200000" flipH="1">
            <a:off x="4570737" y="3911534"/>
            <a:ext cx="306635" cy="3364158"/>
          </a:xfrm>
          <a:prstGeom prst="bentConnector3">
            <a:avLst>
              <a:gd name="adj1" fmla="val 174551"/>
            </a:avLst>
          </a:prstGeom>
          <a:ln w="12700">
            <a:solidFill>
              <a:srgbClr val="0070C0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0F1C4AC8-FA92-01A0-1601-48A86BC89F56}"/>
              </a:ext>
            </a:extLst>
          </p:cNvPr>
          <p:cNvSpPr txBox="1"/>
          <p:nvPr/>
        </p:nvSpPr>
        <p:spPr>
          <a:xfrm>
            <a:off x="4007205" y="5844853"/>
            <a:ext cx="926167" cy="24622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0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협력</a:t>
            </a:r>
            <a:endParaRPr lang="ko-Kore-KR" altLang="en-US" sz="1000"/>
          </a:p>
        </p:txBody>
      </p:sp>
      <p:sp>
        <p:nvSpPr>
          <p:cNvPr id="72" name="왼쪽 중괄호[L] 71">
            <a:extLst>
              <a:ext uri="{FF2B5EF4-FFF2-40B4-BE49-F238E27FC236}">
                <a16:creationId xmlns:a16="http://schemas.microsoft.com/office/drawing/2014/main" id="{8255AA12-CB66-D562-1491-23A9E18CBBDA}"/>
              </a:ext>
            </a:extLst>
          </p:cNvPr>
          <p:cNvSpPr/>
          <p:nvPr/>
        </p:nvSpPr>
        <p:spPr>
          <a:xfrm>
            <a:off x="2458125" y="4805026"/>
            <a:ext cx="175698" cy="542340"/>
          </a:xfrm>
          <a:prstGeom prst="leftBrace">
            <a:avLst/>
          </a:prstGeom>
          <a:ln w="127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4" name="꺾인 연결선[E] 73">
            <a:extLst>
              <a:ext uri="{FF2B5EF4-FFF2-40B4-BE49-F238E27FC236}">
                <a16:creationId xmlns:a16="http://schemas.microsoft.com/office/drawing/2014/main" id="{506C5BA4-16EE-981E-AFC3-B523BB2CBEB9}"/>
              </a:ext>
            </a:extLst>
          </p:cNvPr>
          <p:cNvCxnSpPr>
            <a:cxnSpLocks/>
            <a:stCxn id="14" idx="0"/>
            <a:endCxn id="11" idx="0"/>
          </p:cNvCxnSpPr>
          <p:nvPr/>
        </p:nvCxnSpPr>
        <p:spPr>
          <a:xfrm rot="5400000" flipH="1" flipV="1">
            <a:off x="4638692" y="2522134"/>
            <a:ext cx="151393" cy="3383489"/>
          </a:xfrm>
          <a:prstGeom prst="bentConnector3">
            <a:avLst>
              <a:gd name="adj1" fmla="val 250998"/>
            </a:avLst>
          </a:prstGeom>
          <a:ln w="127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CF2B2766-D9C2-B1B5-C29C-E0468213E3B8}"/>
              </a:ext>
            </a:extLst>
          </p:cNvPr>
          <p:cNvSpPr txBox="1"/>
          <p:nvPr/>
        </p:nvSpPr>
        <p:spPr>
          <a:xfrm>
            <a:off x="3935721" y="3786056"/>
            <a:ext cx="963761" cy="24622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상호배제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415731992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5B1CF21-CA86-FD60-5CB3-B5044C90B28E}"/>
              </a:ext>
            </a:extLst>
          </p:cNvPr>
          <p:cNvSpPr/>
          <p:nvPr/>
        </p:nvSpPr>
        <p:spPr>
          <a:xfrm>
            <a:off x="12107" y="190254"/>
            <a:ext cx="1662635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 변수 종류</a:t>
            </a:r>
            <a:endParaRPr lang="en-US" altLang="ko-KR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073333-4B65-C7F9-DB08-EB89359A4B0F}"/>
              </a:ext>
            </a:extLst>
          </p:cNvPr>
          <p:cNvSpPr/>
          <p:nvPr/>
        </p:nvSpPr>
        <p:spPr>
          <a:xfrm>
            <a:off x="147482" y="2274860"/>
            <a:ext cx="11673106" cy="13696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모니터를 소유하고 있는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실행하면 모니터 내부에서 자신을 일시 중단하고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해제한 후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들어간다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깨우는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or notifyAll()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명령을 실행하면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있는 대기 스레드 중 하나 또는 모든 스레드를 깨우고 깨우는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해제하고 대기한다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대기에서 깨어난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획득한 후 모든 작업을 마치고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해제하면 깨운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획득한 후 계속 작업을 진행한다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스레드와 깨운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사이에 다른 스레드가 모니터를 소유할 수 없도록 원자적 실행이 보장되어야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F5B1ABB-7984-3750-FFEA-4D86D9C46B27}"/>
              </a:ext>
            </a:extLst>
          </p:cNvPr>
          <p:cNvSpPr/>
          <p:nvPr/>
        </p:nvSpPr>
        <p:spPr>
          <a:xfrm>
            <a:off x="147481" y="4648239"/>
            <a:ext cx="11588315" cy="13696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모니터를 소유하고 있는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실행하면 모니터 내부에서 자신을 일시 중단하고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해제한 후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들어간다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깨우는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or notifyAll()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명령을 실행하면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있는 대기 스레드 중 하나 또는 모든 스레드를 깨운다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이때  일어난 스레드들은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이동한다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깨우는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계속 유지하면서 모든 작업을 완료하고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대기하고 있는 모든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획득하기 위해 경쟁한다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이 조건 변수 형식을 취하고있다</a:t>
            </a:r>
            <a:endParaRPr lang="en-US" altLang="ko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9E632E7-C2D6-9BCB-4247-A82774884F24}"/>
              </a:ext>
            </a:extLst>
          </p:cNvPr>
          <p:cNvSpPr txBox="1"/>
          <p:nvPr/>
        </p:nvSpPr>
        <p:spPr>
          <a:xfrm>
            <a:off x="147482" y="594550"/>
            <a:ext cx="11842664" cy="9643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조건변수를 통해 상호 협력하고 있는 두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실행 후에 하나의 모니터를 두고 두 스레드 모두 소유가 가능한 상황이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하나는 대기중인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하나는 깨우는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스레드로서 어떤 스레드가 모니터를 먼저 소유할 것인가에 따라 두 종류의 조건변수로 나눌 수 있는데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and Wait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and Continue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이다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26AE268-1EAC-CD15-C08A-55152D1EAD9F}"/>
              </a:ext>
            </a:extLst>
          </p:cNvPr>
          <p:cNvSpPr/>
          <p:nvPr/>
        </p:nvSpPr>
        <p:spPr>
          <a:xfrm>
            <a:off x="12107" y="1781741"/>
            <a:ext cx="192026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and Wait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73BF564-0469-5E9D-DDBB-0C0F8112CD74}"/>
              </a:ext>
            </a:extLst>
          </p:cNvPr>
          <p:cNvSpPr/>
          <p:nvPr/>
        </p:nvSpPr>
        <p:spPr>
          <a:xfrm>
            <a:off x="12107" y="4144289"/>
            <a:ext cx="2343398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and Continue</a:t>
            </a:r>
          </a:p>
        </p:txBody>
      </p:sp>
    </p:spTree>
    <p:extLst>
      <p:ext uri="{BB962C8B-B14F-4D97-AF65-F5344CB8AC3E}">
        <p14:creationId xmlns:p14="http://schemas.microsoft.com/office/powerpoint/2010/main" val="2560356533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05887F54-9C14-7965-3510-6547330A960C}"/>
              </a:ext>
            </a:extLst>
          </p:cNvPr>
          <p:cNvCxnSpPr>
            <a:stCxn id="7" idx="2"/>
            <a:endCxn id="114" idx="0"/>
          </p:cNvCxnSpPr>
          <p:nvPr/>
        </p:nvCxnSpPr>
        <p:spPr>
          <a:xfrm>
            <a:off x="2841051" y="540499"/>
            <a:ext cx="0" cy="224218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9B57AAD-6B11-8ABA-27A0-36363C41EC81}"/>
              </a:ext>
            </a:extLst>
          </p:cNvPr>
          <p:cNvSpPr/>
          <p:nvPr/>
        </p:nvSpPr>
        <p:spPr>
          <a:xfrm>
            <a:off x="708809" y="749530"/>
            <a:ext cx="4517190" cy="5949075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5B1CF21-CA86-FD60-5CB3-B5044C90B28E}"/>
              </a:ext>
            </a:extLst>
          </p:cNvPr>
          <p:cNvSpPr/>
          <p:nvPr/>
        </p:nvSpPr>
        <p:spPr>
          <a:xfrm>
            <a:off x="7083462" y="410976"/>
            <a:ext cx="22573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모니터 작동 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073333-4B65-C7F9-DB08-EB89359A4B0F}"/>
              </a:ext>
            </a:extLst>
          </p:cNvPr>
          <p:cNvSpPr/>
          <p:nvPr/>
        </p:nvSpPr>
        <p:spPr>
          <a:xfrm>
            <a:off x="5264076" y="1096896"/>
            <a:ext cx="6894502" cy="52572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모니터 영역에 진입하기 위해 </a:t>
            </a:r>
            <a:r>
              <a:rPr lang="en-US" altLang="ko-KR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호출하면 모니터가 작동한다</a:t>
            </a:r>
            <a:endParaRPr lang="en-US" altLang="ko-KR" sz="11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영역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진입을 위해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입장해서 모니터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획득하기 위해 시도한다</a:t>
            </a:r>
            <a:endParaRPr lang="en-US" altLang="ko-KR" sz="11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이미 대기하고 있거나 현재 모니터를 소유한 스레드가 없으면 즉시 모니터의 소유자 되어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영역에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진입한다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이미 모니터를 소유한 상태이면 모니터 영역에 진입하지 못하고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들어가  대기한다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대기하는 스레드는 모니터 스레드가 모니터를 해제할 때 까지 계속 대기 상태를 유지한다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스레드가 모니터를 해제할 수 있는 경우는 두 가지인데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중인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영역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완료하거나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명령을 실행하는 것이다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스레드가 어떤 조건에 부합하지 않아서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실행하면 모니터가 해제되고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들어가 대기한다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때 다른 스레드가 모니터를 소유한 상태에서 만약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실행하지 않고 그냥 종료하는 경우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스레드가 깨어나지 않기 때문에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스레드만 모니터를 두고 경쟁하게 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 모니터 스레드가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실행하게 되면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대기하고 있는 모든 스레드를 깨운다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깨어난 스레드는 모두 </a:t>
            </a:r>
            <a:r>
              <a:rPr lang="en-US" altLang="ko-KR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이동하게 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하지만 스레드가 깨어나는 즉시 모니터를 소유하는 것이 아니다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스레드는 모니터를 계속 소유한 상태에서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영역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실행하고 종료한다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때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이동한 모든 스레드가 모니터를 두고 경쟁하게 되는데 만약 조건 변수 대기에서 깨어난 스레드 중에서 모니터를 소유했는데 그 시점에 또 조건이 맞지 않으면 다시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실행하고 대기 상태로 들어갈 수 있다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en-US" altLang="ko-KR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</a:t>
            </a:r>
            <a:r>
              <a:rPr lang="en-US" altLang="ko-KR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다음 스레드를 선택하는 기준은 오직 스케줄러에 의해 결정된다</a:t>
            </a:r>
            <a:endParaRPr lang="en-US" altLang="ko-KR" sz="11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D706D686-4CCF-713A-BC11-BC88CC4C63EA}"/>
              </a:ext>
            </a:extLst>
          </p:cNvPr>
          <p:cNvSpPr/>
          <p:nvPr/>
        </p:nvSpPr>
        <p:spPr>
          <a:xfrm>
            <a:off x="1462337" y="3167993"/>
            <a:ext cx="1592631" cy="1684149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E80F4CF8-C335-3298-6168-AAB5B47B4E5E}"/>
              </a:ext>
            </a:extLst>
          </p:cNvPr>
          <p:cNvSpPr/>
          <p:nvPr/>
        </p:nvSpPr>
        <p:spPr>
          <a:xfrm>
            <a:off x="1595563" y="3305427"/>
            <a:ext cx="1326180" cy="42403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1DBB36AE-59F0-44B7-DE56-5BAA8200D6FC}"/>
              </a:ext>
            </a:extLst>
          </p:cNvPr>
          <p:cNvSpPr/>
          <p:nvPr/>
        </p:nvSpPr>
        <p:spPr>
          <a:xfrm>
            <a:off x="1595563" y="4273533"/>
            <a:ext cx="1326180" cy="42403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BC7FB403-80DF-895D-D805-E013D9CB135E}"/>
              </a:ext>
            </a:extLst>
          </p:cNvPr>
          <p:cNvSpPr/>
          <p:nvPr/>
        </p:nvSpPr>
        <p:spPr>
          <a:xfrm>
            <a:off x="1595563" y="1546236"/>
            <a:ext cx="1326180" cy="1138450"/>
          </a:xfrm>
          <a:prstGeom prst="roundRect">
            <a:avLst>
              <a:gd name="adj" fmla="val 5483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C0BF05A1-215A-4D12-A94F-00931D92D708}"/>
              </a:ext>
            </a:extLst>
          </p:cNvPr>
          <p:cNvSpPr/>
          <p:nvPr/>
        </p:nvSpPr>
        <p:spPr>
          <a:xfrm>
            <a:off x="3837482" y="3797033"/>
            <a:ext cx="850794" cy="426068"/>
          </a:xfrm>
          <a:prstGeom prst="roundRect">
            <a:avLst>
              <a:gd name="adj" fmla="val 15432"/>
            </a:avLst>
          </a:prstGeom>
          <a:solidFill>
            <a:srgbClr val="FF0000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</a:t>
            </a:r>
          </a:p>
          <a:p>
            <a:pPr algn="ctr"/>
            <a:r>
              <a:rPr kumimoji="1" lang="en-US" altLang="ko-Kore-KR" sz="11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section</a:t>
            </a:r>
            <a:endParaRPr kumimoji="1" lang="ko-Kore-KR" altLang="en-US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BF6AC6A6-E2DC-4088-005E-67642D0F4EB3}"/>
              </a:ext>
            </a:extLst>
          </p:cNvPr>
          <p:cNvSpPr/>
          <p:nvPr/>
        </p:nvSpPr>
        <p:spPr>
          <a:xfrm>
            <a:off x="122987" y="1902427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tx1"/>
              </a:solidFill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37D5200C-93E0-17F2-6003-8F835979E1BD}"/>
              </a:ext>
            </a:extLst>
          </p:cNvPr>
          <p:cNvCxnSpPr>
            <a:cxnSpLocks/>
            <a:stCxn id="16" idx="6"/>
            <a:endCxn id="13" idx="1"/>
          </p:cNvCxnSpPr>
          <p:nvPr/>
        </p:nvCxnSpPr>
        <p:spPr>
          <a:xfrm>
            <a:off x="575582" y="2115461"/>
            <a:ext cx="10199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90F5F0E9-595F-48CC-77D6-9E7363EC3202}"/>
              </a:ext>
            </a:extLst>
          </p:cNvPr>
          <p:cNvCxnSpPr>
            <a:cxnSpLocks/>
            <a:stCxn id="2" idx="3"/>
            <a:endCxn id="15" idx="1"/>
          </p:cNvCxnSpPr>
          <p:nvPr/>
        </p:nvCxnSpPr>
        <p:spPr>
          <a:xfrm flipV="1">
            <a:off x="3054968" y="4010067"/>
            <a:ext cx="782514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2A272F2-E18A-9212-3072-E9C88F496B44}"/>
              </a:ext>
            </a:extLst>
          </p:cNvPr>
          <p:cNvCxnSpPr>
            <a:cxnSpLocks/>
          </p:cNvCxnSpPr>
          <p:nvPr/>
        </p:nvCxnSpPr>
        <p:spPr>
          <a:xfrm>
            <a:off x="2161763" y="2684686"/>
            <a:ext cx="0" cy="6207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72DE7B62-F9D5-5469-67D7-A54D8678F9D0}"/>
              </a:ext>
            </a:extLst>
          </p:cNvPr>
          <p:cNvSpPr txBox="1"/>
          <p:nvPr/>
        </p:nvSpPr>
        <p:spPr>
          <a:xfrm>
            <a:off x="1768947" y="1269735"/>
            <a:ext cx="963761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endParaRPr lang="ko-Kore-KR" altLang="en-US" sz="1200" b="1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98496BF-F0BE-5A9B-B016-2164F5683DCF}"/>
              </a:ext>
            </a:extLst>
          </p:cNvPr>
          <p:cNvSpPr txBox="1"/>
          <p:nvPr/>
        </p:nvSpPr>
        <p:spPr>
          <a:xfrm>
            <a:off x="1768947" y="6282321"/>
            <a:ext cx="963761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  <a:endParaRPr lang="ko-Kore-KR" altLang="en-US" sz="1200" b="1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B93D37C9-FA91-02E5-98B9-DEBC13716781}"/>
              </a:ext>
            </a:extLst>
          </p:cNvPr>
          <p:cNvSpPr/>
          <p:nvPr/>
        </p:nvSpPr>
        <p:spPr>
          <a:xfrm>
            <a:off x="1709565" y="1605238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EC5AC75D-E497-65B7-0DBF-136961B4B8B0}"/>
              </a:ext>
            </a:extLst>
          </p:cNvPr>
          <p:cNvSpPr/>
          <p:nvPr/>
        </p:nvSpPr>
        <p:spPr>
          <a:xfrm>
            <a:off x="2388456" y="1795052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92D8BEF4-4FCB-8C94-E429-5A4F676A7087}"/>
              </a:ext>
            </a:extLst>
          </p:cNvPr>
          <p:cNvSpPr/>
          <p:nvPr/>
        </p:nvSpPr>
        <p:spPr>
          <a:xfrm>
            <a:off x="1935862" y="2162297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CFB74AC4-4757-5B18-0D61-D2DEE6E9885F}"/>
              </a:ext>
            </a:extLst>
          </p:cNvPr>
          <p:cNvSpPr txBox="1"/>
          <p:nvPr/>
        </p:nvSpPr>
        <p:spPr>
          <a:xfrm>
            <a:off x="708810" y="2129109"/>
            <a:ext cx="636646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enter</a:t>
            </a:r>
            <a:endParaRPr lang="ko-Kore-KR" altLang="en-US" sz="1000" b="1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85CDE18-4803-B6E0-5368-BEEBE70D15DE}"/>
              </a:ext>
            </a:extLst>
          </p:cNvPr>
          <p:cNvSpPr txBox="1"/>
          <p:nvPr/>
        </p:nvSpPr>
        <p:spPr>
          <a:xfrm>
            <a:off x="1440836" y="2920322"/>
            <a:ext cx="816076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endParaRPr lang="ko-Kore-KR" altLang="en-US" sz="1000" b="1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2123AA1-4140-E976-0928-EA65E1070529}"/>
              </a:ext>
            </a:extLst>
          </p:cNvPr>
          <p:cNvSpPr txBox="1"/>
          <p:nvPr/>
        </p:nvSpPr>
        <p:spPr>
          <a:xfrm>
            <a:off x="3132964" y="3775367"/>
            <a:ext cx="617719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locked</a:t>
            </a:r>
            <a:endParaRPr lang="ko-Kore-KR" altLang="en-US" sz="1000" b="1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31191DA9-9672-BDE6-F205-A8B080B57F2B}"/>
              </a:ext>
            </a:extLst>
          </p:cNvPr>
          <p:cNvCxnSpPr/>
          <p:nvPr/>
        </p:nvCxnSpPr>
        <p:spPr>
          <a:xfrm flipV="1">
            <a:off x="2388456" y="2684686"/>
            <a:ext cx="0" cy="6207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F638FFC2-7FFD-4580-710C-B69CF7ED0154}"/>
              </a:ext>
            </a:extLst>
          </p:cNvPr>
          <p:cNvSpPr txBox="1"/>
          <p:nvPr/>
        </p:nvSpPr>
        <p:spPr>
          <a:xfrm>
            <a:off x="2392473" y="2828105"/>
            <a:ext cx="642440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ore-KR" altLang="en-US" sz="1000" b="1"/>
          </a:p>
        </p:txBody>
      </p: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F79FADA6-C407-607D-2066-964286B41670}"/>
              </a:ext>
            </a:extLst>
          </p:cNvPr>
          <p:cNvCxnSpPr>
            <a:cxnSpLocks/>
          </p:cNvCxnSpPr>
          <p:nvPr/>
        </p:nvCxnSpPr>
        <p:spPr>
          <a:xfrm>
            <a:off x="4688277" y="4010718"/>
            <a:ext cx="70122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6156E35E-1C0F-AA2E-1B35-CA5B87E5604F}"/>
              </a:ext>
            </a:extLst>
          </p:cNvPr>
          <p:cNvSpPr txBox="1"/>
          <p:nvPr/>
        </p:nvSpPr>
        <p:spPr>
          <a:xfrm>
            <a:off x="4628920" y="3725216"/>
            <a:ext cx="672169" cy="5347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</a:p>
          <a:p>
            <a:pPr algn="ctr">
              <a:lnSpc>
                <a:spcPct val="150000"/>
              </a:lnSpc>
            </a:pPr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exit</a:t>
            </a:r>
            <a:endParaRPr lang="ko-Kore-KR" altLang="en-US" sz="1000" b="1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EB568295-EF77-208B-2322-038381F5F3B8}"/>
              </a:ext>
            </a:extLst>
          </p:cNvPr>
          <p:cNvSpPr/>
          <p:nvPr/>
        </p:nvSpPr>
        <p:spPr>
          <a:xfrm>
            <a:off x="4033841" y="4299862"/>
            <a:ext cx="452595" cy="42606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76" name="꺾인 연결선[E] 75">
            <a:extLst>
              <a:ext uri="{FF2B5EF4-FFF2-40B4-BE49-F238E27FC236}">
                <a16:creationId xmlns:a16="http://schemas.microsoft.com/office/drawing/2014/main" id="{8297F248-CE86-8AA5-EBEE-26B1B78FF6A6}"/>
              </a:ext>
            </a:extLst>
          </p:cNvPr>
          <p:cNvCxnSpPr>
            <a:cxnSpLocks/>
          </p:cNvCxnSpPr>
          <p:nvPr/>
        </p:nvCxnSpPr>
        <p:spPr>
          <a:xfrm rot="10800000">
            <a:off x="1595563" y="2242638"/>
            <a:ext cx="12700" cy="3597635"/>
          </a:xfrm>
          <a:prstGeom prst="bentConnector3">
            <a:avLst>
              <a:gd name="adj1" fmla="val 2038409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7D91416D-5D63-FBC0-6311-E9309E240084}"/>
              </a:ext>
            </a:extLst>
          </p:cNvPr>
          <p:cNvSpPr txBox="1"/>
          <p:nvPr/>
        </p:nvSpPr>
        <p:spPr>
          <a:xfrm>
            <a:off x="678281" y="3890131"/>
            <a:ext cx="745963" cy="5539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</a:p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to</a:t>
            </a:r>
          </a:p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endParaRPr lang="ko-Kore-KR" altLang="en-US" sz="1000" b="1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1256CA2E-16CA-E5E8-6CA9-50C9656382FB}"/>
              </a:ext>
            </a:extLst>
          </p:cNvPr>
          <p:cNvSpPr txBox="1"/>
          <p:nvPr/>
        </p:nvSpPr>
        <p:spPr>
          <a:xfrm>
            <a:off x="3269422" y="5687489"/>
            <a:ext cx="725551" cy="3039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endParaRPr lang="ko-Kore-KR" altLang="en-US" sz="1000" b="1"/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7BB76947-110C-ED6A-3560-0C4F19B482F9}"/>
              </a:ext>
            </a:extLst>
          </p:cNvPr>
          <p:cNvCxnSpPr>
            <a:cxnSpLocks/>
            <a:stCxn id="12" idx="2"/>
            <a:endCxn id="14" idx="0"/>
          </p:cNvCxnSpPr>
          <p:nvPr/>
        </p:nvCxnSpPr>
        <p:spPr>
          <a:xfrm>
            <a:off x="2258653" y="4697568"/>
            <a:ext cx="0" cy="44630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A5BDFEBE-BB23-AB9D-5DB5-2A102B003F50}"/>
              </a:ext>
            </a:extLst>
          </p:cNvPr>
          <p:cNvSpPr txBox="1"/>
          <p:nvPr/>
        </p:nvSpPr>
        <p:spPr>
          <a:xfrm>
            <a:off x="724081" y="5953994"/>
            <a:ext cx="816076" cy="400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&amp; </a:t>
            </a:r>
          </a:p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  <a:endParaRPr lang="ko-Kore-KR" altLang="en-US" sz="1000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7806CF19-2A08-21EE-590D-B4BEE08263D2}"/>
              </a:ext>
            </a:extLst>
          </p:cNvPr>
          <p:cNvSpPr txBox="1"/>
          <p:nvPr/>
        </p:nvSpPr>
        <p:spPr>
          <a:xfrm>
            <a:off x="4221881" y="5011574"/>
            <a:ext cx="57938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</p:txBody>
      </p:sp>
      <p:cxnSp>
        <p:nvCxnSpPr>
          <p:cNvPr id="95" name="꺾인 연결선[E] 94">
            <a:extLst>
              <a:ext uri="{FF2B5EF4-FFF2-40B4-BE49-F238E27FC236}">
                <a16:creationId xmlns:a16="http://schemas.microsoft.com/office/drawing/2014/main" id="{520F72E5-2954-8229-D614-DB8116B328A5}"/>
              </a:ext>
            </a:extLst>
          </p:cNvPr>
          <p:cNvCxnSpPr>
            <a:cxnSpLocks/>
            <a:stCxn id="74" idx="4"/>
            <a:endCxn id="14" idx="3"/>
          </p:cNvCxnSpPr>
          <p:nvPr/>
        </p:nvCxnSpPr>
        <p:spPr>
          <a:xfrm rot="5400000">
            <a:off x="3097358" y="4550314"/>
            <a:ext cx="987167" cy="133839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7" name="타원 96">
            <a:extLst>
              <a:ext uri="{FF2B5EF4-FFF2-40B4-BE49-F238E27FC236}">
                <a16:creationId xmlns:a16="http://schemas.microsoft.com/office/drawing/2014/main" id="{DD715AD4-A621-9A25-2D99-42868043521F}"/>
              </a:ext>
            </a:extLst>
          </p:cNvPr>
          <p:cNvSpPr/>
          <p:nvPr/>
        </p:nvSpPr>
        <p:spPr>
          <a:xfrm>
            <a:off x="919499" y="1860674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0FACA2A5-57A7-7319-8930-033299F899EA}"/>
              </a:ext>
            </a:extLst>
          </p:cNvPr>
          <p:cNvSpPr/>
          <p:nvPr/>
        </p:nvSpPr>
        <p:spPr>
          <a:xfrm>
            <a:off x="1728645" y="274821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B3C11D21-D507-1B86-427D-C811BF4AF92D}"/>
              </a:ext>
            </a:extLst>
          </p:cNvPr>
          <p:cNvSpPr/>
          <p:nvPr/>
        </p:nvSpPr>
        <p:spPr>
          <a:xfrm>
            <a:off x="3418422" y="316799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511C49E8-671C-F17D-DFFB-4BE4CC086265}"/>
              </a:ext>
            </a:extLst>
          </p:cNvPr>
          <p:cNvSpPr/>
          <p:nvPr/>
        </p:nvSpPr>
        <p:spPr>
          <a:xfrm>
            <a:off x="4749546" y="501038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501B6D8E-ABE7-D131-E7B0-14FF02F1451E}"/>
              </a:ext>
            </a:extLst>
          </p:cNvPr>
          <p:cNvSpPr/>
          <p:nvPr/>
        </p:nvSpPr>
        <p:spPr>
          <a:xfrm>
            <a:off x="926578" y="566311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25C9C35D-285C-1CB7-3793-83C9574A73BF}"/>
              </a:ext>
            </a:extLst>
          </p:cNvPr>
          <p:cNvSpPr/>
          <p:nvPr/>
        </p:nvSpPr>
        <p:spPr>
          <a:xfrm>
            <a:off x="945166" y="365800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04" name="구부러진 연결선[U] 103">
            <a:extLst>
              <a:ext uri="{FF2B5EF4-FFF2-40B4-BE49-F238E27FC236}">
                <a16:creationId xmlns:a16="http://schemas.microsoft.com/office/drawing/2014/main" id="{B018A45E-DEAB-8F3B-EBEA-E2BAC25668B7}"/>
              </a:ext>
            </a:extLst>
          </p:cNvPr>
          <p:cNvCxnSpPr>
            <a:cxnSpLocks/>
            <a:stCxn id="65" idx="3"/>
            <a:endCxn id="62" idx="0"/>
          </p:cNvCxnSpPr>
          <p:nvPr/>
        </p:nvCxnSpPr>
        <p:spPr>
          <a:xfrm>
            <a:off x="3034913" y="2951216"/>
            <a:ext cx="406911" cy="824151"/>
          </a:xfrm>
          <a:prstGeom prst="curvedConnector2">
            <a:avLst/>
          </a:prstGeom>
          <a:ln>
            <a:prstDash val="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8" name="그룹 117">
            <a:extLst>
              <a:ext uri="{FF2B5EF4-FFF2-40B4-BE49-F238E27FC236}">
                <a16:creationId xmlns:a16="http://schemas.microsoft.com/office/drawing/2014/main" id="{C73E2BD6-8F87-E32E-144B-A6363EC7AB37}"/>
              </a:ext>
            </a:extLst>
          </p:cNvPr>
          <p:cNvGrpSpPr/>
          <p:nvPr/>
        </p:nvGrpSpPr>
        <p:grpSpPr>
          <a:xfrm>
            <a:off x="708809" y="752312"/>
            <a:ext cx="4517190" cy="399789"/>
            <a:chOff x="720929" y="752312"/>
            <a:chExt cx="4517190" cy="399789"/>
          </a:xfrm>
        </p:grpSpPr>
        <p:sp>
          <p:nvSpPr>
            <p:cNvPr id="116" name="모서리가 둥근 직사각형 115">
              <a:extLst>
                <a:ext uri="{FF2B5EF4-FFF2-40B4-BE49-F238E27FC236}">
                  <a16:creationId xmlns:a16="http://schemas.microsoft.com/office/drawing/2014/main" id="{E783880C-BE66-31C4-31EB-47241F463423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7" name="모서리가 둥근 직사각형 116">
              <a:extLst>
                <a:ext uri="{FF2B5EF4-FFF2-40B4-BE49-F238E27FC236}">
                  <a16:creationId xmlns:a16="http://schemas.microsoft.com/office/drawing/2014/main" id="{74FA9713-DE76-6A47-D3DC-15288FDB4EFC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6D165612-256C-0565-374F-8B94125E001F}"/>
                </a:ext>
              </a:extLst>
            </p:cNvPr>
            <p:cNvSpPr txBox="1"/>
            <p:nvPr/>
          </p:nvSpPr>
          <p:spPr>
            <a:xfrm>
              <a:off x="1875271" y="764717"/>
              <a:ext cx="1955800" cy="3693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b="1" i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b="1" i="1">
                <a:solidFill>
                  <a:schemeClr val="bg1"/>
                </a:solidFill>
              </a:endParaRPr>
            </a:p>
          </p:txBody>
        </p:sp>
      </p:grp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835B2E93-1479-5D83-0D69-D7618BAFFFE1}"/>
              </a:ext>
            </a:extLst>
          </p:cNvPr>
          <p:cNvSpPr/>
          <p:nvPr/>
        </p:nvSpPr>
        <p:spPr>
          <a:xfrm>
            <a:off x="1595563" y="5143871"/>
            <a:ext cx="1326180" cy="1138450"/>
          </a:xfrm>
          <a:prstGeom prst="roundRect">
            <a:avLst>
              <a:gd name="adj" fmla="val 5483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DD95F002-165C-6040-7B68-538A0BE34160}"/>
              </a:ext>
            </a:extLst>
          </p:cNvPr>
          <p:cNvSpPr/>
          <p:nvPr/>
        </p:nvSpPr>
        <p:spPr>
          <a:xfrm>
            <a:off x="1806390" y="5297161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9BCFFE3E-988C-A0EC-573C-E614C8B9A63C}"/>
              </a:ext>
            </a:extLst>
          </p:cNvPr>
          <p:cNvSpPr/>
          <p:nvPr/>
        </p:nvSpPr>
        <p:spPr>
          <a:xfrm>
            <a:off x="2149792" y="5740961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25" name="타원 124">
            <a:extLst>
              <a:ext uri="{FF2B5EF4-FFF2-40B4-BE49-F238E27FC236}">
                <a16:creationId xmlns:a16="http://schemas.microsoft.com/office/drawing/2014/main" id="{CB005098-1048-9A0C-8DD3-4F5DA5C38F68}"/>
              </a:ext>
            </a:extLst>
          </p:cNvPr>
          <p:cNvSpPr/>
          <p:nvPr/>
        </p:nvSpPr>
        <p:spPr>
          <a:xfrm>
            <a:off x="117136" y="5710129"/>
            <a:ext cx="452595" cy="42606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E98988D6-561B-3CE7-5CE1-3308CA5819C6}"/>
              </a:ext>
            </a:extLst>
          </p:cNvPr>
          <p:cNvCxnSpPr>
            <a:cxnSpLocks/>
            <a:stCxn id="125" idx="6"/>
          </p:cNvCxnSpPr>
          <p:nvPr/>
        </p:nvCxnSpPr>
        <p:spPr>
          <a:xfrm>
            <a:off x="569731" y="5923163"/>
            <a:ext cx="10199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타원 127">
            <a:extLst>
              <a:ext uri="{FF2B5EF4-FFF2-40B4-BE49-F238E27FC236}">
                <a16:creationId xmlns:a16="http://schemas.microsoft.com/office/drawing/2014/main" id="{CFAFBA9E-ACA4-6C5E-4C3F-DC518385EFE8}"/>
              </a:ext>
            </a:extLst>
          </p:cNvPr>
          <p:cNvSpPr/>
          <p:nvPr/>
        </p:nvSpPr>
        <p:spPr>
          <a:xfrm>
            <a:off x="4880864" y="360363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7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B1232EF1-5867-C71E-0A3C-BA96DE715404}"/>
              </a:ext>
            </a:extLst>
          </p:cNvPr>
          <p:cNvSpPr/>
          <p:nvPr/>
        </p:nvSpPr>
        <p:spPr>
          <a:xfrm>
            <a:off x="2177961" y="116464"/>
            <a:ext cx="1326180" cy="42403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kumimoji="1"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A799F9C-D08D-D28E-68CC-0D6F54E56303}"/>
              </a:ext>
            </a:extLst>
          </p:cNvPr>
          <p:cNvSpPr/>
          <p:nvPr/>
        </p:nvSpPr>
        <p:spPr>
          <a:xfrm>
            <a:off x="3491252" y="206998"/>
            <a:ext cx="149592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모니터와 결합된 객체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BFC5E1C1-60D0-C0AA-7E9C-A9533C367DA1}"/>
              </a:ext>
            </a:extLst>
          </p:cNvPr>
          <p:cNvSpPr/>
          <p:nvPr/>
        </p:nvSpPr>
        <p:spPr>
          <a:xfrm>
            <a:off x="10896030" y="1165216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063E48A2-A218-F785-9BF0-65E341ABCA89}"/>
              </a:ext>
            </a:extLst>
          </p:cNvPr>
          <p:cNvSpPr/>
          <p:nvPr/>
        </p:nvSpPr>
        <p:spPr>
          <a:xfrm>
            <a:off x="11167835" y="1489551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58F8BBC2-B41C-D5A0-D54C-A4863F43A37A}"/>
              </a:ext>
            </a:extLst>
          </p:cNvPr>
          <p:cNvSpPr/>
          <p:nvPr/>
        </p:nvSpPr>
        <p:spPr>
          <a:xfrm>
            <a:off x="6639032" y="2032233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6F8CFD09-7F84-E077-0A4B-DC37D001F448}"/>
              </a:ext>
            </a:extLst>
          </p:cNvPr>
          <p:cNvSpPr/>
          <p:nvPr/>
        </p:nvSpPr>
        <p:spPr>
          <a:xfrm>
            <a:off x="11380456" y="2630679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84598FAA-B67E-48AC-D839-1990724BF0ED}"/>
              </a:ext>
            </a:extLst>
          </p:cNvPr>
          <p:cNvSpPr/>
          <p:nvPr/>
        </p:nvSpPr>
        <p:spPr>
          <a:xfrm>
            <a:off x="10318092" y="4050381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1E90DBF8-5D4D-0F8B-5103-2F6F4897F2F3}"/>
              </a:ext>
            </a:extLst>
          </p:cNvPr>
          <p:cNvSpPr/>
          <p:nvPr/>
        </p:nvSpPr>
        <p:spPr>
          <a:xfrm>
            <a:off x="11108651" y="4348994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BBA0F02E-BFE4-B897-26D7-3A631AC6AA25}"/>
              </a:ext>
            </a:extLst>
          </p:cNvPr>
          <p:cNvSpPr/>
          <p:nvPr/>
        </p:nvSpPr>
        <p:spPr>
          <a:xfrm>
            <a:off x="10211782" y="4952917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7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0E36E566-87DC-77AA-2350-F73915043060}"/>
              </a:ext>
            </a:extLst>
          </p:cNvPr>
          <p:cNvSpPr/>
          <p:nvPr/>
        </p:nvSpPr>
        <p:spPr>
          <a:xfrm>
            <a:off x="11794565" y="4451768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9EED7B7A-9765-BB0D-AE41-8A70E8734550}"/>
              </a:ext>
            </a:extLst>
          </p:cNvPr>
          <p:cNvSpPr/>
          <p:nvPr/>
        </p:nvSpPr>
        <p:spPr>
          <a:xfrm>
            <a:off x="4001811" y="1253388"/>
            <a:ext cx="230114" cy="216626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000" b="1">
              <a:solidFill>
                <a:schemeClr val="tx1"/>
              </a:solidFill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6DAF49F9-4843-B91E-CAFE-072B39841F60}"/>
              </a:ext>
            </a:extLst>
          </p:cNvPr>
          <p:cNvSpPr/>
          <p:nvPr/>
        </p:nvSpPr>
        <p:spPr>
          <a:xfrm>
            <a:off x="4001811" y="1511067"/>
            <a:ext cx="230114" cy="216626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0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0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0A7E0875-0648-E1AE-ED67-1041D0AA6C76}"/>
              </a:ext>
            </a:extLst>
          </p:cNvPr>
          <p:cNvSpPr/>
          <p:nvPr/>
        </p:nvSpPr>
        <p:spPr>
          <a:xfrm>
            <a:off x="4001811" y="1754862"/>
            <a:ext cx="230114" cy="216626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CE514B92-AE46-9978-BB2F-02341D7CA766}"/>
              </a:ext>
            </a:extLst>
          </p:cNvPr>
          <p:cNvSpPr/>
          <p:nvPr/>
        </p:nvSpPr>
        <p:spPr>
          <a:xfrm>
            <a:off x="4267307" y="1189727"/>
            <a:ext cx="896399" cy="8425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 스레드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스레드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스레드</a:t>
            </a:r>
          </a:p>
        </p:txBody>
      </p:sp>
    </p:spTree>
    <p:extLst>
      <p:ext uri="{BB962C8B-B14F-4D97-AF65-F5344CB8AC3E}">
        <p14:creationId xmlns:p14="http://schemas.microsoft.com/office/powerpoint/2010/main" val="21191757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51740D6-0D27-4B3B-9DB5-F1CFC9842C45}"/>
              </a:ext>
            </a:extLst>
          </p:cNvPr>
          <p:cNvSpPr/>
          <p:nvPr/>
        </p:nvSpPr>
        <p:spPr>
          <a:xfrm>
            <a:off x="313857" y="558914"/>
            <a:ext cx="257705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 vs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39002FB-E530-8FFB-31EF-E80A762CC549}"/>
              </a:ext>
            </a:extLst>
          </p:cNvPr>
          <p:cNvSpPr/>
          <p:nvPr/>
        </p:nvSpPr>
        <p:spPr>
          <a:xfrm>
            <a:off x="634947" y="1237082"/>
            <a:ext cx="10922106" cy="472437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자식 프로세스 중 하나에 문제가 발생하면 그 자식 프로세스만 죽고 다른 프로세스에게 영향을 미치지 않는다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 프로그램 전체의 안전성을 확보할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간 전환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 레지스터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캐시메모리 초기화 등 무거운 작업으로 인한 시간적인 비용이 많이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간 통신 기법이 어렵고 복잡해서 통신으로 인한 오버헤드가 크다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생성 시 독립적으로 메모리가 할당되기 때문에 리소스 비용이 크다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스레드 중 하나에 문제가 발생하면 전체 프로세스에 영향을 미치게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프로세스의 메모리 영역을 공유 하기 때문에 컨텍스트 스위칭 시간이 적고 리소스를 효율적으로 사용한다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통신비용이 적어 통신으로 인한 오버헤드가 작다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공유 메모리 영역의 동시 접근으로 인한 동기화 문제가 발생한다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하나의 스레드에서 오류가 발생할 경우 프로세스 자체가 종료될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94392849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6CE8A50F-ED4E-8708-95DC-5269F69EA0A0}"/>
              </a:ext>
            </a:extLst>
          </p:cNvPr>
          <p:cNvSpPr txBox="1"/>
          <p:nvPr/>
        </p:nvSpPr>
        <p:spPr>
          <a:xfrm>
            <a:off x="2521220" y="290521"/>
            <a:ext cx="7149560" cy="23929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acquire(m);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모니터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획득한다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(!p) {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특정한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조건</a:t>
            </a:r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(p)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참이 아니라면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wait(m, cv);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락을 해제하고 조건변수의 대기셋 에서 대기한다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ritical section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signal(cv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); -- OR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boradcast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(cv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조건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변수에 시그널을 주어 대기 스레드를 깨운다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release(m);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모니터</a:t>
            </a: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해제한다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C9DA86A-98C3-277C-8B46-16154DF9B1ED}"/>
              </a:ext>
            </a:extLst>
          </p:cNvPr>
          <p:cNvSpPr txBox="1"/>
          <p:nvPr/>
        </p:nvSpPr>
        <p:spPr>
          <a:xfrm>
            <a:off x="306374" y="1254654"/>
            <a:ext cx="221484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모니터 구현</a:t>
            </a:r>
            <a:endParaRPr lang="en-US" altLang="ko-KR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802014-BF6F-E416-52F3-AF5745D6A1E9}"/>
              </a:ext>
            </a:extLst>
          </p:cNvPr>
          <p:cNvSpPr txBox="1"/>
          <p:nvPr/>
        </p:nvSpPr>
        <p:spPr>
          <a:xfrm>
            <a:off x="2521220" y="2986666"/>
            <a:ext cx="7149560" cy="301364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//public void synchronized someMethod(){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(lock) {                               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객체가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가지고 있는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획득한다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while (!p) {                                               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특정한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조건</a:t>
            </a:r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(p)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참이 아니라면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try {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lock.wait();                                       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락을 해제하고 조건변수의 대기셋 에서 대기한다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catch (InterruptedException e) {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e.printStackTrace();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// critical section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lock.notify()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or lock.notifyAll()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        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조건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변수에 시그널을 주어 대기 스레드를 깨운다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                                                                       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모니터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해제한다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FB35B2-5133-3845-8825-459F99115AB2}"/>
              </a:ext>
            </a:extLst>
          </p:cNvPr>
          <p:cNvSpPr txBox="1"/>
          <p:nvPr/>
        </p:nvSpPr>
        <p:spPr>
          <a:xfrm>
            <a:off x="306374" y="4034525"/>
            <a:ext cx="221484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모니터 구현</a:t>
            </a:r>
            <a:endParaRPr lang="en-US" altLang="ko-KR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320F46-922E-932A-D3EA-D5FEF217B5E0}"/>
              </a:ext>
            </a:extLst>
          </p:cNvPr>
          <p:cNvSpPr txBox="1"/>
          <p:nvPr/>
        </p:nvSpPr>
        <p:spPr>
          <a:xfrm>
            <a:off x="1874783" y="6098348"/>
            <a:ext cx="8619624" cy="669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일반적으로 모니터는 조건 변수를 여러개 가질 수 있으나 자바에서는 모니터당 오직 한개의 조건 변수를 가질 수 있다 </a:t>
            </a:r>
            <a:r>
              <a:rPr lang="en-US" altLang="ko-KR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클래스에서 이 부분을 개선함 </a:t>
            </a:r>
            <a:r>
              <a:rPr lang="en-US" altLang="ko-KR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66525584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489411" y="3105835"/>
            <a:ext cx="721319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SpinLock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Busy Waiting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0723346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86721" y="368808"/>
            <a:ext cx="20979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(SpinLock)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52218" y="741851"/>
            <a:ext cx="11477207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(SpinLock)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뮤텍스나 세마포어와 같은 동기화 기법의 일종으로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기다리지 않고 스레드가 임계영역을 사용할 수 있을 때까지 계속 반복하여 검사하는 동기화 메커니즘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828EE49-C945-4A94-3FC8-C371CAAEC05C}"/>
              </a:ext>
            </a:extLst>
          </p:cNvPr>
          <p:cNvSpPr txBox="1"/>
          <p:nvPr/>
        </p:nvSpPr>
        <p:spPr>
          <a:xfrm>
            <a:off x="4152767" y="2491484"/>
            <a:ext cx="6370038" cy="19236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test_and_set(int* lock) {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200">
              <a:solidFill>
                <a:schemeClr val="tx1">
                  <a:lumMod val="95000"/>
                  <a:lumOff val="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int oldValue;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200">
              <a:solidFill>
                <a:schemeClr val="tx1">
                  <a:lumMod val="95000"/>
                  <a:lumOff val="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oldValue = *lock;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변수에 저장</a:t>
            </a:r>
            <a:endParaRPr lang="ko-Kore-KR" altLang="en-US" sz="1200">
              <a:solidFill>
                <a:schemeClr val="tx1">
                  <a:lumMod val="95000"/>
                  <a:lumOff val="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*lock = </a:t>
            </a:r>
            <a:r>
              <a:rPr lang="en-US" altLang="ko-Kore-KR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lock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무조건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저장</a:t>
            </a:r>
            <a:endParaRPr lang="ko-Kore-KR" altLang="en-US" sz="1200">
              <a:solidFill>
                <a:schemeClr val="tx1">
                  <a:lumMod val="95000"/>
                  <a:lumOff val="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return oldValue;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이전 값을 반환</a:t>
            </a:r>
            <a:endParaRPr lang="ko-Kore-KR" altLang="en-US" sz="1200">
              <a:solidFill>
                <a:schemeClr val="tx1">
                  <a:lumMod val="95000"/>
                  <a:lumOff val="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7BEECD7-8FC7-347D-D842-982A47A8D7D6}"/>
              </a:ext>
            </a:extLst>
          </p:cNvPr>
          <p:cNvSpPr txBox="1"/>
          <p:nvPr/>
        </p:nvSpPr>
        <p:spPr>
          <a:xfrm>
            <a:off x="628364" y="2491484"/>
            <a:ext cx="2999301" cy="19236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int lock = 0;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critical()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while (test_and_set(&amp;lock) == 1);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lock = 0;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58AC55E-23CA-E86D-B7BA-EE7E1D0482E3}"/>
              </a:ext>
            </a:extLst>
          </p:cNvPr>
          <p:cNvSpPr/>
          <p:nvPr/>
        </p:nvSpPr>
        <p:spPr>
          <a:xfrm>
            <a:off x="286721" y="1493799"/>
            <a:ext cx="12041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작동방식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67BF581-704E-8C30-B087-1EDF548FB0DE}"/>
              </a:ext>
            </a:extLst>
          </p:cNvPr>
          <p:cNvSpPr/>
          <p:nvPr/>
        </p:nvSpPr>
        <p:spPr>
          <a:xfrm>
            <a:off x="537532" y="4618799"/>
            <a:ext cx="8734006" cy="18928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공유 자원에 접근하려고 할 때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먼저 스핀락을 시도한다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test_and_set() 함수가 이전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값인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반환하면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아직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잠기지 않았다는 것을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의미하며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while 루프를 빠져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나온다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스핀락을 얻고 해당 자원을 사용한다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그러나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값이 1이면 이미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스레드에 의해 잠긴 것을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의미하며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스핀락을 얻을 때까지 계속해서 반복적으로 검사를 수행한다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자원 사용이 끝나면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변경해서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스핀락을 해제한다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FCB40BD-D0D9-97E3-0DF3-79A69D3C0303}"/>
              </a:ext>
            </a:extLst>
          </p:cNvPr>
          <p:cNvCxnSpPr>
            <a:cxnSpLocks/>
          </p:cNvCxnSpPr>
          <p:nvPr/>
        </p:nvCxnSpPr>
        <p:spPr>
          <a:xfrm flipV="1">
            <a:off x="3197741" y="2725472"/>
            <a:ext cx="1005234" cy="593452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68D14AD-0AFF-8437-B44E-79AD2AE88AC7}"/>
              </a:ext>
            </a:extLst>
          </p:cNvPr>
          <p:cNvSpPr txBox="1"/>
          <p:nvPr/>
        </p:nvSpPr>
        <p:spPr>
          <a:xfrm>
            <a:off x="652218" y="1910691"/>
            <a:ext cx="2999301" cy="40011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ko-Kore-KR" altLang="en-US" sz="2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test_and_set(&amp;lock)</a:t>
            </a:r>
            <a:endParaRPr lang="ko-KR" altLang="en-US" sz="2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97319895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270234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 (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바쁜 대기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620738"/>
            <a:ext cx="8939899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스레드가 어떤 조건이 만족될 때까지 계속해서 반복적으로 검사하는 것을 말한다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특정 조건을 기다리는 동안 아무런 유용한 작업을 수행하지 않고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무한 반복 루프를 돌며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자원을 계속 사용하는 것을 의미한다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스핀락은 이러한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사용하는 동기화 기법 중 하나이다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58AC55E-23CA-E86D-B7BA-EE7E1D0482E3}"/>
              </a:ext>
            </a:extLst>
          </p:cNvPr>
          <p:cNvSpPr/>
          <p:nvPr/>
        </p:nvSpPr>
        <p:spPr>
          <a:xfrm>
            <a:off x="268554" y="1941194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 자바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8F950E-6410-7986-9B35-10FD8800EEDB}"/>
              </a:ext>
            </a:extLst>
          </p:cNvPr>
          <p:cNvSpPr txBox="1"/>
          <p:nvPr/>
        </p:nvSpPr>
        <p:spPr>
          <a:xfrm>
            <a:off x="634051" y="2390164"/>
            <a:ext cx="5940921" cy="410112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SpinLockExample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AtomicBoolean lock = new AtomicBoolean(false);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endParaRPr lang="ko-Kore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lock()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while (!lock.compareAndSet(false, true))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ko-Kore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endParaRPr lang="en-US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endParaRPr lang="ko-Kore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unlock()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lock.set(false);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</p:txBody>
      </p:sp>
    </p:spTree>
    <p:extLst>
      <p:ext uri="{BB962C8B-B14F-4D97-AF65-F5344CB8AC3E}">
        <p14:creationId xmlns:p14="http://schemas.microsoft.com/office/powerpoint/2010/main" val="3872926635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D17C1468-F96A-833E-16B9-A0033A6A3D5B}"/>
              </a:ext>
            </a:extLst>
          </p:cNvPr>
          <p:cNvSpPr txBox="1"/>
          <p:nvPr/>
        </p:nvSpPr>
        <p:spPr>
          <a:xfrm>
            <a:off x="673688" y="619877"/>
            <a:ext cx="10626117" cy="4916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장점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 비용 감소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스핀락은 뮤텍스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(Mutex)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나 세마포어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(Semaphore)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같은 블로킹 기반의 동기화 기법과 달리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공유 자원을 얻을 때까지 블로킹하지 않고 반복적으로 검사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(busy waiting)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따라서 스핀락은 컨텍스트 스위칭 비용을 감소시키고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빠른 공유 자원 접근을 가능하게 한다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시간 감소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</a:p>
          <a:p>
            <a:pPr marL="1200150" lvl="2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스핀락은 블로킹 대기 없이 바로 공유 자원에 접근하려고 시도하기 때문에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컨텍스트 스위칭 하는 시간 보다 임계영역의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시간이 더 짧을 때 유리하다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단점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무한 루프로 인한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리소스 낭비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스핀락은 공유 자원이 사용 중일 때 무한 루프를 돌면서 계속해서 검사하므로, 다른 스레드가 공유 자원을 해제하지 않는 경우에는 busy waiting으로 인해 CPU 리소스가 낭비될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스핀락은 공유 자원에 대한 경쟁이 많은 경우, 또는 대기 시간이 긴 경우에는 비효율적이며 스레드들이 공유 자원에 대한 경쟁이 강하게 발생할 경우 스핀락을 사용하면 대기 시간이 더 길어질 수 있다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</a:t>
            </a: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</a:t>
            </a: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멀티 코어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싱글코어에서 스핀락을 사용하면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스레드가 무한 루프를 돌면서 다른 스레드가 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점유할 기회를 주지 않기 때문에 싱글코어 환경에서는 일반적으로 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인해 성능이 저하될 수 있으므로 멀티코어 환경에서 사용하는 것이 더 효율적이다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58AC55E-23CA-E86D-B7BA-EE7E1D0482E3}"/>
              </a:ext>
            </a:extLst>
          </p:cNvPr>
          <p:cNvSpPr/>
          <p:nvPr/>
        </p:nvSpPr>
        <p:spPr>
          <a:xfrm>
            <a:off x="317000" y="188336"/>
            <a:ext cx="185980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스핀락의 장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단점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4A0D1B-3374-9976-B339-5FE7979912B0}"/>
              </a:ext>
            </a:extLst>
          </p:cNvPr>
          <p:cNvSpPr txBox="1"/>
          <p:nvPr/>
        </p:nvSpPr>
        <p:spPr>
          <a:xfrm>
            <a:off x="1405384" y="5762997"/>
            <a:ext cx="9162724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스핀락은 멀티 코어 환경에 상관없이 대기 시간이 긴 경우나 공유 자원에 대한 경쟁이 많은 경우에는 다른 동기화 기법을 고려하는 것이 좋다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대부분의 경우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스핀락보다는 뮤텍스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Mutex)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나 세마포어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Semaphore)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등의 블로킹 기반의 동기화 기법을 사용하는 것이 더 적합할 수 있다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endParaRPr lang="ko-Kore-KR" altLang="en-US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0013123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51926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Synchronization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3873368" cy="27930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기본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유형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협력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 wait() &amp;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Deadlock(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교착상태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0730784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517839" y="3105835"/>
            <a:ext cx="51563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</a:t>
            </a:r>
          </a:p>
        </p:txBody>
      </p:sp>
    </p:spTree>
    <p:extLst>
      <p:ext uri="{BB962C8B-B14F-4D97-AF65-F5344CB8AC3E}">
        <p14:creationId xmlns:p14="http://schemas.microsoft.com/office/powerpoint/2010/main" val="146145418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모서리가 둥근 직사각형 82">
            <a:extLst>
              <a:ext uri="{FF2B5EF4-FFF2-40B4-BE49-F238E27FC236}">
                <a16:creationId xmlns:a16="http://schemas.microsoft.com/office/drawing/2014/main" id="{DC460EB3-742E-A41C-2BE5-C050B0E21CA7}"/>
              </a:ext>
            </a:extLst>
          </p:cNvPr>
          <p:cNvSpPr/>
          <p:nvPr/>
        </p:nvSpPr>
        <p:spPr>
          <a:xfrm>
            <a:off x="747070" y="2216360"/>
            <a:ext cx="9913128" cy="3031258"/>
          </a:xfrm>
          <a:prstGeom prst="roundRect">
            <a:avLst>
              <a:gd name="adj" fmla="val 3314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모서리가 둥근 직사각형 81">
            <a:extLst>
              <a:ext uri="{FF2B5EF4-FFF2-40B4-BE49-F238E27FC236}">
                <a16:creationId xmlns:a16="http://schemas.microsoft.com/office/drawing/2014/main" id="{52E59781-4819-7082-ADC3-3E106A98DFB7}"/>
              </a:ext>
            </a:extLst>
          </p:cNvPr>
          <p:cNvSpPr/>
          <p:nvPr/>
        </p:nvSpPr>
        <p:spPr>
          <a:xfrm>
            <a:off x="747069" y="2647455"/>
            <a:ext cx="9913129" cy="4056126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E901164A-04A2-ED27-E64B-03034C316C8B}"/>
              </a:ext>
            </a:extLst>
          </p:cNvPr>
          <p:cNvSpPr/>
          <p:nvPr/>
        </p:nvSpPr>
        <p:spPr>
          <a:xfrm>
            <a:off x="4111507" y="3631648"/>
            <a:ext cx="3682094" cy="759873"/>
          </a:xfrm>
          <a:prstGeom prst="roundRect">
            <a:avLst>
              <a:gd name="adj" fmla="val 1291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R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모서리가 둥근 직사각형 54">
            <a:extLst>
              <a:ext uri="{FF2B5EF4-FFF2-40B4-BE49-F238E27FC236}">
                <a16:creationId xmlns:a16="http://schemas.microsoft.com/office/drawing/2014/main" id="{0C1FA8B0-D75C-6856-24E9-E076D035CD18}"/>
              </a:ext>
            </a:extLst>
          </p:cNvPr>
          <p:cNvSpPr/>
          <p:nvPr/>
        </p:nvSpPr>
        <p:spPr>
          <a:xfrm>
            <a:off x="4136907" y="4506053"/>
            <a:ext cx="3656694" cy="987373"/>
          </a:xfrm>
          <a:prstGeom prst="roundRect">
            <a:avLst>
              <a:gd name="adj" fmla="val 875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accent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ore-KR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모서리가 둥근 직사각형 56">
            <a:extLst>
              <a:ext uri="{FF2B5EF4-FFF2-40B4-BE49-F238E27FC236}">
                <a16:creationId xmlns:a16="http://schemas.microsoft.com/office/drawing/2014/main" id="{8C2AF385-4FC5-16E7-2304-C5500FB7D5D0}"/>
              </a:ext>
            </a:extLst>
          </p:cNvPr>
          <p:cNvSpPr/>
          <p:nvPr/>
        </p:nvSpPr>
        <p:spPr>
          <a:xfrm>
            <a:off x="4136908" y="5607958"/>
            <a:ext cx="3656693" cy="987373"/>
          </a:xfrm>
          <a:prstGeom prst="roundRect">
            <a:avLst>
              <a:gd name="adj" fmla="val 875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accent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ore-KR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D171BA95-826B-E082-7F14-94C6580581D3}"/>
              </a:ext>
            </a:extLst>
          </p:cNvPr>
          <p:cNvSpPr/>
          <p:nvPr/>
        </p:nvSpPr>
        <p:spPr>
          <a:xfrm>
            <a:off x="4111508" y="2762514"/>
            <a:ext cx="3682094" cy="759873"/>
          </a:xfrm>
          <a:prstGeom prst="roundRect">
            <a:avLst>
              <a:gd name="adj" fmla="val 1291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R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89" y="306203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89510" y="603900"/>
            <a:ext cx="11605565" cy="14542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자바는 단일 연산 특성을 보장하기 위해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키워드를 제공하고 있으며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구문을 통해 모니터 영역을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할수 있다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명시적으로 락을 구현하는 것이 아닌 자바에 내장된 락으로서 이를 암묵적인 락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(Intrinsic Lock)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혹은 모니터락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(Monitor Lock)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이라고 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동일한 모니터를 가진 객체에 대해 오직 하나의 스레드만 임계영역에 접근할 수 있도록 보장하며 모니터의 조건 변수를 통해 스레드간 협력으로 동기화를 보장해 준다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적용된 한 개의 메서드만 호출해도 같은 모니터의 모든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드까지 락에 잠기게 되어 락이 해제될 때 까지는 접근이 안되는 특징을 가지고 있다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락은 스레드가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블록에 들어가기 전에 자동 확보되며 정상적이든 비정상적이든 예외가 발생해서든 해당 블록을 벗어날 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자동으로 해제된다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EC31A653-3162-9E97-FAB9-6A400B461FBC}"/>
              </a:ext>
            </a:extLst>
          </p:cNvPr>
          <p:cNvSpPr txBox="1"/>
          <p:nvPr/>
        </p:nvSpPr>
        <p:spPr>
          <a:xfrm>
            <a:off x="1422800" y="2152702"/>
            <a:ext cx="923739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700"/>
              </a:spcBef>
            </a:pPr>
            <a:r>
              <a:rPr lang="en-US" altLang="ko-KR" sz="16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6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는</a:t>
            </a:r>
            <a:r>
              <a:rPr lang="en-US" altLang="ko-KR" sz="16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락을 사용하여 동기화 할 수 있는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가지 방법을 제공한다</a:t>
            </a:r>
            <a:endParaRPr lang="en-US" altLang="ko-KR" sz="16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019AE89A-4491-9341-2AFD-4091C44280CE}"/>
              </a:ext>
            </a:extLst>
          </p:cNvPr>
          <p:cNvSpPr txBox="1"/>
          <p:nvPr/>
        </p:nvSpPr>
        <p:spPr>
          <a:xfrm>
            <a:off x="1002566" y="2935829"/>
            <a:ext cx="256570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method</a:t>
            </a:r>
            <a:endParaRPr lang="en-US" altLang="ko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9C20C7DF-2292-98B1-75E5-793F66A1A3ED}"/>
              </a:ext>
            </a:extLst>
          </p:cNvPr>
          <p:cNvSpPr txBox="1"/>
          <p:nvPr/>
        </p:nvSpPr>
        <p:spPr>
          <a:xfrm>
            <a:off x="1002565" y="3796044"/>
            <a:ext cx="313948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synchronized method</a:t>
            </a:r>
            <a:endParaRPr lang="en-US" altLang="ko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03A83CF6-8639-BB3A-3B71-DAD5A6E74B14}"/>
              </a:ext>
            </a:extLst>
          </p:cNvPr>
          <p:cNvSpPr txBox="1"/>
          <p:nvPr/>
        </p:nvSpPr>
        <p:spPr>
          <a:xfrm>
            <a:off x="1002565" y="4781721"/>
            <a:ext cx="233310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block</a:t>
            </a:r>
            <a:endParaRPr lang="en-US" altLang="ko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E4985B86-D6A8-49ED-95CA-2FFBA6AC0C31}"/>
              </a:ext>
            </a:extLst>
          </p:cNvPr>
          <p:cNvSpPr txBox="1"/>
          <p:nvPr/>
        </p:nvSpPr>
        <p:spPr>
          <a:xfrm>
            <a:off x="1002565" y="5843163"/>
            <a:ext cx="290151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synchronized block</a:t>
            </a:r>
            <a:endParaRPr lang="en-US" altLang="ko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오른쪽 중괄호[R] 79">
            <a:extLst>
              <a:ext uri="{FF2B5EF4-FFF2-40B4-BE49-F238E27FC236}">
                <a16:creationId xmlns:a16="http://schemas.microsoft.com/office/drawing/2014/main" id="{5F97B1F1-FB6A-49BF-90A5-B5D587792C56}"/>
              </a:ext>
            </a:extLst>
          </p:cNvPr>
          <p:cNvSpPr/>
          <p:nvPr/>
        </p:nvSpPr>
        <p:spPr>
          <a:xfrm>
            <a:off x="7890496" y="3076262"/>
            <a:ext cx="290118" cy="1120291"/>
          </a:xfrm>
          <a:prstGeom prst="rightBrac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5" name="오른쪽 중괄호[R] 84">
            <a:extLst>
              <a:ext uri="{FF2B5EF4-FFF2-40B4-BE49-F238E27FC236}">
                <a16:creationId xmlns:a16="http://schemas.microsoft.com/office/drawing/2014/main" id="{8DE6F0BD-B18E-391D-574D-DCEE5F6B2078}"/>
              </a:ext>
            </a:extLst>
          </p:cNvPr>
          <p:cNvSpPr/>
          <p:nvPr/>
        </p:nvSpPr>
        <p:spPr>
          <a:xfrm>
            <a:off x="7885308" y="4923194"/>
            <a:ext cx="290118" cy="1120291"/>
          </a:xfrm>
          <a:prstGeom prst="rightBrac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8116EE3E-EA32-F8AC-44A8-E41AB4F6E056}"/>
              </a:ext>
            </a:extLst>
          </p:cNvPr>
          <p:cNvSpPr txBox="1"/>
          <p:nvPr/>
        </p:nvSpPr>
        <p:spPr>
          <a:xfrm>
            <a:off x="8257824" y="3446982"/>
            <a:ext cx="203674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method</a:t>
            </a:r>
            <a:endParaRPr lang="ko-Kore-KR" altLang="en-US" sz="140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0181403D-E176-6C15-9786-D82F4ECE27D2}"/>
              </a:ext>
            </a:extLst>
          </p:cNvPr>
          <p:cNvSpPr txBox="1"/>
          <p:nvPr/>
        </p:nvSpPr>
        <p:spPr>
          <a:xfrm>
            <a:off x="8257824" y="5243386"/>
            <a:ext cx="203674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block</a:t>
            </a:r>
            <a:endParaRPr lang="ko-Kore-KR" altLang="en-US" sz="1400"/>
          </a:p>
        </p:txBody>
      </p:sp>
    </p:spTree>
    <p:extLst>
      <p:ext uri="{BB962C8B-B14F-4D97-AF65-F5344CB8AC3E}">
        <p14:creationId xmlns:p14="http://schemas.microsoft.com/office/powerpoint/2010/main" val="1860058283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35706" y="185852"/>
            <a:ext cx="29990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방식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모서리가 둥근 직사각형 42">
            <a:extLst>
              <a:ext uri="{FF2B5EF4-FFF2-40B4-BE49-F238E27FC236}">
                <a16:creationId xmlns:a16="http://schemas.microsoft.com/office/drawing/2014/main" id="{FDDC4A7F-CF21-30CA-B499-C6FB4D6D118A}"/>
              </a:ext>
            </a:extLst>
          </p:cNvPr>
          <p:cNvSpPr/>
          <p:nvPr/>
        </p:nvSpPr>
        <p:spPr>
          <a:xfrm>
            <a:off x="451217" y="727615"/>
            <a:ext cx="3552894" cy="1957637"/>
          </a:xfrm>
          <a:prstGeom prst="roundRect">
            <a:avLst>
              <a:gd name="adj" fmla="val 255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1D87EE86-FC5A-3D51-AC07-884A80DA1F4F}"/>
              </a:ext>
            </a:extLst>
          </p:cNvPr>
          <p:cNvSpPr txBox="1"/>
          <p:nvPr/>
        </p:nvSpPr>
        <p:spPr>
          <a:xfrm>
            <a:off x="4108140" y="969840"/>
            <a:ext cx="43816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동기화 방식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endParaRPr lang="ko-Kore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1" name="모서리가 둥근 직사각형 200">
            <a:extLst>
              <a:ext uri="{FF2B5EF4-FFF2-40B4-BE49-F238E27FC236}">
                <a16:creationId xmlns:a16="http://schemas.microsoft.com/office/drawing/2014/main" id="{CCE95B16-9C2C-329B-DC29-F9329B559B45}"/>
              </a:ext>
            </a:extLst>
          </p:cNvPr>
          <p:cNvSpPr/>
          <p:nvPr/>
        </p:nvSpPr>
        <p:spPr>
          <a:xfrm>
            <a:off x="451217" y="3051896"/>
            <a:ext cx="3552894" cy="2792312"/>
          </a:xfrm>
          <a:prstGeom prst="roundRect">
            <a:avLst>
              <a:gd name="adj" fmla="val 255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accent4">
                    <a:lumMod val="60000"/>
                    <a:lumOff val="4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spcBef>
                <a:spcPts val="5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ore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accent4">
                    <a:lumMod val="60000"/>
                    <a:lumOff val="4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spcBef>
                <a:spcPts val="5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ore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500"/>
              </a:spcBef>
            </a:pP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7D7DAE1A-83F1-6342-9E9A-672392DB2F2D}"/>
              </a:ext>
            </a:extLst>
          </p:cNvPr>
          <p:cNvSpPr/>
          <p:nvPr/>
        </p:nvSpPr>
        <p:spPr>
          <a:xfrm>
            <a:off x="4326142" y="1402400"/>
            <a:ext cx="7665304" cy="10233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 전체가 임계 영역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(critical section)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 내의 모든 코드가 동기화 된다</a:t>
            </a: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 문제를 한번에 편리하게 제어할 수 있는 장점은 있으나 메서드 내 코드의 세부적인 동기화 구조를 가지기 어렵다</a:t>
            </a: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전체를 동기화하기 때문에 동기화 영역이 클 경우 성능저하를 가져온다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메서드 동기화 와 정적 메서드 동기화 방식이 있다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4CBAA588-F32F-B86A-8047-E44274CFCBB3}"/>
              </a:ext>
            </a:extLst>
          </p:cNvPr>
          <p:cNvSpPr/>
          <p:nvPr/>
        </p:nvSpPr>
        <p:spPr>
          <a:xfrm>
            <a:off x="4326142" y="4053030"/>
            <a:ext cx="7208749" cy="10233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블록을 정해서 임계 영역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(critical section)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구성한다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내의 코드만 동기화 된다</a:t>
            </a: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동기화 방식에 비해 좀 더 세부적으로 임계영역을 정해서 필요한 블록만 동기화 구조를 가질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전체를 동기화 하는 것보다 동기화 영역이 작고 효율적인 구성이 가능하기 때문에 성능 저하가 덜하다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블록 동기화 와 정적 블록 동기화 방식이 있다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1AC4585D-A427-C7C3-38D6-F7D3514BAB7A}"/>
              </a:ext>
            </a:extLst>
          </p:cNvPr>
          <p:cNvSpPr txBox="1"/>
          <p:nvPr/>
        </p:nvSpPr>
        <p:spPr>
          <a:xfrm>
            <a:off x="4159622" y="3597819"/>
            <a:ext cx="424238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동기화 방식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- </a:t>
            </a:r>
            <a:r>
              <a:rPr lang="en-US" altLang="ko-Kore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5F335C59-2B4E-BE2D-ADD3-F32D3CB730C1}"/>
              </a:ext>
            </a:extLst>
          </p:cNvPr>
          <p:cNvSpPr txBox="1"/>
          <p:nvPr/>
        </p:nvSpPr>
        <p:spPr>
          <a:xfrm>
            <a:off x="795052" y="6189071"/>
            <a:ext cx="98325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8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객체의 메서드를 동기화하기 위해서는 스레드는 같은 객체의 모니터를 참조하고 있어야 한다 </a:t>
            </a:r>
            <a:r>
              <a:rPr lang="en-US" altLang="ko-KR" sz="18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!!</a:t>
            </a:r>
          </a:p>
        </p:txBody>
      </p:sp>
    </p:spTree>
    <p:extLst>
      <p:ext uri="{BB962C8B-B14F-4D97-AF65-F5344CB8AC3E}">
        <p14:creationId xmlns:p14="http://schemas.microsoft.com/office/powerpoint/2010/main" val="800107317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49250" y="3105835"/>
            <a:ext cx="74935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동기화</a:t>
            </a:r>
          </a:p>
        </p:txBody>
      </p:sp>
    </p:spTree>
    <p:extLst>
      <p:ext uri="{BB962C8B-B14F-4D97-AF65-F5344CB8AC3E}">
        <p14:creationId xmlns:p14="http://schemas.microsoft.com/office/powerpoint/2010/main" val="15270951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225539" y="3105835"/>
            <a:ext cx="57409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Concurrency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Parallelism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6150045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723157" y="2322912"/>
            <a:ext cx="5107381" cy="2819246"/>
            <a:chOff x="850841" y="1645236"/>
            <a:chExt cx="5107381" cy="2819246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1" y="1645236"/>
              <a:ext cx="5107381" cy="2819246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3332075" y="1973634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298220" y="2914570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7096536" y="192034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397108" y="238799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530334" y="246400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530334" y="3175614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7096536" y="1923123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530334" y="150188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8206128" y="179093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9044136" y="267755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9044135" y="300519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54B94AF-838C-BE1D-2608-61EBC8E2CE0F}"/>
              </a:ext>
            </a:extLst>
          </p:cNvPr>
          <p:cNvSpPr/>
          <p:nvPr/>
        </p:nvSpPr>
        <p:spPr>
          <a:xfrm>
            <a:off x="7139495" y="478237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1F96D2DF-7C85-B170-1AB6-3C497A05BF2E}"/>
              </a:ext>
            </a:extLst>
          </p:cNvPr>
          <p:cNvSpPr/>
          <p:nvPr/>
        </p:nvSpPr>
        <p:spPr>
          <a:xfrm>
            <a:off x="7440067" y="525002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11526B2A-ADD7-B2A5-45D2-B412FD6E5ABF}"/>
              </a:ext>
            </a:extLst>
          </p:cNvPr>
          <p:cNvSpPr/>
          <p:nvPr/>
        </p:nvSpPr>
        <p:spPr>
          <a:xfrm>
            <a:off x="7573293" y="532603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318746D4-ED29-6221-DE76-4918A2D7FBEE}"/>
              </a:ext>
            </a:extLst>
          </p:cNvPr>
          <p:cNvGrpSpPr/>
          <p:nvPr/>
        </p:nvGrpSpPr>
        <p:grpSpPr>
          <a:xfrm>
            <a:off x="7139495" y="4785153"/>
            <a:ext cx="2219184" cy="399789"/>
            <a:chOff x="720929" y="752312"/>
            <a:chExt cx="4517190" cy="399789"/>
          </a:xfrm>
        </p:grpSpPr>
        <p:sp>
          <p:nvSpPr>
            <p:cNvPr id="118" name="모서리가 둥근 직사각형 117">
              <a:extLst>
                <a:ext uri="{FF2B5EF4-FFF2-40B4-BE49-F238E27FC236}">
                  <a16:creationId xmlns:a16="http://schemas.microsoft.com/office/drawing/2014/main" id="{849EA32B-5F12-C2EB-9BA0-F7935090F069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9" name="모서리가 둥근 직사각형 118">
              <a:extLst>
                <a:ext uri="{FF2B5EF4-FFF2-40B4-BE49-F238E27FC236}">
                  <a16:creationId xmlns:a16="http://schemas.microsoft.com/office/drawing/2014/main" id="{B11FD467-510A-26CD-EE68-1A74DCAACAEA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9DC4C188-26CB-2A7C-3F8B-CCA7B85E52AC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AD0D0DBD-E44C-84E0-D9D9-2A191BF07501}"/>
              </a:ext>
            </a:extLst>
          </p:cNvPr>
          <p:cNvSpPr/>
          <p:nvPr/>
        </p:nvSpPr>
        <p:spPr>
          <a:xfrm>
            <a:off x="7573293" y="436391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C1192C7A-4CB5-55C2-ABD9-7EF6107C5BF6}"/>
              </a:ext>
            </a:extLst>
          </p:cNvPr>
          <p:cNvCxnSpPr>
            <a:cxnSpLocks/>
            <a:stCxn id="121" idx="2"/>
            <a:endCxn id="118" idx="0"/>
          </p:cNvCxnSpPr>
          <p:nvPr/>
        </p:nvCxnSpPr>
        <p:spPr>
          <a:xfrm flipH="1">
            <a:off x="8249087" y="465296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3" name="TextBox 132">
            <a:extLst>
              <a:ext uri="{FF2B5EF4-FFF2-40B4-BE49-F238E27FC236}">
                <a16:creationId xmlns:a16="http://schemas.microsoft.com/office/drawing/2014/main" id="{1D87EE86-FC5A-3D51-AC07-884A80DA1F4F}"/>
              </a:ext>
            </a:extLst>
          </p:cNvPr>
          <p:cNvSpPr txBox="1"/>
          <p:nvPr/>
        </p:nvSpPr>
        <p:spPr>
          <a:xfrm>
            <a:off x="239733" y="216646"/>
            <a:ext cx="55126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메소드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method)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04743BC7-E429-CE70-E1F7-D14FDDF35261}"/>
              </a:ext>
            </a:extLst>
          </p:cNvPr>
          <p:cNvSpPr/>
          <p:nvPr/>
        </p:nvSpPr>
        <p:spPr>
          <a:xfrm>
            <a:off x="7581846" y="6019572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7" name="타원 136">
            <a:extLst>
              <a:ext uri="{FF2B5EF4-FFF2-40B4-BE49-F238E27FC236}">
                <a16:creationId xmlns:a16="http://schemas.microsoft.com/office/drawing/2014/main" id="{4ABC189E-DE08-5E59-6087-6D950BC91DC6}"/>
              </a:ext>
            </a:extLst>
          </p:cNvPr>
          <p:cNvSpPr/>
          <p:nvPr/>
        </p:nvSpPr>
        <p:spPr>
          <a:xfrm>
            <a:off x="9089378" y="559185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38" name="타원 137">
            <a:extLst>
              <a:ext uri="{FF2B5EF4-FFF2-40B4-BE49-F238E27FC236}">
                <a16:creationId xmlns:a16="http://schemas.microsoft.com/office/drawing/2014/main" id="{4CC84096-7B19-65B1-CE18-AEC4AAD2B698}"/>
              </a:ext>
            </a:extLst>
          </p:cNvPr>
          <p:cNvSpPr/>
          <p:nvPr/>
        </p:nvSpPr>
        <p:spPr>
          <a:xfrm>
            <a:off x="9089377" y="591949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1117254" y="349234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1117254" y="403339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 flipV="1">
            <a:off x="9256757" y="2777637"/>
            <a:ext cx="1860497" cy="95223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1"/>
            <a:endCxn id="87" idx="5"/>
          </p:cNvCxnSpPr>
          <p:nvPr/>
        </p:nvCxnSpPr>
        <p:spPr>
          <a:xfrm flipH="1" flipV="1">
            <a:off x="9225618" y="3176037"/>
            <a:ext cx="1965537" cy="926922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2024888">
            <a:off x="9855385" y="3358957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1D9D7AA7-604E-6D42-D2D9-06F0253A28A1}"/>
              </a:ext>
            </a:extLst>
          </p:cNvPr>
          <p:cNvCxnSpPr>
            <a:cxnSpLocks/>
            <a:stCxn id="149" idx="3"/>
            <a:endCxn id="138" idx="6"/>
          </p:cNvCxnSpPr>
          <p:nvPr/>
        </p:nvCxnSpPr>
        <p:spPr>
          <a:xfrm flipH="1">
            <a:off x="9301998" y="4438870"/>
            <a:ext cx="1889157" cy="1580702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6134407" y="3650697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F28E3F7B-1E27-262C-B42D-5D7BA2E4C974}"/>
              </a:ext>
            </a:extLst>
          </p:cNvPr>
          <p:cNvCxnSpPr>
            <a:cxnSpLocks/>
            <a:stCxn id="148" idx="3"/>
            <a:endCxn id="137" idx="7"/>
          </p:cNvCxnSpPr>
          <p:nvPr/>
        </p:nvCxnSpPr>
        <p:spPr>
          <a:xfrm flipH="1">
            <a:off x="9270861" y="3897822"/>
            <a:ext cx="1920294" cy="172334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곱하기 179">
            <a:extLst>
              <a:ext uri="{FF2B5EF4-FFF2-40B4-BE49-F238E27FC236}">
                <a16:creationId xmlns:a16="http://schemas.microsoft.com/office/drawing/2014/main" id="{28BEF4BD-0C69-7AA8-81D9-B4E90C36B837}"/>
              </a:ext>
            </a:extLst>
          </p:cNvPr>
          <p:cNvSpPr/>
          <p:nvPr/>
        </p:nvSpPr>
        <p:spPr>
          <a:xfrm rot="8298660">
            <a:off x="10053521" y="4575304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5041099" y="265008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4872615" y="419333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>
            <a:off x="2494580" y="2887605"/>
            <a:ext cx="2546519" cy="42010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</p:cNvCxnSpPr>
          <p:nvPr/>
        </p:nvCxnSpPr>
        <p:spPr>
          <a:xfrm flipH="1" flipV="1">
            <a:off x="3942301" y="3934642"/>
            <a:ext cx="930314" cy="49621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976312">
            <a:off x="4253836" y="3985042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D440A122-11FE-E0AA-9661-ADE0BDAEA876}"/>
              </a:ext>
            </a:extLst>
          </p:cNvPr>
          <p:cNvSpPr/>
          <p:nvPr/>
        </p:nvSpPr>
        <p:spPr>
          <a:xfrm>
            <a:off x="462675" y="599010"/>
            <a:ext cx="11266649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단위로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동작하며 동일한 인스턴스 안에서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적용된 곳은 하나의 락을 공유한다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인스턴스가 여러개일 경우 인스턴스별로 모니터 객체를 가지므로 스레드는 모니터 별로 락을 획득해서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영역에 진입하고 빠져 나올 때 락을 해제 할 수 있다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53356121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577413" y="2390746"/>
            <a:ext cx="5107381" cy="2819246"/>
            <a:chOff x="850841" y="1645236"/>
            <a:chExt cx="5107381" cy="2819246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1" y="1645236"/>
              <a:ext cx="5107381" cy="2819246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s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ynchronized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tatic s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3332075" y="1973634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298220" y="2914570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6848261" y="1960931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148833" y="2428579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282059" y="2504596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282059" y="3216203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6848261" y="1963712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282059" y="1542475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7957853" y="1831522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8795861" y="271814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8795860" y="304578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1D87EE86-FC5A-3D51-AC07-884A80DA1F4F}"/>
              </a:ext>
            </a:extLst>
          </p:cNvPr>
          <p:cNvSpPr txBox="1"/>
          <p:nvPr/>
        </p:nvSpPr>
        <p:spPr>
          <a:xfrm>
            <a:off x="102582" y="223545"/>
            <a:ext cx="53107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정적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메소드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(static synchronized method)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0616665" y="185215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0616665" y="3562844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>
            <a:off x="9008482" y="2089677"/>
            <a:ext cx="1608183" cy="72854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2"/>
            <a:endCxn id="87" idx="6"/>
          </p:cNvCxnSpPr>
          <p:nvPr/>
        </p:nvCxnSpPr>
        <p:spPr>
          <a:xfrm flipH="1" flipV="1">
            <a:off x="9008481" y="3145860"/>
            <a:ext cx="1608184" cy="65450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1192547">
            <a:off x="9658954" y="3256653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5964208" y="3700502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4895355" y="2717914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4726871" y="4261164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>
            <a:off x="2348836" y="2955439"/>
            <a:ext cx="2546519" cy="42010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</p:cNvCxnSpPr>
          <p:nvPr/>
        </p:nvCxnSpPr>
        <p:spPr>
          <a:xfrm flipH="1" flipV="1">
            <a:off x="3971744" y="4092762"/>
            <a:ext cx="755127" cy="40592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976312">
            <a:off x="4183279" y="4089375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D440A122-11FE-E0AA-9661-ADE0BDAEA876}"/>
              </a:ext>
            </a:extLst>
          </p:cNvPr>
          <p:cNvSpPr/>
          <p:nvPr/>
        </p:nvSpPr>
        <p:spPr>
          <a:xfrm>
            <a:off x="353380" y="592877"/>
            <a:ext cx="11838620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 단위로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동작하며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적용된 곳은 하나의 락을 공유한다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인스턴스와는 별개의 모니터를 가지고 임계 영역을 동기화 하기 때문에 인스턴스 단위로 메서드를 호출할지라도 락은 클래스 단위로 스레드간 공유된다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클래스는 메모리에 오직 하나만 존재하므로 하나의 모니터를 공유해서 동기화 하고자 할 때 사용 할 수 있다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01457CE7-4748-1243-6C08-DE2C8E3E6099}"/>
              </a:ext>
            </a:extLst>
          </p:cNvPr>
          <p:cNvSpPr/>
          <p:nvPr/>
        </p:nvSpPr>
        <p:spPr>
          <a:xfrm>
            <a:off x="6848261" y="4601657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0A4B3FE5-57F8-9ED8-7292-722D96A9E7D2}"/>
              </a:ext>
            </a:extLst>
          </p:cNvPr>
          <p:cNvSpPr/>
          <p:nvPr/>
        </p:nvSpPr>
        <p:spPr>
          <a:xfrm>
            <a:off x="7148833" y="5069305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35C22205-1BE8-14E4-168F-1EDFBDFAB96D}"/>
              </a:ext>
            </a:extLst>
          </p:cNvPr>
          <p:cNvSpPr/>
          <p:nvPr/>
        </p:nvSpPr>
        <p:spPr>
          <a:xfrm>
            <a:off x="7282059" y="5145322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D33D3E81-C213-67D7-1E17-94EE9FC06F33}"/>
              </a:ext>
            </a:extLst>
          </p:cNvPr>
          <p:cNvGrpSpPr/>
          <p:nvPr/>
        </p:nvGrpSpPr>
        <p:grpSpPr>
          <a:xfrm>
            <a:off x="6848261" y="4604438"/>
            <a:ext cx="2219184" cy="399789"/>
            <a:chOff x="720929" y="752312"/>
            <a:chExt cx="4517190" cy="399789"/>
          </a:xfrm>
        </p:grpSpPr>
        <p:sp>
          <p:nvSpPr>
            <p:cNvPr id="27" name="모서리가 둥근 직사각형 26">
              <a:extLst>
                <a:ext uri="{FF2B5EF4-FFF2-40B4-BE49-F238E27FC236}">
                  <a16:creationId xmlns:a16="http://schemas.microsoft.com/office/drawing/2014/main" id="{BBC93614-6A57-77AA-35E2-844EF40BD9DD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8" name="모서리가 둥근 직사각형 27">
              <a:extLst>
                <a:ext uri="{FF2B5EF4-FFF2-40B4-BE49-F238E27FC236}">
                  <a16:creationId xmlns:a16="http://schemas.microsoft.com/office/drawing/2014/main" id="{ACA52805-C2FF-AB32-B821-ADFA3002E025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66072F6-76EF-3B01-CBD6-7A62CAAB0DE7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2841EB9C-23E9-FFCE-7F83-033F1801E5CB}"/>
              </a:ext>
            </a:extLst>
          </p:cNvPr>
          <p:cNvSpPr/>
          <p:nvPr/>
        </p:nvSpPr>
        <p:spPr>
          <a:xfrm>
            <a:off x="7282059" y="4183201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연결선[R] 30">
            <a:extLst>
              <a:ext uri="{FF2B5EF4-FFF2-40B4-BE49-F238E27FC236}">
                <a16:creationId xmlns:a16="http://schemas.microsoft.com/office/drawing/2014/main" id="{86AF47F4-4AFF-E446-1A7F-E953B16556A2}"/>
              </a:ext>
            </a:extLst>
          </p:cNvPr>
          <p:cNvCxnSpPr>
            <a:cxnSpLocks/>
            <a:stCxn id="30" idx="2"/>
            <a:endCxn id="27" idx="0"/>
          </p:cNvCxnSpPr>
          <p:nvPr/>
        </p:nvCxnSpPr>
        <p:spPr>
          <a:xfrm flipH="1">
            <a:off x="7957853" y="4472248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2CA65FFA-B4E0-795F-02A8-F3B8ABB66454}"/>
              </a:ext>
            </a:extLst>
          </p:cNvPr>
          <p:cNvSpPr/>
          <p:nvPr/>
        </p:nvSpPr>
        <p:spPr>
          <a:xfrm>
            <a:off x="7290612" y="583885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E763AFA8-16C7-24D4-1F27-C9A5CA2A213E}"/>
              </a:ext>
            </a:extLst>
          </p:cNvPr>
          <p:cNvSpPr/>
          <p:nvPr/>
        </p:nvSpPr>
        <p:spPr>
          <a:xfrm>
            <a:off x="9109987" y="5348251"/>
            <a:ext cx="2383594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영역이 존재하지 않음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동작하지 않음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3538650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659561" y="1889165"/>
            <a:ext cx="5107381" cy="4415782"/>
            <a:chOff x="932989" y="1028594"/>
            <a:chExt cx="5107381" cy="4415782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932989" y="1028594"/>
              <a:ext cx="5107381" cy="4415782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s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ynchronized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tatic s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3496637" y="1222129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486679" y="2172795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6848261" y="207599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148833" y="254364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282059" y="261965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282059" y="3331264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6848261" y="2078773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282059" y="165753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7957853" y="194658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8795861" y="283320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8795860" y="316084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1D87EE86-FC5A-3D51-AC07-884A80DA1F4F}"/>
              </a:ext>
            </a:extLst>
          </p:cNvPr>
          <p:cNvSpPr txBox="1"/>
          <p:nvPr/>
        </p:nvSpPr>
        <p:spPr>
          <a:xfrm>
            <a:off x="102582" y="223545"/>
            <a:ext cx="117360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메소드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method)  + 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정적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메소드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(static synchronized method)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0616665" y="1967213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0616665" y="3677905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>
            <a:off x="9008482" y="2204738"/>
            <a:ext cx="1608183" cy="72854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2"/>
            <a:endCxn id="87" idx="6"/>
          </p:cNvCxnSpPr>
          <p:nvPr/>
        </p:nvCxnSpPr>
        <p:spPr>
          <a:xfrm flipH="1" flipV="1">
            <a:off x="9008481" y="3260921"/>
            <a:ext cx="1608184" cy="65450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1192547">
            <a:off x="9658954" y="3371714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5964208" y="3815563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4985050" y="2125567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5018979" y="3489356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>
            <a:off x="2457446" y="2363092"/>
            <a:ext cx="2527604" cy="338031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</p:cNvCxnSpPr>
          <p:nvPr/>
        </p:nvCxnSpPr>
        <p:spPr>
          <a:xfrm flipH="1" flipV="1">
            <a:off x="4263852" y="3320954"/>
            <a:ext cx="755127" cy="40592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976312">
            <a:off x="4475387" y="3317567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D440A122-11FE-E0AA-9661-ADE0BDAEA876}"/>
              </a:ext>
            </a:extLst>
          </p:cNvPr>
          <p:cNvSpPr/>
          <p:nvPr/>
        </p:nvSpPr>
        <p:spPr>
          <a:xfrm>
            <a:off x="349014" y="622595"/>
            <a:ext cx="7851997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method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synchronized method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혼용되었을 경우는 각 모니터별로 동기화를 진행한다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섞여 있기 때문에 동기화가 의도한대로 정확하게 동작하는지 주의가 필요하다 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01457CE7-4748-1243-6C08-DE2C8E3E6099}"/>
              </a:ext>
            </a:extLst>
          </p:cNvPr>
          <p:cNvSpPr/>
          <p:nvPr/>
        </p:nvSpPr>
        <p:spPr>
          <a:xfrm>
            <a:off x="6848261" y="4716718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0A4B3FE5-57F8-9ED8-7292-722D96A9E7D2}"/>
              </a:ext>
            </a:extLst>
          </p:cNvPr>
          <p:cNvSpPr/>
          <p:nvPr/>
        </p:nvSpPr>
        <p:spPr>
          <a:xfrm>
            <a:off x="7148833" y="5184366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35C22205-1BE8-14E4-168F-1EDFBDFAB96D}"/>
              </a:ext>
            </a:extLst>
          </p:cNvPr>
          <p:cNvSpPr/>
          <p:nvPr/>
        </p:nvSpPr>
        <p:spPr>
          <a:xfrm>
            <a:off x="7282059" y="5260383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D33D3E81-C213-67D7-1E17-94EE9FC06F33}"/>
              </a:ext>
            </a:extLst>
          </p:cNvPr>
          <p:cNvGrpSpPr/>
          <p:nvPr/>
        </p:nvGrpSpPr>
        <p:grpSpPr>
          <a:xfrm>
            <a:off x="6848261" y="4719499"/>
            <a:ext cx="2219184" cy="399789"/>
            <a:chOff x="720929" y="752312"/>
            <a:chExt cx="4517190" cy="399789"/>
          </a:xfrm>
        </p:grpSpPr>
        <p:sp>
          <p:nvSpPr>
            <p:cNvPr id="27" name="모서리가 둥근 직사각형 26">
              <a:extLst>
                <a:ext uri="{FF2B5EF4-FFF2-40B4-BE49-F238E27FC236}">
                  <a16:creationId xmlns:a16="http://schemas.microsoft.com/office/drawing/2014/main" id="{BBC93614-6A57-77AA-35E2-844EF40BD9DD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8" name="모서리가 둥근 직사각형 27">
              <a:extLst>
                <a:ext uri="{FF2B5EF4-FFF2-40B4-BE49-F238E27FC236}">
                  <a16:creationId xmlns:a16="http://schemas.microsoft.com/office/drawing/2014/main" id="{ACA52805-C2FF-AB32-B821-ADFA3002E025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66072F6-76EF-3B01-CBD6-7A62CAAB0DE7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2841EB9C-23E9-FFCE-7F83-033F1801E5CB}"/>
              </a:ext>
            </a:extLst>
          </p:cNvPr>
          <p:cNvSpPr/>
          <p:nvPr/>
        </p:nvSpPr>
        <p:spPr>
          <a:xfrm>
            <a:off x="7282059" y="4298262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연결선[R] 30">
            <a:extLst>
              <a:ext uri="{FF2B5EF4-FFF2-40B4-BE49-F238E27FC236}">
                <a16:creationId xmlns:a16="http://schemas.microsoft.com/office/drawing/2014/main" id="{86AF47F4-4AFF-E446-1A7F-E953B16556A2}"/>
              </a:ext>
            </a:extLst>
          </p:cNvPr>
          <p:cNvCxnSpPr>
            <a:cxnSpLocks/>
            <a:stCxn id="30" idx="2"/>
            <a:endCxn id="27" idx="0"/>
          </p:cNvCxnSpPr>
          <p:nvPr/>
        </p:nvCxnSpPr>
        <p:spPr>
          <a:xfrm flipH="1">
            <a:off x="7957853" y="4587309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2CA65FFA-B4E0-795F-02A8-F3B8ABB66454}"/>
              </a:ext>
            </a:extLst>
          </p:cNvPr>
          <p:cNvSpPr/>
          <p:nvPr/>
        </p:nvSpPr>
        <p:spPr>
          <a:xfrm>
            <a:off x="7290612" y="5953918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8A0D2CE9-FE5F-0455-30E9-958815DB64DC}"/>
              </a:ext>
            </a:extLst>
          </p:cNvPr>
          <p:cNvSpPr/>
          <p:nvPr/>
        </p:nvSpPr>
        <p:spPr>
          <a:xfrm>
            <a:off x="3213250" y="398330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27178BB4-3E27-AD1B-0FAA-82E3FA121B3F}"/>
              </a:ext>
            </a:extLst>
          </p:cNvPr>
          <p:cNvSpPr/>
          <p:nvPr/>
        </p:nvSpPr>
        <p:spPr>
          <a:xfrm>
            <a:off x="8829415" y="547648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EBE74994-2505-41FE-3527-38A93412D6B6}"/>
              </a:ext>
            </a:extLst>
          </p:cNvPr>
          <p:cNvCxnSpPr>
            <a:cxnSpLocks/>
            <a:stCxn id="149" idx="3"/>
            <a:endCxn id="5" idx="7"/>
          </p:cNvCxnSpPr>
          <p:nvPr/>
        </p:nvCxnSpPr>
        <p:spPr>
          <a:xfrm flipH="1">
            <a:off x="9010898" y="4083385"/>
            <a:ext cx="1679668" cy="142240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B2ADF97-58E6-994C-F0E4-51C07FEE4EEF}"/>
              </a:ext>
            </a:extLst>
          </p:cNvPr>
          <p:cNvCxnSpPr>
            <a:cxnSpLocks/>
            <a:stCxn id="189" idx="2"/>
          </p:cNvCxnSpPr>
          <p:nvPr/>
        </p:nvCxnSpPr>
        <p:spPr>
          <a:xfrm flipH="1">
            <a:off x="2457446" y="3726881"/>
            <a:ext cx="2561533" cy="826094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타원 12">
            <a:extLst>
              <a:ext uri="{FF2B5EF4-FFF2-40B4-BE49-F238E27FC236}">
                <a16:creationId xmlns:a16="http://schemas.microsoft.com/office/drawing/2014/main" id="{6E36751E-9A9B-DF04-A83A-07F3E1BBC804}"/>
              </a:ext>
            </a:extLst>
          </p:cNvPr>
          <p:cNvSpPr/>
          <p:nvPr/>
        </p:nvSpPr>
        <p:spPr>
          <a:xfrm>
            <a:off x="3213249" y="490359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9686602B-D490-EF90-E6B8-C834D5B94E65}"/>
              </a:ext>
            </a:extLst>
          </p:cNvPr>
          <p:cNvCxnSpPr>
            <a:cxnSpLocks/>
            <a:stCxn id="188" idx="3"/>
          </p:cNvCxnSpPr>
          <p:nvPr/>
        </p:nvCxnSpPr>
        <p:spPr>
          <a:xfrm flipH="1">
            <a:off x="3491075" y="2531047"/>
            <a:ext cx="1567876" cy="265331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곱하기 16">
            <a:extLst>
              <a:ext uri="{FF2B5EF4-FFF2-40B4-BE49-F238E27FC236}">
                <a16:creationId xmlns:a16="http://schemas.microsoft.com/office/drawing/2014/main" id="{EFFDC8CC-7881-6C10-5D07-98DDE52E6B82}"/>
              </a:ext>
            </a:extLst>
          </p:cNvPr>
          <p:cNvSpPr/>
          <p:nvPr/>
        </p:nvSpPr>
        <p:spPr>
          <a:xfrm rot="1976312">
            <a:off x="3864652" y="4100556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927A71D3-C403-C907-8864-ABD7D9EA7FA5}"/>
              </a:ext>
            </a:extLst>
          </p:cNvPr>
          <p:cNvSpPr/>
          <p:nvPr/>
        </p:nvSpPr>
        <p:spPr>
          <a:xfrm>
            <a:off x="8826648" y="573591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1E072A09-DD11-8F52-982A-D9B3A2E7D5A2}"/>
              </a:ext>
            </a:extLst>
          </p:cNvPr>
          <p:cNvCxnSpPr>
            <a:cxnSpLocks/>
            <a:stCxn id="148" idx="3"/>
            <a:endCxn id="18" idx="7"/>
          </p:cNvCxnSpPr>
          <p:nvPr/>
        </p:nvCxnSpPr>
        <p:spPr>
          <a:xfrm flipH="1">
            <a:off x="9008131" y="2372693"/>
            <a:ext cx="1682435" cy="339253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곱하기 21">
            <a:extLst>
              <a:ext uri="{FF2B5EF4-FFF2-40B4-BE49-F238E27FC236}">
                <a16:creationId xmlns:a16="http://schemas.microsoft.com/office/drawing/2014/main" id="{E0B2CBAF-42DE-EE38-528D-D9CEE6D5DC55}"/>
              </a:ext>
            </a:extLst>
          </p:cNvPr>
          <p:cNvSpPr/>
          <p:nvPr/>
        </p:nvSpPr>
        <p:spPr>
          <a:xfrm rot="1192547">
            <a:off x="9612522" y="4045358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7820193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624165" y="3105835"/>
            <a:ext cx="69436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동기화</a:t>
            </a:r>
          </a:p>
        </p:txBody>
      </p:sp>
    </p:spTree>
    <p:extLst>
      <p:ext uri="{BB962C8B-B14F-4D97-AF65-F5344CB8AC3E}">
        <p14:creationId xmlns:p14="http://schemas.microsoft.com/office/powerpoint/2010/main" val="3787473554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620751" y="1726668"/>
            <a:ext cx="5550155" cy="4743752"/>
            <a:chOff x="850841" y="1645234"/>
            <a:chExt cx="5550155" cy="4743752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1" y="1645234"/>
              <a:ext cx="5550155" cy="4743752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private Object lock = new Object();   </a:t>
              </a:r>
              <a:endPara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endParaRPr lang="ko-Kore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(this)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(this)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lock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4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lock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2876693" y="2414699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111946" y="3151879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7096536" y="192034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397108" y="238799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530334" y="246400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530334" y="3175614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7096536" y="1923123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530334" y="150188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8206128" y="179093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9044136" y="267755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9044135" y="300519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54B94AF-838C-BE1D-2608-61EBC8E2CE0F}"/>
              </a:ext>
            </a:extLst>
          </p:cNvPr>
          <p:cNvSpPr/>
          <p:nvPr/>
        </p:nvSpPr>
        <p:spPr>
          <a:xfrm>
            <a:off x="7139495" y="478237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1F96D2DF-7C85-B170-1AB6-3C497A05BF2E}"/>
              </a:ext>
            </a:extLst>
          </p:cNvPr>
          <p:cNvSpPr/>
          <p:nvPr/>
        </p:nvSpPr>
        <p:spPr>
          <a:xfrm>
            <a:off x="7440067" y="525002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11526B2A-ADD7-B2A5-45D2-B412FD6E5ABF}"/>
              </a:ext>
            </a:extLst>
          </p:cNvPr>
          <p:cNvSpPr/>
          <p:nvPr/>
        </p:nvSpPr>
        <p:spPr>
          <a:xfrm>
            <a:off x="7573293" y="532603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318746D4-ED29-6221-DE76-4918A2D7FBEE}"/>
              </a:ext>
            </a:extLst>
          </p:cNvPr>
          <p:cNvGrpSpPr/>
          <p:nvPr/>
        </p:nvGrpSpPr>
        <p:grpSpPr>
          <a:xfrm>
            <a:off x="7139495" y="4785153"/>
            <a:ext cx="2219184" cy="399789"/>
            <a:chOff x="720929" y="752312"/>
            <a:chExt cx="4517190" cy="399789"/>
          </a:xfrm>
        </p:grpSpPr>
        <p:sp>
          <p:nvSpPr>
            <p:cNvPr id="118" name="모서리가 둥근 직사각형 117">
              <a:extLst>
                <a:ext uri="{FF2B5EF4-FFF2-40B4-BE49-F238E27FC236}">
                  <a16:creationId xmlns:a16="http://schemas.microsoft.com/office/drawing/2014/main" id="{849EA32B-5F12-C2EB-9BA0-F7935090F069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9" name="모서리가 둥근 직사각형 118">
              <a:extLst>
                <a:ext uri="{FF2B5EF4-FFF2-40B4-BE49-F238E27FC236}">
                  <a16:creationId xmlns:a16="http://schemas.microsoft.com/office/drawing/2014/main" id="{B11FD467-510A-26CD-EE68-1A74DCAACAEA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9DC4C188-26CB-2A7C-3F8B-CCA7B85E52AC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AD0D0DBD-E44C-84E0-D9D9-2A191BF07501}"/>
              </a:ext>
            </a:extLst>
          </p:cNvPr>
          <p:cNvSpPr/>
          <p:nvPr/>
        </p:nvSpPr>
        <p:spPr>
          <a:xfrm>
            <a:off x="7573293" y="436391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C1192C7A-4CB5-55C2-ABD9-7EF6107C5BF6}"/>
              </a:ext>
            </a:extLst>
          </p:cNvPr>
          <p:cNvCxnSpPr>
            <a:cxnSpLocks/>
            <a:stCxn id="121" idx="2"/>
            <a:endCxn id="118" idx="0"/>
          </p:cNvCxnSpPr>
          <p:nvPr/>
        </p:nvCxnSpPr>
        <p:spPr>
          <a:xfrm flipH="1">
            <a:off x="8249087" y="465296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3" name="TextBox 132">
            <a:extLst>
              <a:ext uri="{FF2B5EF4-FFF2-40B4-BE49-F238E27FC236}">
                <a16:creationId xmlns:a16="http://schemas.microsoft.com/office/drawing/2014/main" id="{1D87EE86-FC5A-3D51-AC07-884A80DA1F4F}"/>
              </a:ext>
            </a:extLst>
          </p:cNvPr>
          <p:cNvSpPr txBox="1"/>
          <p:nvPr/>
        </p:nvSpPr>
        <p:spPr>
          <a:xfrm>
            <a:off x="231677" y="196139"/>
            <a:ext cx="51518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블록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block)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04743BC7-E429-CE70-E1F7-D14FDDF35261}"/>
              </a:ext>
            </a:extLst>
          </p:cNvPr>
          <p:cNvSpPr/>
          <p:nvPr/>
        </p:nvSpPr>
        <p:spPr>
          <a:xfrm>
            <a:off x="7581846" y="6019572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1117254" y="349234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1117254" y="403339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 flipV="1">
            <a:off x="9256757" y="2777637"/>
            <a:ext cx="1860497" cy="95223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1"/>
            <a:endCxn id="87" idx="6"/>
          </p:cNvCxnSpPr>
          <p:nvPr/>
        </p:nvCxnSpPr>
        <p:spPr>
          <a:xfrm flipH="1" flipV="1">
            <a:off x="9256756" y="3105271"/>
            <a:ext cx="1934399" cy="99768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2024888">
            <a:off x="9883523" y="3312263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1D9D7AA7-604E-6D42-D2D9-06F0253A28A1}"/>
              </a:ext>
            </a:extLst>
          </p:cNvPr>
          <p:cNvCxnSpPr>
            <a:cxnSpLocks/>
            <a:stCxn id="149" idx="3"/>
            <a:endCxn id="18" idx="7"/>
          </p:cNvCxnSpPr>
          <p:nvPr/>
        </p:nvCxnSpPr>
        <p:spPr>
          <a:xfrm flipH="1">
            <a:off x="9264848" y="4438870"/>
            <a:ext cx="1926307" cy="1182562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6344716" y="3697883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F28E3F7B-1E27-262C-B42D-5D7BA2E4C974}"/>
              </a:ext>
            </a:extLst>
          </p:cNvPr>
          <p:cNvCxnSpPr>
            <a:cxnSpLocks/>
            <a:stCxn id="148" idx="3"/>
            <a:endCxn id="32" idx="7"/>
          </p:cNvCxnSpPr>
          <p:nvPr/>
        </p:nvCxnSpPr>
        <p:spPr>
          <a:xfrm flipH="1">
            <a:off x="9263947" y="3897822"/>
            <a:ext cx="1927208" cy="199767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곱하기 179">
            <a:extLst>
              <a:ext uri="{FF2B5EF4-FFF2-40B4-BE49-F238E27FC236}">
                <a16:creationId xmlns:a16="http://schemas.microsoft.com/office/drawing/2014/main" id="{28BEF4BD-0C69-7AA8-81D9-B4E90C36B837}"/>
              </a:ext>
            </a:extLst>
          </p:cNvPr>
          <p:cNvSpPr/>
          <p:nvPr/>
        </p:nvSpPr>
        <p:spPr>
          <a:xfrm rot="8298660">
            <a:off x="10279594" y="4474101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4942741" y="3216254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4957119" y="375970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 flipV="1">
            <a:off x="2561179" y="2930400"/>
            <a:ext cx="2381562" cy="52337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  <a:endCxn id="6" idx="6"/>
          </p:cNvCxnSpPr>
          <p:nvPr/>
        </p:nvCxnSpPr>
        <p:spPr>
          <a:xfrm flipH="1" flipV="1">
            <a:off x="3094477" y="3333393"/>
            <a:ext cx="1862642" cy="66383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432718">
            <a:off x="3793548" y="3424029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3420E1F-F3F7-5458-D75B-6C23F2D66DFC}"/>
              </a:ext>
            </a:extLst>
          </p:cNvPr>
          <p:cNvSpPr/>
          <p:nvPr/>
        </p:nvSpPr>
        <p:spPr>
          <a:xfrm>
            <a:off x="597388" y="530109"/>
            <a:ext cx="11494655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단위로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동작하며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적용된 곳은 하나의 락을 공유한다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인스턴스가 모니터를 가지기 때문에 모니터를 여러 인스턴스로 구분해서 동기화를 구성할 수 있다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클래스의 인스턴스가 여러개일 경우 인스턴스별로 모니터 객체를 가지며 스레드는 모니터 별로 락을 획득해서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영역을 진입하고 빠져 나올 때 락을 해제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3F11D53-428F-08A6-BD70-F52994476966}"/>
              </a:ext>
            </a:extLst>
          </p:cNvPr>
          <p:cNvCxnSpPr>
            <a:cxnSpLocks/>
            <a:stCxn id="189" idx="2"/>
          </p:cNvCxnSpPr>
          <p:nvPr/>
        </p:nvCxnSpPr>
        <p:spPr>
          <a:xfrm flipH="1">
            <a:off x="2561179" y="3997227"/>
            <a:ext cx="2395940" cy="782497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4991D498-CB6D-F5F6-2E88-8058F8E644BD}"/>
              </a:ext>
            </a:extLst>
          </p:cNvPr>
          <p:cNvSpPr/>
          <p:nvPr/>
        </p:nvSpPr>
        <p:spPr>
          <a:xfrm>
            <a:off x="2610203" y="445420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FB790AE-9A47-8CAC-924A-040036B61B9B}"/>
              </a:ext>
            </a:extLst>
          </p:cNvPr>
          <p:cNvSpPr/>
          <p:nvPr/>
        </p:nvSpPr>
        <p:spPr>
          <a:xfrm>
            <a:off x="9083365" y="559211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F428657-F26F-C470-3B9F-41E4C9FD5244}"/>
              </a:ext>
            </a:extLst>
          </p:cNvPr>
          <p:cNvSpPr/>
          <p:nvPr/>
        </p:nvSpPr>
        <p:spPr>
          <a:xfrm>
            <a:off x="2640367" y="536199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50D04AD-65C0-E9B0-7B82-AE342F857CF6}"/>
              </a:ext>
            </a:extLst>
          </p:cNvPr>
          <p:cNvCxnSpPr>
            <a:cxnSpLocks/>
            <a:stCxn id="188" idx="3"/>
            <a:endCxn id="23" idx="7"/>
          </p:cNvCxnSpPr>
          <p:nvPr/>
        </p:nvCxnSpPr>
        <p:spPr>
          <a:xfrm flipH="1">
            <a:off x="2821850" y="3621734"/>
            <a:ext cx="2194792" cy="176957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곱하기 28">
            <a:extLst>
              <a:ext uri="{FF2B5EF4-FFF2-40B4-BE49-F238E27FC236}">
                <a16:creationId xmlns:a16="http://schemas.microsoft.com/office/drawing/2014/main" id="{0EFC768F-E5F2-96BE-3257-1C5187547AE0}"/>
              </a:ext>
            </a:extLst>
          </p:cNvPr>
          <p:cNvSpPr/>
          <p:nvPr/>
        </p:nvSpPr>
        <p:spPr>
          <a:xfrm rot="2944886">
            <a:off x="3476104" y="4550423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45A4C662-844A-3F19-9CED-BFD0D26DEDE9}"/>
              </a:ext>
            </a:extLst>
          </p:cNvPr>
          <p:cNvSpPr/>
          <p:nvPr/>
        </p:nvSpPr>
        <p:spPr>
          <a:xfrm>
            <a:off x="9082464" y="586618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5920963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681305" y="1865337"/>
            <a:ext cx="5550155" cy="4481445"/>
            <a:chOff x="850841" y="1645234"/>
            <a:chExt cx="5550155" cy="4481445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1" y="1645234"/>
              <a:ext cx="5550155" cy="4481445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endParaRPr lang="ko-Kore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MyClass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MyClass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Your</a:t>
              </a:r>
              <a:r>
                <a:rPr lang="ko-Kore-KR" altLang="en-US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Class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4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Your</a:t>
              </a:r>
              <a:r>
                <a:rPr lang="ko-Kore-KR" altLang="en-US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Class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3615758" y="2329965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569569" y="3233737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7096536" y="199301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397108" y="246066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530334" y="253667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530334" y="3248284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7096536" y="1995793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530334" y="157455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8206128" y="186360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9044136" y="275022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9044135" y="307786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54B94AF-838C-BE1D-2608-61EBC8E2CE0F}"/>
              </a:ext>
            </a:extLst>
          </p:cNvPr>
          <p:cNvSpPr/>
          <p:nvPr/>
        </p:nvSpPr>
        <p:spPr>
          <a:xfrm>
            <a:off x="7139495" y="485504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1F96D2DF-7C85-B170-1AB6-3C497A05BF2E}"/>
              </a:ext>
            </a:extLst>
          </p:cNvPr>
          <p:cNvSpPr/>
          <p:nvPr/>
        </p:nvSpPr>
        <p:spPr>
          <a:xfrm>
            <a:off x="7440067" y="532269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11526B2A-ADD7-B2A5-45D2-B412FD6E5ABF}"/>
              </a:ext>
            </a:extLst>
          </p:cNvPr>
          <p:cNvSpPr/>
          <p:nvPr/>
        </p:nvSpPr>
        <p:spPr>
          <a:xfrm>
            <a:off x="7573293" y="539870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318746D4-ED29-6221-DE76-4918A2D7FBEE}"/>
              </a:ext>
            </a:extLst>
          </p:cNvPr>
          <p:cNvGrpSpPr/>
          <p:nvPr/>
        </p:nvGrpSpPr>
        <p:grpSpPr>
          <a:xfrm>
            <a:off x="7139495" y="4857823"/>
            <a:ext cx="2219184" cy="399789"/>
            <a:chOff x="720929" y="752312"/>
            <a:chExt cx="4517190" cy="399789"/>
          </a:xfrm>
        </p:grpSpPr>
        <p:sp>
          <p:nvSpPr>
            <p:cNvPr id="118" name="모서리가 둥근 직사각형 117">
              <a:extLst>
                <a:ext uri="{FF2B5EF4-FFF2-40B4-BE49-F238E27FC236}">
                  <a16:creationId xmlns:a16="http://schemas.microsoft.com/office/drawing/2014/main" id="{849EA32B-5F12-C2EB-9BA0-F7935090F069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9" name="모서리가 둥근 직사각형 118">
              <a:extLst>
                <a:ext uri="{FF2B5EF4-FFF2-40B4-BE49-F238E27FC236}">
                  <a16:creationId xmlns:a16="http://schemas.microsoft.com/office/drawing/2014/main" id="{B11FD467-510A-26CD-EE68-1A74DCAACAEA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9DC4C188-26CB-2A7C-3F8B-CCA7B85E52AC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AD0D0DBD-E44C-84E0-D9D9-2A191BF07501}"/>
              </a:ext>
            </a:extLst>
          </p:cNvPr>
          <p:cNvSpPr/>
          <p:nvPr/>
        </p:nvSpPr>
        <p:spPr>
          <a:xfrm>
            <a:off x="7573293" y="443658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YourClass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C1192C7A-4CB5-55C2-ABD9-7EF6107C5BF6}"/>
              </a:ext>
            </a:extLst>
          </p:cNvPr>
          <p:cNvCxnSpPr>
            <a:cxnSpLocks/>
            <a:stCxn id="121" idx="2"/>
            <a:endCxn id="118" idx="0"/>
          </p:cNvCxnSpPr>
          <p:nvPr/>
        </p:nvCxnSpPr>
        <p:spPr>
          <a:xfrm flipH="1">
            <a:off x="8249087" y="472563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04743BC7-E429-CE70-E1F7-D14FDDF35261}"/>
              </a:ext>
            </a:extLst>
          </p:cNvPr>
          <p:cNvSpPr/>
          <p:nvPr/>
        </p:nvSpPr>
        <p:spPr>
          <a:xfrm>
            <a:off x="7581846" y="6092242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1117254" y="356501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1117254" y="410606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 flipV="1">
            <a:off x="9256757" y="2850307"/>
            <a:ext cx="1860497" cy="95223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1"/>
            <a:endCxn id="87" idx="6"/>
          </p:cNvCxnSpPr>
          <p:nvPr/>
        </p:nvCxnSpPr>
        <p:spPr>
          <a:xfrm flipH="1" flipV="1">
            <a:off x="9256756" y="3177941"/>
            <a:ext cx="1934399" cy="99768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2024888">
            <a:off x="9883523" y="3401607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1D9D7AA7-604E-6D42-D2D9-06F0253A28A1}"/>
              </a:ext>
            </a:extLst>
          </p:cNvPr>
          <p:cNvCxnSpPr>
            <a:cxnSpLocks/>
            <a:stCxn id="149" idx="3"/>
            <a:endCxn id="18" idx="7"/>
          </p:cNvCxnSpPr>
          <p:nvPr/>
        </p:nvCxnSpPr>
        <p:spPr>
          <a:xfrm flipH="1">
            <a:off x="9264848" y="4511540"/>
            <a:ext cx="1926307" cy="1182562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6411227" y="3705399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F28E3F7B-1E27-262C-B42D-5D7BA2E4C974}"/>
              </a:ext>
            </a:extLst>
          </p:cNvPr>
          <p:cNvCxnSpPr>
            <a:cxnSpLocks/>
            <a:stCxn id="148" idx="3"/>
            <a:endCxn id="32" idx="7"/>
          </p:cNvCxnSpPr>
          <p:nvPr/>
        </p:nvCxnSpPr>
        <p:spPr>
          <a:xfrm flipH="1">
            <a:off x="9263947" y="3970492"/>
            <a:ext cx="1927208" cy="199767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곱하기 179">
            <a:extLst>
              <a:ext uri="{FF2B5EF4-FFF2-40B4-BE49-F238E27FC236}">
                <a16:creationId xmlns:a16="http://schemas.microsoft.com/office/drawing/2014/main" id="{28BEF4BD-0C69-7AA8-81D9-B4E90C36B837}"/>
              </a:ext>
            </a:extLst>
          </p:cNvPr>
          <p:cNvSpPr/>
          <p:nvPr/>
        </p:nvSpPr>
        <p:spPr>
          <a:xfrm rot="8298660">
            <a:off x="10279594" y="4546771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5009252" y="322377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5023630" y="3767218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 flipV="1">
            <a:off x="2627690" y="2937916"/>
            <a:ext cx="2381562" cy="52337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  <a:endCxn id="6" idx="6"/>
          </p:cNvCxnSpPr>
          <p:nvPr/>
        </p:nvCxnSpPr>
        <p:spPr>
          <a:xfrm flipH="1" flipV="1">
            <a:off x="3612654" y="3553920"/>
            <a:ext cx="1410976" cy="45082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124935">
            <a:off x="4108470" y="3569512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3F11D53-428F-08A6-BD70-F52994476966}"/>
              </a:ext>
            </a:extLst>
          </p:cNvPr>
          <p:cNvCxnSpPr>
            <a:cxnSpLocks/>
            <a:stCxn id="189" idx="2"/>
          </p:cNvCxnSpPr>
          <p:nvPr/>
        </p:nvCxnSpPr>
        <p:spPr>
          <a:xfrm flipH="1">
            <a:off x="2674653" y="4004743"/>
            <a:ext cx="2348977" cy="690654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4991D498-CB6D-F5F6-2E88-8058F8E644BD}"/>
              </a:ext>
            </a:extLst>
          </p:cNvPr>
          <p:cNvSpPr/>
          <p:nvPr/>
        </p:nvSpPr>
        <p:spPr>
          <a:xfrm>
            <a:off x="3497783" y="437209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FB790AE-9A47-8CAC-924A-040036B61B9B}"/>
              </a:ext>
            </a:extLst>
          </p:cNvPr>
          <p:cNvSpPr/>
          <p:nvPr/>
        </p:nvSpPr>
        <p:spPr>
          <a:xfrm>
            <a:off x="9083365" y="566478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F428657-F26F-C470-3B9F-41E4C9FD5244}"/>
              </a:ext>
            </a:extLst>
          </p:cNvPr>
          <p:cNvSpPr/>
          <p:nvPr/>
        </p:nvSpPr>
        <p:spPr>
          <a:xfrm>
            <a:off x="3497784" y="527582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50D04AD-65C0-E9B0-7B82-AE342F857CF6}"/>
              </a:ext>
            </a:extLst>
          </p:cNvPr>
          <p:cNvCxnSpPr>
            <a:cxnSpLocks/>
            <a:stCxn id="188" idx="3"/>
            <a:endCxn id="23" idx="7"/>
          </p:cNvCxnSpPr>
          <p:nvPr/>
        </p:nvCxnSpPr>
        <p:spPr>
          <a:xfrm flipH="1">
            <a:off x="3679267" y="3629250"/>
            <a:ext cx="1403886" cy="167588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곱하기 28">
            <a:extLst>
              <a:ext uri="{FF2B5EF4-FFF2-40B4-BE49-F238E27FC236}">
                <a16:creationId xmlns:a16="http://schemas.microsoft.com/office/drawing/2014/main" id="{0EFC768F-E5F2-96BE-3257-1C5187547AE0}"/>
              </a:ext>
            </a:extLst>
          </p:cNvPr>
          <p:cNvSpPr/>
          <p:nvPr/>
        </p:nvSpPr>
        <p:spPr>
          <a:xfrm rot="2944886">
            <a:off x="4129899" y="4374553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45A4C662-844A-3F19-9CED-BFD0D26DEDE9}"/>
              </a:ext>
            </a:extLst>
          </p:cNvPr>
          <p:cNvSpPr/>
          <p:nvPr/>
        </p:nvSpPr>
        <p:spPr>
          <a:xfrm>
            <a:off x="9082464" y="593885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A7CA15-3957-2F89-B956-2817C49FC26A}"/>
              </a:ext>
            </a:extLst>
          </p:cNvPr>
          <p:cNvSpPr txBox="1"/>
          <p:nvPr/>
        </p:nvSpPr>
        <p:spPr>
          <a:xfrm>
            <a:off x="231677" y="196139"/>
            <a:ext cx="51518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정적 블록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(static synchronized block)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A4E30F3-A9DD-3DA7-D740-9F15B8EAD6F7}"/>
              </a:ext>
            </a:extLst>
          </p:cNvPr>
          <p:cNvSpPr/>
          <p:nvPr/>
        </p:nvSpPr>
        <p:spPr>
          <a:xfrm>
            <a:off x="592379" y="548366"/>
            <a:ext cx="11494655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 단위로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동작하며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적용된 곳은 하나의 락을 공유한다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클래스가 모니터를 가지기 때문에 모니터를 여러 클래스로 구분해서 동기화를 구성할 수 있다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 모니터가 여러개일 경우 스레드는 모니터 별로 락을 획득해서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영역을 진입하고 빠져 나올 때 락을 해제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5349451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681305" y="1738165"/>
            <a:ext cx="5550155" cy="4481445"/>
            <a:chOff x="850841" y="1645234"/>
            <a:chExt cx="5550155" cy="4481445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1" y="1645234"/>
              <a:ext cx="5550155" cy="4481445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endParaRPr lang="ko-Kore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MyClass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MyClass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(this)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4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(this)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3594779" y="2316574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541582" y="3234324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7096536" y="1865840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397108" y="2333488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530334" y="2409505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530334" y="3121112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7096536" y="1868621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530334" y="1447384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8206128" y="1736431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9044136" y="262305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9044135" y="295068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54B94AF-838C-BE1D-2608-61EBC8E2CE0F}"/>
              </a:ext>
            </a:extLst>
          </p:cNvPr>
          <p:cNvSpPr/>
          <p:nvPr/>
        </p:nvSpPr>
        <p:spPr>
          <a:xfrm>
            <a:off x="7139495" y="4727870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1F96D2DF-7C85-B170-1AB6-3C497A05BF2E}"/>
              </a:ext>
            </a:extLst>
          </p:cNvPr>
          <p:cNvSpPr/>
          <p:nvPr/>
        </p:nvSpPr>
        <p:spPr>
          <a:xfrm>
            <a:off x="7440067" y="5195518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11526B2A-ADD7-B2A5-45D2-B412FD6E5ABF}"/>
              </a:ext>
            </a:extLst>
          </p:cNvPr>
          <p:cNvSpPr/>
          <p:nvPr/>
        </p:nvSpPr>
        <p:spPr>
          <a:xfrm>
            <a:off x="7573293" y="5271535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318746D4-ED29-6221-DE76-4918A2D7FBEE}"/>
              </a:ext>
            </a:extLst>
          </p:cNvPr>
          <p:cNvGrpSpPr/>
          <p:nvPr/>
        </p:nvGrpSpPr>
        <p:grpSpPr>
          <a:xfrm>
            <a:off x="7139495" y="4730651"/>
            <a:ext cx="2219184" cy="399789"/>
            <a:chOff x="720929" y="752312"/>
            <a:chExt cx="4517190" cy="399789"/>
          </a:xfrm>
        </p:grpSpPr>
        <p:sp>
          <p:nvSpPr>
            <p:cNvPr id="118" name="모서리가 둥근 직사각형 117">
              <a:extLst>
                <a:ext uri="{FF2B5EF4-FFF2-40B4-BE49-F238E27FC236}">
                  <a16:creationId xmlns:a16="http://schemas.microsoft.com/office/drawing/2014/main" id="{849EA32B-5F12-C2EB-9BA0-F7935090F069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9" name="모서리가 둥근 직사각형 118">
              <a:extLst>
                <a:ext uri="{FF2B5EF4-FFF2-40B4-BE49-F238E27FC236}">
                  <a16:creationId xmlns:a16="http://schemas.microsoft.com/office/drawing/2014/main" id="{B11FD467-510A-26CD-EE68-1A74DCAACAEA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9DC4C188-26CB-2A7C-3F8B-CCA7B85E52AC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AD0D0DBD-E44C-84E0-D9D9-2A191BF07501}"/>
              </a:ext>
            </a:extLst>
          </p:cNvPr>
          <p:cNvSpPr/>
          <p:nvPr/>
        </p:nvSpPr>
        <p:spPr>
          <a:xfrm>
            <a:off x="7573293" y="4309414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C1192C7A-4CB5-55C2-ABD9-7EF6107C5BF6}"/>
              </a:ext>
            </a:extLst>
          </p:cNvPr>
          <p:cNvCxnSpPr>
            <a:cxnSpLocks/>
            <a:stCxn id="121" idx="2"/>
            <a:endCxn id="118" idx="0"/>
          </p:cNvCxnSpPr>
          <p:nvPr/>
        </p:nvCxnSpPr>
        <p:spPr>
          <a:xfrm flipH="1">
            <a:off x="8249087" y="4598461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04743BC7-E429-CE70-E1F7-D14FDDF35261}"/>
              </a:ext>
            </a:extLst>
          </p:cNvPr>
          <p:cNvSpPr/>
          <p:nvPr/>
        </p:nvSpPr>
        <p:spPr>
          <a:xfrm>
            <a:off x="7581846" y="5965070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1117254" y="343784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1117254" y="3978888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 flipV="1">
            <a:off x="9256757" y="2723135"/>
            <a:ext cx="1860497" cy="95223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1"/>
            <a:endCxn id="87" idx="6"/>
          </p:cNvCxnSpPr>
          <p:nvPr/>
        </p:nvCxnSpPr>
        <p:spPr>
          <a:xfrm flipH="1" flipV="1">
            <a:off x="9256756" y="3050769"/>
            <a:ext cx="1934399" cy="99768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2024888">
            <a:off x="9883523" y="3274435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1D9D7AA7-604E-6D42-D2D9-06F0253A28A1}"/>
              </a:ext>
            </a:extLst>
          </p:cNvPr>
          <p:cNvCxnSpPr>
            <a:cxnSpLocks/>
            <a:stCxn id="149" idx="3"/>
            <a:endCxn id="18" idx="7"/>
          </p:cNvCxnSpPr>
          <p:nvPr/>
        </p:nvCxnSpPr>
        <p:spPr>
          <a:xfrm flipH="1">
            <a:off x="9264848" y="4384368"/>
            <a:ext cx="1926307" cy="1182562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6411227" y="3578227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F28E3F7B-1E27-262C-B42D-5D7BA2E4C974}"/>
              </a:ext>
            </a:extLst>
          </p:cNvPr>
          <p:cNvCxnSpPr>
            <a:cxnSpLocks/>
            <a:stCxn id="148" idx="3"/>
            <a:endCxn id="32" idx="7"/>
          </p:cNvCxnSpPr>
          <p:nvPr/>
        </p:nvCxnSpPr>
        <p:spPr>
          <a:xfrm flipH="1">
            <a:off x="9263947" y="3843320"/>
            <a:ext cx="1927208" cy="199767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곱하기 179">
            <a:extLst>
              <a:ext uri="{FF2B5EF4-FFF2-40B4-BE49-F238E27FC236}">
                <a16:creationId xmlns:a16="http://schemas.microsoft.com/office/drawing/2014/main" id="{28BEF4BD-0C69-7AA8-81D9-B4E90C36B837}"/>
              </a:ext>
            </a:extLst>
          </p:cNvPr>
          <p:cNvSpPr/>
          <p:nvPr/>
        </p:nvSpPr>
        <p:spPr>
          <a:xfrm rot="8298660">
            <a:off x="10279594" y="4419599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5009252" y="3096598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5023630" y="3640046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 flipV="1">
            <a:off x="2642708" y="2723134"/>
            <a:ext cx="2366544" cy="61098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  <a:endCxn id="6" idx="6"/>
          </p:cNvCxnSpPr>
          <p:nvPr/>
        </p:nvCxnSpPr>
        <p:spPr>
          <a:xfrm flipH="1" flipV="1">
            <a:off x="3584667" y="3427335"/>
            <a:ext cx="1438963" cy="450236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124935">
            <a:off x="3934320" y="3384720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3F11D53-428F-08A6-BD70-F52994476966}"/>
              </a:ext>
            </a:extLst>
          </p:cNvPr>
          <p:cNvCxnSpPr>
            <a:cxnSpLocks/>
            <a:stCxn id="189" idx="2"/>
          </p:cNvCxnSpPr>
          <p:nvPr/>
        </p:nvCxnSpPr>
        <p:spPr>
          <a:xfrm flipH="1">
            <a:off x="2674653" y="3877571"/>
            <a:ext cx="2348977" cy="690654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4991D498-CB6D-F5F6-2E88-8058F8E644BD}"/>
              </a:ext>
            </a:extLst>
          </p:cNvPr>
          <p:cNvSpPr/>
          <p:nvPr/>
        </p:nvSpPr>
        <p:spPr>
          <a:xfrm>
            <a:off x="2717901" y="424379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FB790AE-9A47-8CAC-924A-040036B61B9B}"/>
              </a:ext>
            </a:extLst>
          </p:cNvPr>
          <p:cNvSpPr/>
          <p:nvPr/>
        </p:nvSpPr>
        <p:spPr>
          <a:xfrm>
            <a:off x="9083365" y="553761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F428657-F26F-C470-3B9F-41E4C9FD5244}"/>
              </a:ext>
            </a:extLst>
          </p:cNvPr>
          <p:cNvSpPr/>
          <p:nvPr/>
        </p:nvSpPr>
        <p:spPr>
          <a:xfrm>
            <a:off x="2674653" y="517944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50D04AD-65C0-E9B0-7B82-AE342F857CF6}"/>
              </a:ext>
            </a:extLst>
          </p:cNvPr>
          <p:cNvCxnSpPr>
            <a:cxnSpLocks/>
            <a:stCxn id="188" idx="3"/>
            <a:endCxn id="23" idx="7"/>
          </p:cNvCxnSpPr>
          <p:nvPr/>
        </p:nvCxnSpPr>
        <p:spPr>
          <a:xfrm flipH="1">
            <a:off x="2856136" y="3502078"/>
            <a:ext cx="2227017" cy="170668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곱하기 28">
            <a:extLst>
              <a:ext uri="{FF2B5EF4-FFF2-40B4-BE49-F238E27FC236}">
                <a16:creationId xmlns:a16="http://schemas.microsoft.com/office/drawing/2014/main" id="{0EFC768F-E5F2-96BE-3257-1C5187547AE0}"/>
              </a:ext>
            </a:extLst>
          </p:cNvPr>
          <p:cNvSpPr/>
          <p:nvPr/>
        </p:nvSpPr>
        <p:spPr>
          <a:xfrm rot="2944886">
            <a:off x="3684305" y="4270770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45A4C662-844A-3F19-9CED-BFD0D26DEDE9}"/>
              </a:ext>
            </a:extLst>
          </p:cNvPr>
          <p:cNvSpPr/>
          <p:nvPr/>
        </p:nvSpPr>
        <p:spPr>
          <a:xfrm>
            <a:off x="9082464" y="581168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A7CA15-3957-2F89-B956-2817C49FC26A}"/>
              </a:ext>
            </a:extLst>
          </p:cNvPr>
          <p:cNvSpPr txBox="1"/>
          <p:nvPr/>
        </p:nvSpPr>
        <p:spPr>
          <a:xfrm>
            <a:off x="231677" y="196139"/>
            <a:ext cx="95118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블록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block) 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+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정적 블록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(static synchronized block)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A4E30F3-A9DD-3DA7-D740-9F15B8EAD6F7}"/>
              </a:ext>
            </a:extLst>
          </p:cNvPr>
          <p:cNvSpPr/>
          <p:nvPr/>
        </p:nvSpPr>
        <p:spPr>
          <a:xfrm>
            <a:off x="592379" y="548366"/>
            <a:ext cx="11494655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block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synchronized block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혼용되었을 경우는 각 모니터별로 동기화를 진행한다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섞여 있기 때문에 동기화가 의도한대로 정확하게 동작하는지 주의가 필요하다 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8845814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463393" y="813803"/>
            <a:ext cx="5051586" cy="5850884"/>
            <a:chOff x="850842" y="1645234"/>
            <a:chExt cx="5051586" cy="5850884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2" y="1645234"/>
              <a:ext cx="5051586" cy="5850884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</a:p>
            <a:p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private Object lock = new Object();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endParaRPr lang="ko-Kore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void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 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 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lock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4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this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5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MyClass.class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6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YourClass.class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4109211" y="2451989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4478315" y="3004002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6605616" y="131969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6906188" y="178734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039414" y="186335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039414" y="2574964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6605616" y="1322473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039414" y="90123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7715208" y="119028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8552564" y="2651054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8559845" y="214791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54B94AF-838C-BE1D-2608-61EBC8E2CE0F}"/>
              </a:ext>
            </a:extLst>
          </p:cNvPr>
          <p:cNvSpPr/>
          <p:nvPr/>
        </p:nvSpPr>
        <p:spPr>
          <a:xfrm>
            <a:off x="6603990" y="4736415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1F96D2DF-7C85-B170-1AB6-3C497A05BF2E}"/>
              </a:ext>
            </a:extLst>
          </p:cNvPr>
          <p:cNvSpPr/>
          <p:nvPr/>
        </p:nvSpPr>
        <p:spPr>
          <a:xfrm>
            <a:off x="6904562" y="5204063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11526B2A-ADD7-B2A5-45D2-B412FD6E5ABF}"/>
              </a:ext>
            </a:extLst>
          </p:cNvPr>
          <p:cNvSpPr/>
          <p:nvPr/>
        </p:nvSpPr>
        <p:spPr>
          <a:xfrm>
            <a:off x="7037788" y="5280080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318746D4-ED29-6221-DE76-4918A2D7FBEE}"/>
              </a:ext>
            </a:extLst>
          </p:cNvPr>
          <p:cNvGrpSpPr/>
          <p:nvPr/>
        </p:nvGrpSpPr>
        <p:grpSpPr>
          <a:xfrm>
            <a:off x="6603990" y="4739196"/>
            <a:ext cx="2219184" cy="399789"/>
            <a:chOff x="720929" y="752312"/>
            <a:chExt cx="4517190" cy="399789"/>
          </a:xfrm>
        </p:grpSpPr>
        <p:sp>
          <p:nvSpPr>
            <p:cNvPr id="118" name="모서리가 둥근 직사각형 117">
              <a:extLst>
                <a:ext uri="{FF2B5EF4-FFF2-40B4-BE49-F238E27FC236}">
                  <a16:creationId xmlns:a16="http://schemas.microsoft.com/office/drawing/2014/main" id="{849EA32B-5F12-C2EB-9BA0-F7935090F069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9" name="모서리가 둥근 직사각형 118">
              <a:extLst>
                <a:ext uri="{FF2B5EF4-FFF2-40B4-BE49-F238E27FC236}">
                  <a16:creationId xmlns:a16="http://schemas.microsoft.com/office/drawing/2014/main" id="{B11FD467-510A-26CD-EE68-1A74DCAACAEA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9DC4C188-26CB-2A7C-3F8B-CCA7B85E52AC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AD0D0DBD-E44C-84E0-D9D9-2A191BF07501}"/>
              </a:ext>
            </a:extLst>
          </p:cNvPr>
          <p:cNvSpPr/>
          <p:nvPr/>
        </p:nvSpPr>
        <p:spPr>
          <a:xfrm>
            <a:off x="7037788" y="4317959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C1192C7A-4CB5-55C2-ABD9-7EF6107C5BF6}"/>
              </a:ext>
            </a:extLst>
          </p:cNvPr>
          <p:cNvCxnSpPr>
            <a:cxnSpLocks/>
            <a:stCxn id="121" idx="2"/>
            <a:endCxn id="118" idx="0"/>
          </p:cNvCxnSpPr>
          <p:nvPr/>
        </p:nvCxnSpPr>
        <p:spPr>
          <a:xfrm flipH="1">
            <a:off x="7713582" y="4607006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04743BC7-E429-CE70-E1F7-D14FDDF35261}"/>
              </a:ext>
            </a:extLst>
          </p:cNvPr>
          <p:cNvSpPr/>
          <p:nvPr/>
        </p:nvSpPr>
        <p:spPr>
          <a:xfrm>
            <a:off x="7046341" y="5973615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7737665" y="3430269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8544143" y="342536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4"/>
            <a:endCxn id="18" idx="0"/>
          </p:cNvCxnSpPr>
          <p:nvPr/>
        </p:nvCxnSpPr>
        <p:spPr>
          <a:xfrm>
            <a:off x="7989979" y="3905318"/>
            <a:ext cx="682911" cy="2115063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4"/>
            <a:endCxn id="32" idx="0"/>
          </p:cNvCxnSpPr>
          <p:nvPr/>
        </p:nvCxnSpPr>
        <p:spPr>
          <a:xfrm flipH="1">
            <a:off x="8664540" y="3900411"/>
            <a:ext cx="131917" cy="148925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2922226">
            <a:off x="8999489" y="2809459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1D9D7AA7-604E-6D42-D2D9-06F0253A28A1}"/>
              </a:ext>
            </a:extLst>
          </p:cNvPr>
          <p:cNvCxnSpPr>
            <a:cxnSpLocks/>
            <a:stCxn id="149" idx="0"/>
            <a:endCxn id="86" idx="4"/>
          </p:cNvCxnSpPr>
          <p:nvPr/>
        </p:nvCxnSpPr>
        <p:spPr>
          <a:xfrm flipH="1" flipV="1">
            <a:off x="8658875" y="2851213"/>
            <a:ext cx="137582" cy="57414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5697469" y="3582843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0" name="곱하기 179">
            <a:extLst>
              <a:ext uri="{FF2B5EF4-FFF2-40B4-BE49-F238E27FC236}">
                <a16:creationId xmlns:a16="http://schemas.microsoft.com/office/drawing/2014/main" id="{28BEF4BD-0C69-7AA8-81D9-B4E90C36B837}"/>
              </a:ext>
            </a:extLst>
          </p:cNvPr>
          <p:cNvSpPr/>
          <p:nvPr/>
        </p:nvSpPr>
        <p:spPr>
          <a:xfrm rot="16527995">
            <a:off x="8590665" y="4228587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4507826" y="1672415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4507826" y="2204611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>
            <a:off x="2442490" y="1909940"/>
            <a:ext cx="2065336" cy="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20468631">
            <a:off x="3740561" y="2787942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3F11D53-428F-08A6-BD70-F52994476966}"/>
              </a:ext>
            </a:extLst>
          </p:cNvPr>
          <p:cNvCxnSpPr>
            <a:cxnSpLocks/>
            <a:stCxn id="55" idx="2"/>
          </p:cNvCxnSpPr>
          <p:nvPr/>
        </p:nvCxnSpPr>
        <p:spPr>
          <a:xfrm flipH="1">
            <a:off x="2442490" y="3172999"/>
            <a:ext cx="2065336" cy="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4991D498-CB6D-F5F6-2E88-8058F8E644BD}"/>
              </a:ext>
            </a:extLst>
          </p:cNvPr>
          <p:cNvSpPr/>
          <p:nvPr/>
        </p:nvSpPr>
        <p:spPr>
          <a:xfrm>
            <a:off x="2495977" y="289940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FB790AE-9A47-8CAC-924A-040036B61B9B}"/>
              </a:ext>
            </a:extLst>
          </p:cNvPr>
          <p:cNvSpPr/>
          <p:nvPr/>
        </p:nvSpPr>
        <p:spPr>
          <a:xfrm>
            <a:off x="8566579" y="602038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F428657-F26F-C470-3B9F-41E4C9FD5244}"/>
              </a:ext>
            </a:extLst>
          </p:cNvPr>
          <p:cNvSpPr/>
          <p:nvPr/>
        </p:nvSpPr>
        <p:spPr>
          <a:xfrm>
            <a:off x="2463623" y="379821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50D04AD-65C0-E9B0-7B82-AE342F857CF6}"/>
              </a:ext>
            </a:extLst>
          </p:cNvPr>
          <p:cNvCxnSpPr>
            <a:cxnSpLocks/>
            <a:stCxn id="189" idx="3"/>
          </p:cNvCxnSpPr>
          <p:nvPr/>
        </p:nvCxnSpPr>
        <p:spPr>
          <a:xfrm flipH="1">
            <a:off x="2784817" y="2610091"/>
            <a:ext cx="1796910" cy="109573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>
            <a:extLst>
              <a:ext uri="{FF2B5EF4-FFF2-40B4-BE49-F238E27FC236}">
                <a16:creationId xmlns:a16="http://schemas.microsoft.com/office/drawing/2014/main" id="{45A4C662-844A-3F19-9CED-BFD0D26DEDE9}"/>
              </a:ext>
            </a:extLst>
          </p:cNvPr>
          <p:cNvSpPr/>
          <p:nvPr/>
        </p:nvSpPr>
        <p:spPr>
          <a:xfrm>
            <a:off x="8558229" y="538966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A7CA15-3957-2F89-B956-2817C49FC26A}"/>
              </a:ext>
            </a:extLst>
          </p:cNvPr>
          <p:cNvSpPr txBox="1"/>
          <p:nvPr/>
        </p:nvSpPr>
        <p:spPr>
          <a:xfrm>
            <a:off x="231677" y="196139"/>
            <a:ext cx="95118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method) 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+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block)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03D42A01-55AC-4196-B9C7-5E30AA3CC698}"/>
              </a:ext>
            </a:extLst>
          </p:cNvPr>
          <p:cNvSpPr/>
          <p:nvPr/>
        </p:nvSpPr>
        <p:spPr>
          <a:xfrm>
            <a:off x="9467498" y="1319783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56625210-2877-28D2-B722-302A46DA5A97}"/>
              </a:ext>
            </a:extLst>
          </p:cNvPr>
          <p:cNvSpPr/>
          <p:nvPr/>
        </p:nvSpPr>
        <p:spPr>
          <a:xfrm>
            <a:off x="9768070" y="1787431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50857FEC-F42B-3BE5-8FE8-BC1B277C6C2B}"/>
              </a:ext>
            </a:extLst>
          </p:cNvPr>
          <p:cNvSpPr/>
          <p:nvPr/>
        </p:nvSpPr>
        <p:spPr>
          <a:xfrm>
            <a:off x="9901296" y="1863448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272FA402-F6C4-F07A-FAD2-E4A9982772EB}"/>
              </a:ext>
            </a:extLst>
          </p:cNvPr>
          <p:cNvSpPr/>
          <p:nvPr/>
        </p:nvSpPr>
        <p:spPr>
          <a:xfrm>
            <a:off x="9901296" y="2575055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156DB8A-7C20-D3AA-554F-5199A4D9E21B}"/>
              </a:ext>
            </a:extLst>
          </p:cNvPr>
          <p:cNvGrpSpPr/>
          <p:nvPr/>
        </p:nvGrpSpPr>
        <p:grpSpPr>
          <a:xfrm>
            <a:off x="9467498" y="1322564"/>
            <a:ext cx="2219184" cy="399789"/>
            <a:chOff x="720929" y="752312"/>
            <a:chExt cx="4517190" cy="399789"/>
          </a:xfrm>
        </p:grpSpPr>
        <p:sp>
          <p:nvSpPr>
            <p:cNvPr id="16" name="모서리가 둥근 직사각형 15">
              <a:extLst>
                <a:ext uri="{FF2B5EF4-FFF2-40B4-BE49-F238E27FC236}">
                  <a16:creationId xmlns:a16="http://schemas.microsoft.com/office/drawing/2014/main" id="{4F0321C2-885C-39F5-719B-597AF6657CED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9" name="모서리가 둥근 직사각형 18">
              <a:extLst>
                <a:ext uri="{FF2B5EF4-FFF2-40B4-BE49-F238E27FC236}">
                  <a16:creationId xmlns:a16="http://schemas.microsoft.com/office/drawing/2014/main" id="{92D4769C-1B9F-52FD-F1E0-6A88AD964EF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E670F7A-853A-7DFB-8A69-58608DB4D5E5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A29B9980-09D3-6573-2C82-0C054EDA5774}"/>
              </a:ext>
            </a:extLst>
          </p:cNvPr>
          <p:cNvSpPr/>
          <p:nvPr/>
        </p:nvSpPr>
        <p:spPr>
          <a:xfrm>
            <a:off x="9890245" y="889630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YourClass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13F1DDA6-BC80-CFE7-202E-EF5AA070EF73}"/>
              </a:ext>
            </a:extLst>
          </p:cNvPr>
          <p:cNvCxnSpPr>
            <a:cxnSpLocks/>
            <a:endCxn id="16" idx="0"/>
          </p:cNvCxnSpPr>
          <p:nvPr/>
        </p:nvCxnSpPr>
        <p:spPr>
          <a:xfrm flipH="1">
            <a:off x="10577090" y="1190374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타원 24">
            <a:extLst>
              <a:ext uri="{FF2B5EF4-FFF2-40B4-BE49-F238E27FC236}">
                <a16:creationId xmlns:a16="http://schemas.microsoft.com/office/drawing/2014/main" id="{AEEC92AD-F9AF-3160-B4A1-DAC9EE5B6FD4}"/>
              </a:ext>
            </a:extLst>
          </p:cNvPr>
          <p:cNvSpPr/>
          <p:nvPr/>
        </p:nvSpPr>
        <p:spPr>
          <a:xfrm>
            <a:off x="11417381" y="234221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3F986379-2B16-E86A-1B15-7267B70C7291}"/>
              </a:ext>
            </a:extLst>
          </p:cNvPr>
          <p:cNvSpPr/>
          <p:nvPr/>
        </p:nvSpPr>
        <p:spPr>
          <a:xfrm>
            <a:off x="9481404" y="4733605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595ED102-4CAE-9718-ADF5-A5F347DF1F26}"/>
              </a:ext>
            </a:extLst>
          </p:cNvPr>
          <p:cNvSpPr/>
          <p:nvPr/>
        </p:nvSpPr>
        <p:spPr>
          <a:xfrm>
            <a:off x="9781976" y="5201253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87431585-9825-AD20-B021-7090E27073BA}"/>
              </a:ext>
            </a:extLst>
          </p:cNvPr>
          <p:cNvSpPr/>
          <p:nvPr/>
        </p:nvSpPr>
        <p:spPr>
          <a:xfrm>
            <a:off x="9915202" y="5277270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12B41675-DD07-77A2-6A89-338C74D0CD9E}"/>
              </a:ext>
            </a:extLst>
          </p:cNvPr>
          <p:cNvGrpSpPr/>
          <p:nvPr/>
        </p:nvGrpSpPr>
        <p:grpSpPr>
          <a:xfrm>
            <a:off x="9481404" y="4736386"/>
            <a:ext cx="2219184" cy="399789"/>
            <a:chOff x="720929" y="752312"/>
            <a:chExt cx="4517190" cy="399789"/>
          </a:xfrm>
        </p:grpSpPr>
        <p:sp>
          <p:nvSpPr>
            <p:cNvPr id="35" name="모서리가 둥근 직사각형 34">
              <a:extLst>
                <a:ext uri="{FF2B5EF4-FFF2-40B4-BE49-F238E27FC236}">
                  <a16:creationId xmlns:a16="http://schemas.microsoft.com/office/drawing/2014/main" id="{096E98F1-E248-73A0-942C-7ED1001B55F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6" name="모서리가 둥근 직사각형 35">
              <a:extLst>
                <a:ext uri="{FF2B5EF4-FFF2-40B4-BE49-F238E27FC236}">
                  <a16:creationId xmlns:a16="http://schemas.microsoft.com/office/drawing/2014/main" id="{330A1910-C86F-387C-8521-832CD2FD0719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2A82B7A-62C2-0923-82DE-A520C2DCD2ED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38" name="모서리가 둥근 직사각형 37">
            <a:extLst>
              <a:ext uri="{FF2B5EF4-FFF2-40B4-BE49-F238E27FC236}">
                <a16:creationId xmlns:a16="http://schemas.microsoft.com/office/drawing/2014/main" id="{888DD673-3A67-DAE6-821E-48423DA00316}"/>
              </a:ext>
            </a:extLst>
          </p:cNvPr>
          <p:cNvSpPr/>
          <p:nvPr/>
        </p:nvSpPr>
        <p:spPr>
          <a:xfrm>
            <a:off x="9915202" y="4315149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9" name="직선 연결선[R] 38">
            <a:extLst>
              <a:ext uri="{FF2B5EF4-FFF2-40B4-BE49-F238E27FC236}">
                <a16:creationId xmlns:a16="http://schemas.microsoft.com/office/drawing/2014/main" id="{E8563C07-4371-77E2-936C-83207DA16083}"/>
              </a:ext>
            </a:extLst>
          </p:cNvPr>
          <p:cNvCxnSpPr>
            <a:cxnSpLocks/>
            <a:stCxn id="38" idx="2"/>
            <a:endCxn id="35" idx="0"/>
          </p:cNvCxnSpPr>
          <p:nvPr/>
        </p:nvCxnSpPr>
        <p:spPr>
          <a:xfrm flipH="1">
            <a:off x="10590996" y="4604196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모서리가 둥근 직사각형 39">
            <a:extLst>
              <a:ext uri="{FF2B5EF4-FFF2-40B4-BE49-F238E27FC236}">
                <a16:creationId xmlns:a16="http://schemas.microsoft.com/office/drawing/2014/main" id="{9C9CD9AF-E98B-ADAC-86D2-39B528C3E676}"/>
              </a:ext>
            </a:extLst>
          </p:cNvPr>
          <p:cNvSpPr/>
          <p:nvPr/>
        </p:nvSpPr>
        <p:spPr>
          <a:xfrm>
            <a:off x="9923755" y="5970805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87BC2199-A92E-3D93-00CE-4A2D5D17E8A4}"/>
              </a:ext>
            </a:extLst>
          </p:cNvPr>
          <p:cNvSpPr/>
          <p:nvPr/>
        </p:nvSpPr>
        <p:spPr>
          <a:xfrm>
            <a:off x="11431287" y="574489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DB952CDD-8242-436C-B4ED-F13097416354}"/>
              </a:ext>
            </a:extLst>
          </p:cNvPr>
          <p:cNvSpPr/>
          <p:nvPr/>
        </p:nvSpPr>
        <p:spPr>
          <a:xfrm>
            <a:off x="4507826" y="2935474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7B19FB7C-B859-3795-7DE4-36636AD80687}"/>
              </a:ext>
            </a:extLst>
          </p:cNvPr>
          <p:cNvCxnSpPr>
            <a:cxnSpLocks/>
            <a:stCxn id="189" idx="2"/>
          </p:cNvCxnSpPr>
          <p:nvPr/>
        </p:nvCxnSpPr>
        <p:spPr>
          <a:xfrm flipH="1">
            <a:off x="2442490" y="2442136"/>
            <a:ext cx="2065336" cy="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2380338E-ADB0-F88D-2934-B926DD60F09D}"/>
              </a:ext>
            </a:extLst>
          </p:cNvPr>
          <p:cNvCxnSpPr>
            <a:cxnSpLocks/>
            <a:stCxn id="55" idx="3"/>
          </p:cNvCxnSpPr>
          <p:nvPr/>
        </p:nvCxnSpPr>
        <p:spPr>
          <a:xfrm flipH="1">
            <a:off x="2230395" y="3340954"/>
            <a:ext cx="2351332" cy="2563822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타원 92">
            <a:extLst>
              <a:ext uri="{FF2B5EF4-FFF2-40B4-BE49-F238E27FC236}">
                <a16:creationId xmlns:a16="http://schemas.microsoft.com/office/drawing/2014/main" id="{6A685733-384A-D6AA-A904-666C5153CEAD}"/>
              </a:ext>
            </a:extLst>
          </p:cNvPr>
          <p:cNvSpPr/>
          <p:nvPr/>
        </p:nvSpPr>
        <p:spPr>
          <a:xfrm>
            <a:off x="3184873" y="4707964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94" name="타원 93">
            <a:extLst>
              <a:ext uri="{FF2B5EF4-FFF2-40B4-BE49-F238E27FC236}">
                <a16:creationId xmlns:a16="http://schemas.microsoft.com/office/drawing/2014/main" id="{744F840D-7445-B31F-38EF-A39A9E52E2DF}"/>
              </a:ext>
            </a:extLst>
          </p:cNvPr>
          <p:cNvSpPr/>
          <p:nvPr/>
        </p:nvSpPr>
        <p:spPr>
          <a:xfrm>
            <a:off x="3289066" y="563254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E2E5E587-2F41-0B6E-0269-F38AA704723E}"/>
              </a:ext>
            </a:extLst>
          </p:cNvPr>
          <p:cNvCxnSpPr>
            <a:cxnSpLocks/>
            <a:stCxn id="108" idx="2"/>
          </p:cNvCxnSpPr>
          <p:nvPr/>
        </p:nvCxnSpPr>
        <p:spPr>
          <a:xfrm flipH="1">
            <a:off x="2784817" y="3824385"/>
            <a:ext cx="1723009" cy="83504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타원 107">
            <a:extLst>
              <a:ext uri="{FF2B5EF4-FFF2-40B4-BE49-F238E27FC236}">
                <a16:creationId xmlns:a16="http://schemas.microsoft.com/office/drawing/2014/main" id="{C6BFC3B8-1414-66A3-6834-3D7174DBBFB0}"/>
              </a:ext>
            </a:extLst>
          </p:cNvPr>
          <p:cNvSpPr/>
          <p:nvPr/>
        </p:nvSpPr>
        <p:spPr>
          <a:xfrm>
            <a:off x="4507826" y="358686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T4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곱하기 110">
            <a:extLst>
              <a:ext uri="{FF2B5EF4-FFF2-40B4-BE49-F238E27FC236}">
                <a16:creationId xmlns:a16="http://schemas.microsoft.com/office/drawing/2014/main" id="{24ECB950-8B1E-C51A-4D9E-DF4C18569A5F}"/>
              </a:ext>
            </a:extLst>
          </p:cNvPr>
          <p:cNvSpPr/>
          <p:nvPr/>
        </p:nvSpPr>
        <p:spPr>
          <a:xfrm rot="20468631">
            <a:off x="3256396" y="4131770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8" name="타원 127">
            <a:extLst>
              <a:ext uri="{FF2B5EF4-FFF2-40B4-BE49-F238E27FC236}">
                <a16:creationId xmlns:a16="http://schemas.microsoft.com/office/drawing/2014/main" id="{62D5F684-E8B2-908C-C358-59E98F67025A}"/>
              </a:ext>
            </a:extLst>
          </p:cNvPr>
          <p:cNvSpPr/>
          <p:nvPr/>
        </p:nvSpPr>
        <p:spPr>
          <a:xfrm>
            <a:off x="10047889" y="3403978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9" name="타원 128">
            <a:extLst>
              <a:ext uri="{FF2B5EF4-FFF2-40B4-BE49-F238E27FC236}">
                <a16:creationId xmlns:a16="http://schemas.microsoft.com/office/drawing/2014/main" id="{2D4F40B6-BA88-FCB6-F9CB-9CF65A477F71}"/>
              </a:ext>
            </a:extLst>
          </p:cNvPr>
          <p:cNvSpPr/>
          <p:nvPr/>
        </p:nvSpPr>
        <p:spPr>
          <a:xfrm>
            <a:off x="9352442" y="3419003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T4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76DA80E8-8AFD-152C-3F75-85B91C29C14F}"/>
              </a:ext>
            </a:extLst>
          </p:cNvPr>
          <p:cNvCxnSpPr>
            <a:cxnSpLocks/>
            <a:stCxn id="128" idx="5"/>
            <a:endCxn id="41" idx="1"/>
          </p:cNvCxnSpPr>
          <p:nvPr/>
        </p:nvCxnSpPr>
        <p:spPr>
          <a:xfrm>
            <a:off x="10478616" y="3809458"/>
            <a:ext cx="983809" cy="1964746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직선 화살표 연결선 153">
            <a:extLst>
              <a:ext uri="{FF2B5EF4-FFF2-40B4-BE49-F238E27FC236}">
                <a16:creationId xmlns:a16="http://schemas.microsoft.com/office/drawing/2014/main" id="{259ED0DD-FBD7-2404-44F8-AD02646272CD}"/>
              </a:ext>
            </a:extLst>
          </p:cNvPr>
          <p:cNvCxnSpPr>
            <a:cxnSpLocks/>
            <a:stCxn id="128" idx="7"/>
            <a:endCxn id="25" idx="3"/>
          </p:cNvCxnSpPr>
          <p:nvPr/>
        </p:nvCxnSpPr>
        <p:spPr>
          <a:xfrm flipV="1">
            <a:off x="10478616" y="2513062"/>
            <a:ext cx="969903" cy="960485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직선 화살표 연결선 157">
            <a:extLst>
              <a:ext uri="{FF2B5EF4-FFF2-40B4-BE49-F238E27FC236}">
                <a16:creationId xmlns:a16="http://schemas.microsoft.com/office/drawing/2014/main" id="{24A0C2A6-F870-4C37-0713-270D3089C228}"/>
              </a:ext>
            </a:extLst>
          </p:cNvPr>
          <p:cNvCxnSpPr>
            <a:cxnSpLocks/>
            <a:stCxn id="129" idx="1"/>
            <a:endCxn id="87" idx="5"/>
          </p:cNvCxnSpPr>
          <p:nvPr/>
        </p:nvCxnSpPr>
        <p:spPr>
          <a:xfrm flipH="1" flipV="1">
            <a:off x="8741328" y="2318762"/>
            <a:ext cx="685015" cy="116981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4008689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517840" y="3105835"/>
            <a:ext cx="51563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특성</a:t>
            </a:r>
          </a:p>
        </p:txBody>
      </p:sp>
    </p:spTree>
    <p:extLst>
      <p:ext uri="{BB962C8B-B14F-4D97-AF65-F5344CB8AC3E}">
        <p14:creationId xmlns:p14="http://schemas.microsoft.com/office/powerpoint/2010/main" val="875247602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87147" y="263500"/>
            <a:ext cx="12506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진입성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366415" y="602054"/>
            <a:ext cx="11302781" cy="990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내에서 이미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영역에 들어간 스레드가 다시 같은 모니터 영역으로 들어갈 수 있는데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이를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재진입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이라고 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재진입 가능하다는 것은 락의 획득이 호출 단위가 아닌 스레드 단위로 일어난다는 것을 의미하며 이미 락을 획득한 스레드는 같은 락을 얻기 위해 대기할 필요 없이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 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블록을 만났을 때 같은 락을 확보하고 진입한다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DFE1975-FB7C-56D0-833A-907DE5D12B18}"/>
              </a:ext>
            </a:extLst>
          </p:cNvPr>
          <p:cNvGrpSpPr/>
          <p:nvPr/>
        </p:nvGrpSpPr>
        <p:grpSpPr>
          <a:xfrm>
            <a:off x="709533" y="1872477"/>
            <a:ext cx="4689732" cy="4546971"/>
            <a:chOff x="896232" y="1871996"/>
            <a:chExt cx="4689732" cy="4546971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C4BB69B6-70F3-6380-64BA-A966E38155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12618"/>
            <a:stretch/>
          </p:blipFill>
          <p:spPr>
            <a:xfrm>
              <a:off x="896232" y="1871996"/>
              <a:ext cx="4547779" cy="4546971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AFEE39AF-2F96-3329-2664-6F72655843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97272"/>
            <a:stretch/>
          </p:blipFill>
          <p:spPr>
            <a:xfrm>
              <a:off x="5444011" y="1871996"/>
              <a:ext cx="141953" cy="4546971"/>
            </a:xfrm>
            <a:prstGeom prst="rect">
              <a:avLst/>
            </a:prstGeom>
          </p:spPr>
        </p:pic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5CE3A9D-9209-FF5B-AC8B-4705B20C478A}"/>
              </a:ext>
            </a:extLst>
          </p:cNvPr>
          <p:cNvSpPr/>
          <p:nvPr/>
        </p:nvSpPr>
        <p:spPr>
          <a:xfrm>
            <a:off x="5399265" y="3592502"/>
            <a:ext cx="6414241" cy="990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상속하게 되면 자식은 부모의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동일한 락을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가지게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된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메서드에서 다른 동기화 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호출하는 경우 이미 락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가지고 있는 스레드가 같은 락을 확보하고 재진입 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데드락이 발생하지 않고 정상적으로 진행할 수 있게 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62971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7106B5FE-CFEE-7F4E-DADE-86A62967F17C}"/>
              </a:ext>
            </a:extLst>
          </p:cNvPr>
          <p:cNvCxnSpPr>
            <a:cxnSpLocks/>
          </p:cNvCxnSpPr>
          <p:nvPr/>
        </p:nvCxnSpPr>
        <p:spPr>
          <a:xfrm>
            <a:off x="1960005" y="3882781"/>
            <a:ext cx="5276472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5F99C5A2-D0B5-D0AA-782F-F25871F83345}"/>
              </a:ext>
            </a:extLst>
          </p:cNvPr>
          <p:cNvCxnSpPr>
            <a:cxnSpLocks/>
          </p:cNvCxnSpPr>
          <p:nvPr/>
        </p:nvCxnSpPr>
        <p:spPr>
          <a:xfrm>
            <a:off x="1974135" y="3458887"/>
            <a:ext cx="5262342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328800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649684"/>
            <a:ext cx="10449767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동시성은 특정한 순서 없이 </a:t>
            </a: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겹치는 기간에 시작</a:t>
            </a:r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및 완료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되는 여러 작업에 관한 것을 의미한다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병렬성은 멀티 코어 프로세서에서 </a:t>
            </a: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동시에 실행되는 동일한 작업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여러 작업에 관한 것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동시성과 병렬성은 비슷한 부분은 있지만 동일하지 않다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E3FEF12-855E-72DF-92FA-346E7155B9B8}"/>
              </a:ext>
            </a:extLst>
          </p:cNvPr>
          <p:cNvGrpSpPr/>
          <p:nvPr/>
        </p:nvGrpSpPr>
        <p:grpSpPr>
          <a:xfrm>
            <a:off x="686119" y="3138138"/>
            <a:ext cx="1158634" cy="1080638"/>
            <a:chOff x="1758155" y="3450653"/>
            <a:chExt cx="1158634" cy="1080638"/>
          </a:xfrm>
        </p:grpSpPr>
        <p:sp>
          <p:nvSpPr>
            <p:cNvPr id="5" name="모서리가 둥근 직사각형 4">
              <a:extLst>
                <a:ext uri="{FF2B5EF4-FFF2-40B4-BE49-F238E27FC236}">
                  <a16:creationId xmlns:a16="http://schemas.microsoft.com/office/drawing/2014/main" id="{121C997E-3C52-66E4-FD72-AA4BB436FF69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" name="모서리가 둥근 직사각형 5">
              <a:extLst>
                <a:ext uri="{FF2B5EF4-FFF2-40B4-BE49-F238E27FC236}">
                  <a16:creationId xmlns:a16="http://schemas.microsoft.com/office/drawing/2014/main" id="{58F3000C-4A0A-9BE1-8DA6-C78199FDB1B8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7" name="직선 연결선[R] 6">
              <a:extLst>
                <a:ext uri="{FF2B5EF4-FFF2-40B4-BE49-F238E27FC236}">
                  <a16:creationId xmlns:a16="http://schemas.microsoft.com/office/drawing/2014/main" id="{479980D9-17C1-8046-817B-72D454C00DC4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[R] 7">
              <a:extLst>
                <a:ext uri="{FF2B5EF4-FFF2-40B4-BE49-F238E27FC236}">
                  <a16:creationId xmlns:a16="http://schemas.microsoft.com/office/drawing/2014/main" id="{B6D0268D-94E5-EEAA-9281-68FC4292139D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[R] 8">
              <a:extLst>
                <a:ext uri="{FF2B5EF4-FFF2-40B4-BE49-F238E27FC236}">
                  <a16:creationId xmlns:a16="http://schemas.microsoft.com/office/drawing/2014/main" id="{167FFB96-34B7-59B1-CE7D-D246F66CCD15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[R] 9">
              <a:extLst>
                <a:ext uri="{FF2B5EF4-FFF2-40B4-BE49-F238E27FC236}">
                  <a16:creationId xmlns:a16="http://schemas.microsoft.com/office/drawing/2014/main" id="{AFBC712D-D1B3-B0F5-0442-9BD5FF6CC86D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[R] 10">
              <a:extLst>
                <a:ext uri="{FF2B5EF4-FFF2-40B4-BE49-F238E27FC236}">
                  <a16:creationId xmlns:a16="http://schemas.microsoft.com/office/drawing/2014/main" id="{F351CEF2-9082-F7FF-EB68-48EE49E170A8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[R] 11">
              <a:extLst>
                <a:ext uri="{FF2B5EF4-FFF2-40B4-BE49-F238E27FC236}">
                  <a16:creationId xmlns:a16="http://schemas.microsoft.com/office/drawing/2014/main" id="{1ABAC64B-7946-C996-B06B-2B935EF652DB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[R] 12">
              <a:extLst>
                <a:ext uri="{FF2B5EF4-FFF2-40B4-BE49-F238E27FC236}">
                  <a16:creationId xmlns:a16="http://schemas.microsoft.com/office/drawing/2014/main" id="{C364CF1F-8AAA-AA8A-B635-AD751890B97D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[R] 13">
              <a:extLst>
                <a:ext uri="{FF2B5EF4-FFF2-40B4-BE49-F238E27FC236}">
                  <a16:creationId xmlns:a16="http://schemas.microsoft.com/office/drawing/2014/main" id="{0DD41712-02DA-785D-3D19-92501A525442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[R] 14">
              <a:extLst>
                <a:ext uri="{FF2B5EF4-FFF2-40B4-BE49-F238E27FC236}">
                  <a16:creationId xmlns:a16="http://schemas.microsoft.com/office/drawing/2014/main" id="{DE0A6586-45B1-7DC9-EFDC-48E83C010E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[R] 15">
              <a:extLst>
                <a:ext uri="{FF2B5EF4-FFF2-40B4-BE49-F238E27FC236}">
                  <a16:creationId xmlns:a16="http://schemas.microsoft.com/office/drawing/2014/main" id="{6D9A5E82-91D0-3A32-4727-DD8FF457BE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[R] 16">
              <a:extLst>
                <a:ext uri="{FF2B5EF4-FFF2-40B4-BE49-F238E27FC236}">
                  <a16:creationId xmlns:a16="http://schemas.microsoft.com/office/drawing/2014/main" id="{A7F3402F-F422-2782-15FF-B6A0901C50A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[R] 17">
              <a:extLst>
                <a:ext uri="{FF2B5EF4-FFF2-40B4-BE49-F238E27FC236}">
                  <a16:creationId xmlns:a16="http://schemas.microsoft.com/office/drawing/2014/main" id="{6A943B1A-1745-649A-F0F8-C652AE58EF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[R] 18">
              <a:extLst>
                <a:ext uri="{FF2B5EF4-FFF2-40B4-BE49-F238E27FC236}">
                  <a16:creationId xmlns:a16="http://schemas.microsoft.com/office/drawing/2014/main" id="{7E3F5285-8C79-0858-EF55-062E316E97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[R] 19">
              <a:extLst>
                <a:ext uri="{FF2B5EF4-FFF2-40B4-BE49-F238E27FC236}">
                  <a16:creationId xmlns:a16="http://schemas.microsoft.com/office/drawing/2014/main" id="{7A820C01-89F1-C788-AE07-6B3D971943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[R] 20">
              <a:extLst>
                <a:ext uri="{FF2B5EF4-FFF2-40B4-BE49-F238E27FC236}">
                  <a16:creationId xmlns:a16="http://schemas.microsoft.com/office/drawing/2014/main" id="{CBD78935-A044-6BEC-2C79-07DF7362D4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[R] 21">
              <a:extLst>
                <a:ext uri="{FF2B5EF4-FFF2-40B4-BE49-F238E27FC236}">
                  <a16:creationId xmlns:a16="http://schemas.microsoft.com/office/drawing/2014/main" id="{0FCF7A1A-E746-6C4E-11BB-CE25D64423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5F23B0B7-F05A-6F6A-0878-04BEA32FD050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7043564-04C5-CBA8-84DB-ACDE2B07A3E4}"/>
              </a:ext>
            </a:extLst>
          </p:cNvPr>
          <p:cNvSpPr/>
          <p:nvPr/>
        </p:nvSpPr>
        <p:spPr>
          <a:xfrm>
            <a:off x="244332" y="2407806"/>
            <a:ext cx="10887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4F565D8-8580-E659-ED9D-494CC7AE68A3}"/>
              </a:ext>
            </a:extLst>
          </p:cNvPr>
          <p:cNvSpPr/>
          <p:nvPr/>
        </p:nvSpPr>
        <p:spPr>
          <a:xfrm>
            <a:off x="2115584" y="3316993"/>
            <a:ext cx="452685" cy="285923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1B3C1CD-67B3-C3E3-E8B3-E24C6DE8AEAD}"/>
              </a:ext>
            </a:extLst>
          </p:cNvPr>
          <p:cNvSpPr/>
          <p:nvPr/>
        </p:nvSpPr>
        <p:spPr>
          <a:xfrm>
            <a:off x="2509979" y="3730984"/>
            <a:ext cx="584448" cy="285923"/>
          </a:xfrm>
          <a:prstGeom prst="rect">
            <a:avLst/>
          </a:prstGeom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0017267-D92A-C25E-64F3-602C9023A5D4}"/>
              </a:ext>
            </a:extLst>
          </p:cNvPr>
          <p:cNvSpPr/>
          <p:nvPr/>
        </p:nvSpPr>
        <p:spPr>
          <a:xfrm>
            <a:off x="3036911" y="3326890"/>
            <a:ext cx="511687" cy="285923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B700BB5-20CB-49AD-459B-06319565F9FC}"/>
              </a:ext>
            </a:extLst>
          </p:cNvPr>
          <p:cNvSpPr/>
          <p:nvPr/>
        </p:nvSpPr>
        <p:spPr>
          <a:xfrm>
            <a:off x="3893743" y="3326889"/>
            <a:ext cx="452684" cy="285923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9D46FFB-455B-6DEF-2034-88510AEB43C5}"/>
              </a:ext>
            </a:extLst>
          </p:cNvPr>
          <p:cNvSpPr/>
          <p:nvPr/>
        </p:nvSpPr>
        <p:spPr>
          <a:xfrm>
            <a:off x="4995633" y="3326889"/>
            <a:ext cx="937136" cy="285923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D6AB8B9-2624-FC3A-4839-0B8E52DB4609}"/>
              </a:ext>
            </a:extLst>
          </p:cNvPr>
          <p:cNvSpPr/>
          <p:nvPr/>
        </p:nvSpPr>
        <p:spPr>
          <a:xfrm>
            <a:off x="3487045" y="3734935"/>
            <a:ext cx="435201" cy="285923"/>
          </a:xfrm>
          <a:prstGeom prst="rect">
            <a:avLst/>
          </a:prstGeom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C9D09C1-C01E-65DE-CEB7-84FBB549AC69}"/>
              </a:ext>
            </a:extLst>
          </p:cNvPr>
          <p:cNvSpPr/>
          <p:nvPr/>
        </p:nvSpPr>
        <p:spPr>
          <a:xfrm>
            <a:off x="4330265" y="3730984"/>
            <a:ext cx="723728" cy="285923"/>
          </a:xfrm>
          <a:prstGeom prst="rect">
            <a:avLst/>
          </a:prstGeom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27E92FA-D420-8CB8-2AF2-1B36DD9F6911}"/>
              </a:ext>
            </a:extLst>
          </p:cNvPr>
          <p:cNvSpPr/>
          <p:nvPr/>
        </p:nvSpPr>
        <p:spPr>
          <a:xfrm>
            <a:off x="5897212" y="3724927"/>
            <a:ext cx="449670" cy="285923"/>
          </a:xfrm>
          <a:prstGeom prst="rect">
            <a:avLst/>
          </a:prstGeom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14B1B11-CC92-EAA4-C454-CBC1AB88BA2F}"/>
              </a:ext>
            </a:extLst>
          </p:cNvPr>
          <p:cNvSpPr/>
          <p:nvPr/>
        </p:nvSpPr>
        <p:spPr>
          <a:xfrm>
            <a:off x="7365859" y="3329454"/>
            <a:ext cx="9182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EFECF653-310E-44D7-F343-CB44C4D1A387}"/>
              </a:ext>
            </a:extLst>
          </p:cNvPr>
          <p:cNvSpPr/>
          <p:nvPr/>
        </p:nvSpPr>
        <p:spPr>
          <a:xfrm>
            <a:off x="7371721" y="3714232"/>
            <a:ext cx="9182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7881AA3-31CC-0FF8-449C-705AD2524246}"/>
              </a:ext>
            </a:extLst>
          </p:cNvPr>
          <p:cNvSpPr/>
          <p:nvPr/>
        </p:nvSpPr>
        <p:spPr>
          <a:xfrm>
            <a:off x="785025" y="4555987"/>
            <a:ext cx="10040488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한번에 많은 일을 처리하는 것에 중점을 둔다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많은 작업들을 아주 빠른 시간으로 교체하면서 전체 작업을 처리한다 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동시성은 작업의 처리를 빠르게 하기 위한 목적이 아닌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효율적으로 사용하는 것에 더 중점을 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작업을 처리하다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블록에 걸렸을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다른 스레드로 전환해서 작업을 진행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동시성은 작업에 대한 처리 방식을 어떤식으로 진행할 것인가에 대한 설계적 관점에서 이해해야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동시성은 작업해야 할 수가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수 보다 많을 경우 해당되며 동시성이 없으면 작업을 순차적으로 진행해야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38226370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16896" y="2791578"/>
            <a:ext cx="166640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그 외 특징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53612" y="3186775"/>
            <a:ext cx="10031629" cy="16273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실행한 스레드는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영역에서 대기 중이더라도 획득한 락을 놓거나 해제하지 않는다</a:t>
            </a:r>
            <a:endParaRPr lang="en-US" altLang="ko-KR" sz="14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동기화 영역에 진입하지 못하고 대기 중인 스레드는 인터럽트 되지 않는다</a:t>
            </a:r>
            <a:endParaRPr lang="en-US" altLang="ko-KR" sz="14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동기화 영역에 진입하지 못하고 대기 중인 스레드가 다시 경쟁해서 모니터를 획득하는 것은 순서가 정해져 있지 않다</a:t>
            </a:r>
            <a:endParaRPr lang="en-US" altLang="ko-KR" sz="14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모니터를 계속 획득하지 못하는 기아 상태의 스레드가 나올 수도 있지만 스케줄러가 적절하게 조절한다 </a:t>
            </a:r>
            <a:endParaRPr lang="en-US" altLang="ko-KR" sz="14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02D0117-3944-1136-C0C4-9EC89C090F68}"/>
              </a:ext>
            </a:extLst>
          </p:cNvPr>
          <p:cNvSpPr/>
          <p:nvPr/>
        </p:nvSpPr>
        <p:spPr>
          <a:xfrm>
            <a:off x="235591" y="385914"/>
            <a:ext cx="10214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C62DCF5-624A-641A-E43D-9E1FFC58DB7D}"/>
              </a:ext>
            </a:extLst>
          </p:cNvPr>
          <p:cNvSpPr/>
          <p:nvPr/>
        </p:nvSpPr>
        <p:spPr>
          <a:xfrm>
            <a:off x="553612" y="770579"/>
            <a:ext cx="8747836" cy="1214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가시성을 지원한다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가시성이란 한 스레드가 공유자원을 수정하거나 쓰기 작업을 했을 때 다른 스레드가 수정한 내용이 보이는 것을 말한다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가시성은 </a:t>
            </a:r>
            <a:r>
              <a:rPr lang="en-US" altLang="ko-KR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r>
              <a:rPr lang="ko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강의 챕터에서 자세히 다룹니다</a:t>
            </a:r>
            <a:endParaRPr lang="en-US" altLang="ko-KR" sz="14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28149634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528095" y="3105835"/>
            <a:ext cx="913583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협력 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 wait() &amp; notify()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12875708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45E2104-8F3A-6692-CD6F-7559F95BB708}"/>
              </a:ext>
            </a:extLst>
          </p:cNvPr>
          <p:cNvSpPr/>
          <p:nvPr/>
        </p:nvSpPr>
        <p:spPr>
          <a:xfrm>
            <a:off x="187147" y="146416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887F9BE-42B3-A5D5-C9AB-0C1C90392351}"/>
              </a:ext>
            </a:extLst>
          </p:cNvPr>
          <p:cNvSpPr/>
          <p:nvPr/>
        </p:nvSpPr>
        <p:spPr>
          <a:xfrm>
            <a:off x="366415" y="484970"/>
            <a:ext cx="11211948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wait(), notify(), notifyAll()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모니터 객체의 조건변수와 함께 사용해서 동기화를 구현할 수 있는 동기화 메커니즘이라 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wait(), notify(), notifyAll()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뮤텍스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상호배제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기법으로 충족되지 않는 동기화 문제를 해결할 수 있는 협력에 의한 동기화 장치이다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wait(), notify(), notifyAll()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반드시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안에서만 사용해야 하며 이는 스레드가 모니터 락을 확보한 상태에서 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들이 작동한다는 것을 의미한다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75A6DFA-E72A-5414-D0F8-05B6191E054E}"/>
              </a:ext>
            </a:extLst>
          </p:cNvPr>
          <p:cNvSpPr/>
          <p:nvPr/>
        </p:nvSpPr>
        <p:spPr>
          <a:xfrm>
            <a:off x="187147" y="1748777"/>
            <a:ext cx="77617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C8D683-D464-21A1-4307-9F058FAD0437}"/>
              </a:ext>
            </a:extLst>
          </p:cNvPr>
          <p:cNvSpPr txBox="1"/>
          <p:nvPr/>
        </p:nvSpPr>
        <p:spPr>
          <a:xfrm>
            <a:off x="2556809" y="2021244"/>
            <a:ext cx="108216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FDCBDF0-5056-DD79-6EEB-522E081E81E4}"/>
              </a:ext>
            </a:extLst>
          </p:cNvPr>
          <p:cNvGrpSpPr/>
          <p:nvPr/>
        </p:nvGrpSpPr>
        <p:grpSpPr>
          <a:xfrm>
            <a:off x="519762" y="2597907"/>
            <a:ext cx="1852245" cy="1527324"/>
            <a:chOff x="624506" y="2281667"/>
            <a:chExt cx="1852245" cy="1527324"/>
          </a:xfrm>
        </p:grpSpPr>
        <p:sp>
          <p:nvSpPr>
            <p:cNvPr id="5" name="모서리가 둥근 직사각형 4">
              <a:extLst>
                <a:ext uri="{FF2B5EF4-FFF2-40B4-BE49-F238E27FC236}">
                  <a16:creationId xmlns:a16="http://schemas.microsoft.com/office/drawing/2014/main" id="{C8847468-5584-4224-B30A-4BF1EBE6DF9B}"/>
                </a:ext>
              </a:extLst>
            </p:cNvPr>
            <p:cNvSpPr/>
            <p:nvPr/>
          </p:nvSpPr>
          <p:spPr>
            <a:xfrm>
              <a:off x="624506" y="2281667"/>
              <a:ext cx="1852245" cy="1527324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500"/>
                </a:spcBef>
              </a:pPr>
              <a:r>
                <a:rPr kumimoji="1" lang="en-US" altLang="ko-Kore-KR" sz="1400" b="1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Object</a:t>
              </a:r>
            </a:p>
            <a:p>
              <a:pPr algn="ctr">
                <a:spcBef>
                  <a:spcPts val="500"/>
                </a:spcBef>
              </a:pPr>
              <a:endPara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 algn="ctr">
                <a:spcBef>
                  <a:spcPts val="500"/>
                </a:spcBef>
              </a:pPr>
              <a:r>
                <a:rPr kumimoji="1" lang="en-US" altLang="ko-Kore-KR" sz="14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wait()</a:t>
              </a:r>
            </a:p>
            <a:p>
              <a:pPr algn="ctr">
                <a:spcBef>
                  <a:spcPts val="500"/>
                </a:spcBef>
              </a:pPr>
              <a:r>
                <a:rPr kumimoji="1" lang="en-US" altLang="ko-Kore-KR" sz="14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notify()</a:t>
              </a:r>
            </a:p>
            <a:p>
              <a:pPr algn="ctr">
                <a:spcBef>
                  <a:spcPts val="500"/>
                </a:spcBef>
              </a:pPr>
              <a:r>
                <a:rPr kumimoji="1" lang="en-US" altLang="ko-Kore-KR" sz="14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notityAll()</a:t>
              </a:r>
              <a:endParaRPr kumimoji="1" lang="ko-Kore-KR" altLang="en-US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cxnSp>
          <p:nvCxnSpPr>
            <p:cNvPr id="8" name="직선 연결선[R] 7">
              <a:extLst>
                <a:ext uri="{FF2B5EF4-FFF2-40B4-BE49-F238E27FC236}">
                  <a16:creationId xmlns:a16="http://schemas.microsoft.com/office/drawing/2014/main" id="{0B4E4855-1CA6-D812-37F3-831DCB2AC530}"/>
                </a:ext>
              </a:extLst>
            </p:cNvPr>
            <p:cNvCxnSpPr/>
            <p:nvPr/>
          </p:nvCxnSpPr>
          <p:spPr>
            <a:xfrm>
              <a:off x="624506" y="2727371"/>
              <a:ext cx="1852245" cy="0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모서리가 둥근 직사각형 8">
              <a:extLst>
                <a:ext uri="{FF2B5EF4-FFF2-40B4-BE49-F238E27FC236}">
                  <a16:creationId xmlns:a16="http://schemas.microsoft.com/office/drawing/2014/main" id="{598ECAAB-A977-5696-2C8F-5E2B60A5352A}"/>
                </a:ext>
              </a:extLst>
            </p:cNvPr>
            <p:cNvSpPr/>
            <p:nvPr/>
          </p:nvSpPr>
          <p:spPr>
            <a:xfrm>
              <a:off x="624506" y="2281667"/>
              <a:ext cx="1852245" cy="445697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0" name="모서리가 둥근 직사각형 9">
              <a:extLst>
                <a:ext uri="{FF2B5EF4-FFF2-40B4-BE49-F238E27FC236}">
                  <a16:creationId xmlns:a16="http://schemas.microsoft.com/office/drawing/2014/main" id="{A35337BD-1932-F9F2-ED70-B6F96320020A}"/>
                </a:ext>
              </a:extLst>
            </p:cNvPr>
            <p:cNvSpPr/>
            <p:nvPr/>
          </p:nvSpPr>
          <p:spPr>
            <a:xfrm>
              <a:off x="624506" y="2525194"/>
              <a:ext cx="1852245" cy="211948"/>
            </a:xfrm>
            <a:prstGeom prst="roundRect">
              <a:avLst>
                <a:gd name="adj" fmla="val 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C3F3B8C-4282-0324-C8A7-A829EE0CA14C}"/>
                </a:ext>
              </a:extLst>
            </p:cNvPr>
            <p:cNvSpPr txBox="1"/>
            <p:nvPr/>
          </p:nvSpPr>
          <p:spPr>
            <a:xfrm>
              <a:off x="1025838" y="2340528"/>
              <a:ext cx="93105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8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Object</a:t>
              </a:r>
              <a:endParaRPr lang="ko-Kore-KR" altLang="en-US"/>
            </a:p>
          </p:txBody>
        </p:sp>
      </p:grp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3FFCEA37-B019-22D9-9E6E-086E50D8F678}"/>
              </a:ext>
            </a:extLst>
          </p:cNvPr>
          <p:cNvSpPr/>
          <p:nvPr/>
        </p:nvSpPr>
        <p:spPr>
          <a:xfrm>
            <a:off x="646930" y="4646721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AFEEBB99-E0AE-1E17-F83F-7B738E7855EF}"/>
              </a:ext>
            </a:extLst>
          </p:cNvPr>
          <p:cNvSpPr/>
          <p:nvPr/>
        </p:nvSpPr>
        <p:spPr>
          <a:xfrm>
            <a:off x="780156" y="4722738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DDDFA1D8-7DDE-A44B-8693-416B9CFB9953}"/>
              </a:ext>
            </a:extLst>
          </p:cNvPr>
          <p:cNvSpPr/>
          <p:nvPr/>
        </p:nvSpPr>
        <p:spPr>
          <a:xfrm>
            <a:off x="788709" y="5416273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B887F5D5-DBE0-198A-DE85-C43F947A009C}"/>
              </a:ext>
            </a:extLst>
          </p:cNvPr>
          <p:cNvCxnSpPr>
            <a:stCxn id="5" idx="2"/>
            <a:endCxn id="14" idx="0"/>
          </p:cNvCxnSpPr>
          <p:nvPr/>
        </p:nvCxnSpPr>
        <p:spPr>
          <a:xfrm flipH="1">
            <a:off x="1443246" y="4125231"/>
            <a:ext cx="2639" cy="52149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B616A11-9D3F-6675-8C44-90DB63775A7D}"/>
              </a:ext>
            </a:extLst>
          </p:cNvPr>
          <p:cNvSpPr txBox="1"/>
          <p:nvPr/>
        </p:nvSpPr>
        <p:spPr>
          <a:xfrm>
            <a:off x="2932736" y="4875527"/>
            <a:ext cx="8161016" cy="16081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같은 모니터의 조건 변수에서 대기 중인 스레드 중에서 임의의 하나를 깨우며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 전체를 깨운다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어떤 스레드가 깨어날 것인지 알 수 없으며 무작위로 선택되기 때문에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사용하는 것을 선호한다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깨어난 스레드가 다시 실행되어야 할 때는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객체의 모니터 락을 다시 획득하기 위해 경쟁해야 한다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깨울 때 우선순위가 높은 스레드가 깨어날 것이라는 보장은 없다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운영체제와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스케줄링 정책에 따라 결정된다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호출 후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블록이 끝나기 전까지 락이 해제되지 않으며 해당 블록에서 빠져나가야 락이 해제된다</a:t>
            </a:r>
            <a:endParaRPr lang="ko-Kore-KR" altLang="en-US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E3EC55-BD19-9C19-B971-11851ADF3684}"/>
              </a:ext>
            </a:extLst>
          </p:cNvPr>
          <p:cNvSpPr txBox="1"/>
          <p:nvPr/>
        </p:nvSpPr>
        <p:spPr>
          <a:xfrm>
            <a:off x="2932736" y="2409812"/>
            <a:ext cx="9005546" cy="19236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대기 상태로 전환시키고 모니터 락은 해제되며 다른 스레드가 모니터 락을 획득하여 작업을 수행할 수 있다</a:t>
            </a:r>
            <a:endParaRPr lang="ko-Kore-KR" altLang="en-US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 변수와 함께 사용되어 특정 조건이 만족될 때까지 대기하게 되며 이를 통해 스레드 간의 효율적인 협력을 구현할 수 있다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동일한 모니터 락을 획득하고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호출하면 대기 중의 한 스레드 혹 모든 스레드가 깨어난다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깨어난 상태에서 바로 실행하는 것이 아니라 락을 획득해야 하며 락을 획득한 스레드는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구문을 수행하게 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wait(long timeout)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사용하여 일정 시간 동안 대기하도록 타임아웃을 지정할 수 있으며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타임아웃이 경과하면 스레드는 자동으로 깨어난다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걸리면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예외가 발생하고 인터럽트 된 스레드는 대기에서 깨어나게 된다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처리가 필요하다</a:t>
            </a:r>
            <a:endParaRPr lang="ko-Kore-KR" altLang="en-US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20AA28-6014-898D-30F4-F95E492429DC}"/>
              </a:ext>
            </a:extLst>
          </p:cNvPr>
          <p:cNvSpPr txBox="1"/>
          <p:nvPr/>
        </p:nvSpPr>
        <p:spPr>
          <a:xfrm>
            <a:off x="2551431" y="4521474"/>
            <a:ext cx="2354223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&amp; notifyAll()</a:t>
            </a:r>
            <a:endParaRPr lang="ko-Kore-KR" altLang="en-US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04375656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4C136F5F-89A6-7004-C889-C6E75638BC84}"/>
              </a:ext>
            </a:extLst>
          </p:cNvPr>
          <p:cNvSpPr/>
          <p:nvPr/>
        </p:nvSpPr>
        <p:spPr>
          <a:xfrm>
            <a:off x="4000799" y="3216272"/>
            <a:ext cx="4146027" cy="1439697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45E2104-8F3A-6692-CD6F-7559F95BB708}"/>
              </a:ext>
            </a:extLst>
          </p:cNvPr>
          <p:cNvSpPr/>
          <p:nvPr/>
        </p:nvSpPr>
        <p:spPr>
          <a:xfrm>
            <a:off x="187147" y="263500"/>
            <a:ext cx="16626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동작 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887F9BE-42B3-A5D5-C9AB-0C1C90392351}"/>
              </a:ext>
            </a:extLst>
          </p:cNvPr>
          <p:cNvSpPr/>
          <p:nvPr/>
        </p:nvSpPr>
        <p:spPr>
          <a:xfrm>
            <a:off x="366415" y="602054"/>
            <a:ext cx="10986911" cy="15004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대기</a:t>
            </a: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하게 하고 </a:t>
            </a: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통지</a:t>
            </a: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함으로서 스레드간 상호 배제와 상호 협력으로 동기화를 구현할 수 있다</a:t>
            </a:r>
            <a:endParaRPr lang="en-US" altLang="ko-KR" sz="14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동기화 영역에서 특정한 조건이 만족될 때까지 다음으로 진행하지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못한다면 다음과 같은 문제점을 가지게 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 락을 소유한 스레드가 특정한 조건이 만족 될 때까지 동기화 영역을 빠져 나오지 못하므로 다른 스레드들은 락을 무한정 기다려야 하는 상황이 발생할 수 있다</a:t>
            </a:r>
            <a:endParaRPr lang="en-US" altLang="ko-KR" sz="1200">
              <a:solidFill>
                <a:schemeClr val="tx1">
                  <a:lumMod val="75000"/>
                  <a:lumOff val="2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특정한 조건이 만족 될 때까지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계속 반복하면서 상태를 확인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SpinLock)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해야 하므로 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부하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등 쓸데없는 자원낭비로 이어질 수 있다</a:t>
            </a:r>
            <a:endParaRPr lang="en-US" altLang="ko-KR" sz="120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5DD09315-AA86-5A35-531C-5DD00A775115}"/>
              </a:ext>
            </a:extLst>
          </p:cNvPr>
          <p:cNvSpPr/>
          <p:nvPr/>
        </p:nvSpPr>
        <p:spPr>
          <a:xfrm>
            <a:off x="3067635" y="3706150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141324CA-78C0-E5AB-07B1-0D039A9E2F8A}"/>
              </a:ext>
            </a:extLst>
          </p:cNvPr>
          <p:cNvSpPr/>
          <p:nvPr/>
        </p:nvSpPr>
        <p:spPr>
          <a:xfrm>
            <a:off x="1570555" y="3912236"/>
            <a:ext cx="504628" cy="47504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6D7790-7351-C824-B589-E74D4774928A}"/>
              </a:ext>
            </a:extLst>
          </p:cNvPr>
          <p:cNvSpPr/>
          <p:nvPr/>
        </p:nvSpPr>
        <p:spPr>
          <a:xfrm>
            <a:off x="2891413" y="3183981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FE2186DF-6B6D-6A02-A752-7416EE634162}"/>
              </a:ext>
            </a:extLst>
          </p:cNvPr>
          <p:cNvCxnSpPr>
            <a:cxnSpLocks/>
            <a:stCxn id="6" idx="2"/>
            <a:endCxn id="4" idx="0"/>
          </p:cNvCxnSpPr>
          <p:nvPr/>
        </p:nvCxnSpPr>
        <p:spPr>
          <a:xfrm>
            <a:off x="3319949" y="3493428"/>
            <a:ext cx="0" cy="2127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67C231BD-FFA6-E5A0-819A-5D6249580221}"/>
              </a:ext>
            </a:extLst>
          </p:cNvPr>
          <p:cNvSpPr/>
          <p:nvPr/>
        </p:nvSpPr>
        <p:spPr>
          <a:xfrm>
            <a:off x="4357909" y="3706149"/>
            <a:ext cx="914956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A5205A9F-CAE6-3488-63DF-E72B930FFDB8}"/>
              </a:ext>
            </a:extLst>
          </p:cNvPr>
          <p:cNvCxnSpPr>
            <a:cxnSpLocks/>
            <a:stCxn id="4" idx="6"/>
            <a:endCxn id="10" idx="1"/>
          </p:cNvCxnSpPr>
          <p:nvPr/>
        </p:nvCxnSpPr>
        <p:spPr>
          <a:xfrm flipV="1">
            <a:off x="3572263" y="3943674"/>
            <a:ext cx="785646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70FC16A4-A0FC-4A5A-B405-F480CC4289E3}"/>
              </a:ext>
            </a:extLst>
          </p:cNvPr>
          <p:cNvSpPr/>
          <p:nvPr/>
        </p:nvSpPr>
        <p:spPr>
          <a:xfrm>
            <a:off x="5653334" y="3563908"/>
            <a:ext cx="948379" cy="759532"/>
          </a:xfrm>
          <a:prstGeom prst="diamond">
            <a:avLst/>
          </a:prstGeom>
          <a:solidFill>
            <a:schemeClr val="bg1"/>
          </a:solidFill>
          <a:ln w="12700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3F719F6-7975-1E0D-4F69-FCFE945E70BE}"/>
              </a:ext>
            </a:extLst>
          </p:cNvPr>
          <p:cNvSpPr txBox="1"/>
          <p:nvPr/>
        </p:nvSpPr>
        <p:spPr>
          <a:xfrm>
            <a:off x="5726137" y="3825461"/>
            <a:ext cx="84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?</a:t>
            </a:r>
            <a:endParaRPr lang="ko-Kore-KR" altLang="en-US" sz="1000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8C40E78-E780-AC91-4888-41DC03B1C10B}"/>
              </a:ext>
            </a:extLst>
          </p:cNvPr>
          <p:cNvCxnSpPr>
            <a:cxnSpLocks/>
            <a:stCxn id="10" idx="3"/>
            <a:endCxn id="14" idx="1"/>
          </p:cNvCxnSpPr>
          <p:nvPr/>
        </p:nvCxnSpPr>
        <p:spPr>
          <a:xfrm>
            <a:off x="5272865" y="3943674"/>
            <a:ext cx="380469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D6516BE0-8514-E499-733C-F5D7133877F6}"/>
              </a:ext>
            </a:extLst>
          </p:cNvPr>
          <p:cNvSpPr/>
          <p:nvPr/>
        </p:nvSpPr>
        <p:spPr>
          <a:xfrm>
            <a:off x="6894878" y="3706149"/>
            <a:ext cx="948379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88F822F-9147-9FB0-8A10-3B33B2FCC51C}"/>
              </a:ext>
            </a:extLst>
          </p:cNvPr>
          <p:cNvCxnSpPr>
            <a:cxnSpLocks/>
            <a:stCxn id="14" idx="3"/>
            <a:endCxn id="21" idx="1"/>
          </p:cNvCxnSpPr>
          <p:nvPr/>
        </p:nvCxnSpPr>
        <p:spPr>
          <a:xfrm>
            <a:off x="6601713" y="3943674"/>
            <a:ext cx="2931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C2F41743-0646-72EE-17F0-35B600D06DE3}"/>
              </a:ext>
            </a:extLst>
          </p:cNvPr>
          <p:cNvSpPr txBox="1"/>
          <p:nvPr/>
        </p:nvSpPr>
        <p:spPr>
          <a:xfrm>
            <a:off x="5275348" y="2892430"/>
            <a:ext cx="14796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ore-KR" altLang="en-US" sz="1400" i="1">
              <a:solidFill>
                <a:srgbClr val="FF0000"/>
              </a:solidFill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19FADC9D-0709-6A06-2CD6-EFDFB691C342}"/>
              </a:ext>
            </a:extLst>
          </p:cNvPr>
          <p:cNvSpPr/>
          <p:nvPr/>
        </p:nvSpPr>
        <p:spPr>
          <a:xfrm>
            <a:off x="8612220" y="3706145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B54F83D-C0B0-8C2A-EE4A-DEBBD9D516DF}"/>
              </a:ext>
            </a:extLst>
          </p:cNvPr>
          <p:cNvCxnSpPr>
            <a:cxnSpLocks/>
            <a:stCxn id="21" idx="3"/>
            <a:endCxn id="36" idx="2"/>
          </p:cNvCxnSpPr>
          <p:nvPr/>
        </p:nvCxnSpPr>
        <p:spPr>
          <a:xfrm flipV="1">
            <a:off x="7843257" y="3943670"/>
            <a:ext cx="768963" cy="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ECF678E1-C9FC-8DEF-D899-0967A2F4B525}"/>
              </a:ext>
            </a:extLst>
          </p:cNvPr>
          <p:cNvCxnSpPr>
            <a:cxnSpLocks/>
            <a:stCxn id="14" idx="2"/>
            <a:endCxn id="47" idx="0"/>
          </p:cNvCxnSpPr>
          <p:nvPr/>
        </p:nvCxnSpPr>
        <p:spPr>
          <a:xfrm flipH="1">
            <a:off x="6127523" y="4323440"/>
            <a:ext cx="1" cy="85410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모서리가 둥근 직사각형 55">
            <a:extLst>
              <a:ext uri="{FF2B5EF4-FFF2-40B4-BE49-F238E27FC236}">
                <a16:creationId xmlns:a16="http://schemas.microsoft.com/office/drawing/2014/main" id="{009175FE-3894-AF09-BCD5-75EFBE597B68}"/>
              </a:ext>
            </a:extLst>
          </p:cNvPr>
          <p:cNvSpPr/>
          <p:nvPr/>
        </p:nvSpPr>
        <p:spPr>
          <a:xfrm>
            <a:off x="8417569" y="3182146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42115E2E-63CB-6D56-C24D-A7EF5AC7F90C}"/>
              </a:ext>
            </a:extLst>
          </p:cNvPr>
          <p:cNvCxnSpPr>
            <a:cxnSpLocks/>
            <a:stCxn id="56" idx="2"/>
          </p:cNvCxnSpPr>
          <p:nvPr/>
        </p:nvCxnSpPr>
        <p:spPr>
          <a:xfrm>
            <a:off x="8846105" y="3491593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B5B8559C-DBCF-B3AB-363E-51CBA6A32063}"/>
              </a:ext>
            </a:extLst>
          </p:cNvPr>
          <p:cNvSpPr/>
          <p:nvPr/>
        </p:nvSpPr>
        <p:spPr>
          <a:xfrm>
            <a:off x="1416639" y="3374628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D517D7BD-F494-8BAE-8260-1BF48A043CE9}"/>
              </a:ext>
            </a:extLst>
          </p:cNvPr>
          <p:cNvCxnSpPr>
            <a:cxnSpLocks/>
            <a:stCxn id="58" idx="2"/>
          </p:cNvCxnSpPr>
          <p:nvPr/>
        </p:nvCxnSpPr>
        <p:spPr>
          <a:xfrm>
            <a:off x="1845175" y="3684075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꺾인 연결선[E] 63">
            <a:extLst>
              <a:ext uri="{FF2B5EF4-FFF2-40B4-BE49-F238E27FC236}">
                <a16:creationId xmlns:a16="http://schemas.microsoft.com/office/drawing/2014/main" id="{B88CDB09-FF83-01BE-BB63-0EECE9BA17CA}"/>
              </a:ext>
            </a:extLst>
          </p:cNvPr>
          <p:cNvCxnSpPr>
            <a:cxnSpLocks/>
          </p:cNvCxnSpPr>
          <p:nvPr/>
        </p:nvCxnSpPr>
        <p:spPr>
          <a:xfrm rot="10800000">
            <a:off x="4963609" y="4181199"/>
            <a:ext cx="956248" cy="1134848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D59832BF-59FF-EC70-3979-1D56B47EFAE4}"/>
              </a:ext>
            </a:extLst>
          </p:cNvPr>
          <p:cNvSpPr txBox="1"/>
          <p:nvPr/>
        </p:nvSpPr>
        <p:spPr>
          <a:xfrm>
            <a:off x="6081752" y="4794411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000" b="1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036C037-3D32-6EBE-D2E8-F798EE66FDFB}"/>
              </a:ext>
            </a:extLst>
          </p:cNvPr>
          <p:cNvSpPr txBox="1"/>
          <p:nvPr/>
        </p:nvSpPr>
        <p:spPr>
          <a:xfrm>
            <a:off x="6511783" y="3704315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CAE61373-C7AD-231B-DFB8-585A839BE5C9}"/>
              </a:ext>
            </a:extLst>
          </p:cNvPr>
          <p:cNvSpPr/>
          <p:nvPr/>
        </p:nvSpPr>
        <p:spPr>
          <a:xfrm>
            <a:off x="9703177" y="3704315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모서리가 둥근 직사각형 72">
            <a:extLst>
              <a:ext uri="{FF2B5EF4-FFF2-40B4-BE49-F238E27FC236}">
                <a16:creationId xmlns:a16="http://schemas.microsoft.com/office/drawing/2014/main" id="{0CCC5253-8E95-9CA4-A9DD-96A42681454D}"/>
              </a:ext>
            </a:extLst>
          </p:cNvPr>
          <p:cNvSpPr/>
          <p:nvPr/>
        </p:nvSpPr>
        <p:spPr>
          <a:xfrm>
            <a:off x="9526955" y="3182146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4" name="직선 연결선[R] 73">
            <a:extLst>
              <a:ext uri="{FF2B5EF4-FFF2-40B4-BE49-F238E27FC236}">
                <a16:creationId xmlns:a16="http://schemas.microsoft.com/office/drawing/2014/main" id="{225FDB0C-67C8-6FA9-3B24-83679F7991A3}"/>
              </a:ext>
            </a:extLst>
          </p:cNvPr>
          <p:cNvCxnSpPr>
            <a:cxnSpLocks/>
            <a:stCxn id="73" idx="2"/>
            <a:endCxn id="72" idx="0"/>
          </p:cNvCxnSpPr>
          <p:nvPr/>
        </p:nvCxnSpPr>
        <p:spPr>
          <a:xfrm>
            <a:off x="9955491" y="3491593"/>
            <a:ext cx="0" cy="2127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C006A799-DDBE-80AD-3965-A89C2DC3A279}"/>
              </a:ext>
            </a:extLst>
          </p:cNvPr>
          <p:cNvCxnSpPr>
            <a:cxnSpLocks/>
            <a:stCxn id="36" idx="6"/>
            <a:endCxn id="72" idx="2"/>
          </p:cNvCxnSpPr>
          <p:nvPr/>
        </p:nvCxnSpPr>
        <p:spPr>
          <a:xfrm flipV="1">
            <a:off x="9116848" y="3941840"/>
            <a:ext cx="586329" cy="18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꺾인 연결선[E] 80">
            <a:extLst>
              <a:ext uri="{FF2B5EF4-FFF2-40B4-BE49-F238E27FC236}">
                <a16:creationId xmlns:a16="http://schemas.microsoft.com/office/drawing/2014/main" id="{88E1658A-1CEA-5039-8E7A-003B4BE307D7}"/>
              </a:ext>
            </a:extLst>
          </p:cNvPr>
          <p:cNvCxnSpPr>
            <a:cxnSpLocks/>
            <a:stCxn id="72" idx="4"/>
            <a:endCxn id="10" idx="2"/>
          </p:cNvCxnSpPr>
          <p:nvPr/>
        </p:nvCxnSpPr>
        <p:spPr>
          <a:xfrm rot="5400000">
            <a:off x="7384522" y="1610229"/>
            <a:ext cx="1835" cy="5140104"/>
          </a:xfrm>
          <a:prstGeom prst="bentConnector3">
            <a:avLst>
              <a:gd name="adj1" fmla="val 77489046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E2B4AAEA-B69F-F63C-6217-9258A89ADBEA}"/>
              </a:ext>
            </a:extLst>
          </p:cNvPr>
          <p:cNvSpPr txBox="1"/>
          <p:nvPr/>
        </p:nvSpPr>
        <p:spPr>
          <a:xfrm>
            <a:off x="6188677" y="5706520"/>
            <a:ext cx="23607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번이 동기화 영역 진입</a:t>
            </a:r>
            <a:endParaRPr lang="ko-Kore-KR" altLang="en-US" sz="100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E06F1CC2-B6D8-A164-D646-D2C5AD2B2DD8}"/>
              </a:ext>
            </a:extLst>
          </p:cNvPr>
          <p:cNvSpPr txBox="1"/>
          <p:nvPr/>
        </p:nvSpPr>
        <p:spPr>
          <a:xfrm>
            <a:off x="6422734" y="5208325"/>
            <a:ext cx="34771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조건이 맞지 않아 락을 소유한 상태로 문제 해결 때까지 계속 반복</a:t>
            </a:r>
            <a:endParaRPr lang="ko-Kore-KR" altLang="en-US" sz="100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1E1D0B5C-1FB0-8583-3961-36207C7C7A41}"/>
              </a:ext>
            </a:extLst>
          </p:cNvPr>
          <p:cNvSpPr txBox="1"/>
          <p:nvPr/>
        </p:nvSpPr>
        <p:spPr>
          <a:xfrm>
            <a:off x="8457907" y="2938909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endParaRPr lang="ko-Kore-KR" altLang="en-US" sz="1000"/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1D113D2E-D0E2-66C5-3787-3E48EA5D2D5E}"/>
              </a:ext>
            </a:extLst>
          </p:cNvPr>
          <p:cNvSpPr/>
          <p:nvPr/>
        </p:nvSpPr>
        <p:spPr>
          <a:xfrm>
            <a:off x="1023071" y="3105612"/>
            <a:ext cx="1662878" cy="1439697"/>
          </a:xfrm>
          <a:prstGeom prst="roundRect">
            <a:avLst>
              <a:gd name="adj" fmla="val 5351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2C9AFA1-723B-F07B-A80C-7325C58A4EFF}"/>
              </a:ext>
            </a:extLst>
          </p:cNvPr>
          <p:cNvSpPr txBox="1"/>
          <p:nvPr/>
        </p:nvSpPr>
        <p:spPr>
          <a:xfrm>
            <a:off x="1388678" y="2820893"/>
            <a:ext cx="8324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endParaRPr lang="ko-Kore-KR" altLang="en-US" sz="12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962B40F-4F2C-55A9-713C-4844E961259E}"/>
              </a:ext>
            </a:extLst>
          </p:cNvPr>
          <p:cNvSpPr txBox="1"/>
          <p:nvPr/>
        </p:nvSpPr>
        <p:spPr>
          <a:xfrm>
            <a:off x="2943690" y="2933873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1F43817-7AC3-A588-6741-AD40520232BA}"/>
              </a:ext>
            </a:extLst>
          </p:cNvPr>
          <p:cNvSpPr txBox="1"/>
          <p:nvPr/>
        </p:nvSpPr>
        <p:spPr>
          <a:xfrm>
            <a:off x="5800577" y="5177547"/>
            <a:ext cx="653892" cy="276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Loop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338ECFC-3674-5360-E46D-318065625E1F}"/>
              </a:ext>
            </a:extLst>
          </p:cNvPr>
          <p:cNvSpPr txBox="1"/>
          <p:nvPr/>
        </p:nvSpPr>
        <p:spPr>
          <a:xfrm>
            <a:off x="9567293" y="2932061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074987739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4C136F5F-89A6-7004-C889-C6E75638BC84}"/>
              </a:ext>
            </a:extLst>
          </p:cNvPr>
          <p:cNvSpPr/>
          <p:nvPr/>
        </p:nvSpPr>
        <p:spPr>
          <a:xfrm>
            <a:off x="5319355" y="1848271"/>
            <a:ext cx="4146027" cy="1439697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887F9BE-42B3-A5D5-C9AB-0C1C90392351}"/>
              </a:ext>
            </a:extLst>
          </p:cNvPr>
          <p:cNvSpPr/>
          <p:nvPr/>
        </p:nvSpPr>
        <p:spPr>
          <a:xfrm>
            <a:off x="230769" y="118995"/>
            <a:ext cx="11961231" cy="12234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영역에서 특정한 조건이 만족될 때까지 다음으로 진행하지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못할 경우 조건 변수는 좋은 해결책이 된다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 락을 소유한 스레드가 특정한 조건이 만족 될 때까지 가지고 있는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해제하고 대기하도록 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락을 획득한 후에 특정한 상황을 해결하고 대기 중인 스레드들을 깨우면 깨어난 스레드는 락을 다시 획득한 후 계속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프로세스를 진행하도록 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조건이 만족 될 때까지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반복 수행 할 필요가 없으며 스레드 간 협력을 통해서 상호배제 동기화를 유지하면서 문제를 해결해 나갈 수 있다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5DD09315-AA86-5A35-531C-5DD00A775115}"/>
              </a:ext>
            </a:extLst>
          </p:cNvPr>
          <p:cNvSpPr/>
          <p:nvPr/>
        </p:nvSpPr>
        <p:spPr>
          <a:xfrm>
            <a:off x="4489143" y="2338149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141324CA-78C0-E5AB-07B1-0D039A9E2F8A}"/>
              </a:ext>
            </a:extLst>
          </p:cNvPr>
          <p:cNvSpPr/>
          <p:nvPr/>
        </p:nvSpPr>
        <p:spPr>
          <a:xfrm>
            <a:off x="2981034" y="2544235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6D7790-7351-C824-B589-E74D4774928A}"/>
              </a:ext>
            </a:extLst>
          </p:cNvPr>
          <p:cNvSpPr/>
          <p:nvPr/>
        </p:nvSpPr>
        <p:spPr>
          <a:xfrm>
            <a:off x="4312921" y="1815980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FE2186DF-6B6D-6A02-A752-7416EE634162}"/>
              </a:ext>
            </a:extLst>
          </p:cNvPr>
          <p:cNvCxnSpPr>
            <a:cxnSpLocks/>
            <a:stCxn id="6" idx="2"/>
            <a:endCxn id="4" idx="0"/>
          </p:cNvCxnSpPr>
          <p:nvPr/>
        </p:nvCxnSpPr>
        <p:spPr>
          <a:xfrm>
            <a:off x="4741457" y="2125427"/>
            <a:ext cx="0" cy="2127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67C231BD-FFA6-E5A0-819A-5D6249580221}"/>
              </a:ext>
            </a:extLst>
          </p:cNvPr>
          <p:cNvSpPr/>
          <p:nvPr/>
        </p:nvSpPr>
        <p:spPr>
          <a:xfrm>
            <a:off x="5653905" y="2338148"/>
            <a:ext cx="937516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A5205A9F-CAE6-3488-63DF-E72B930FFDB8}"/>
              </a:ext>
            </a:extLst>
          </p:cNvPr>
          <p:cNvCxnSpPr>
            <a:cxnSpLocks/>
            <a:stCxn id="4" idx="6"/>
            <a:endCxn id="10" idx="1"/>
          </p:cNvCxnSpPr>
          <p:nvPr/>
        </p:nvCxnSpPr>
        <p:spPr>
          <a:xfrm flipV="1">
            <a:off x="4993771" y="2575673"/>
            <a:ext cx="660134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70FC16A4-A0FC-4A5A-B405-F480CC4289E3}"/>
              </a:ext>
            </a:extLst>
          </p:cNvPr>
          <p:cNvSpPr/>
          <p:nvPr/>
        </p:nvSpPr>
        <p:spPr>
          <a:xfrm>
            <a:off x="6971890" y="2195907"/>
            <a:ext cx="948379" cy="759532"/>
          </a:xfrm>
          <a:prstGeom prst="diamond">
            <a:avLst/>
          </a:prstGeom>
          <a:solidFill>
            <a:schemeClr val="bg1"/>
          </a:solidFill>
          <a:ln w="12700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3F719F6-7975-1E0D-4F69-FCFE945E70BE}"/>
              </a:ext>
            </a:extLst>
          </p:cNvPr>
          <p:cNvSpPr txBox="1"/>
          <p:nvPr/>
        </p:nvSpPr>
        <p:spPr>
          <a:xfrm>
            <a:off x="7044693" y="2457460"/>
            <a:ext cx="84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?</a:t>
            </a:r>
            <a:endParaRPr lang="ko-Kore-KR" altLang="en-US" sz="1000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8C40E78-E780-AC91-4888-41DC03B1C10B}"/>
              </a:ext>
            </a:extLst>
          </p:cNvPr>
          <p:cNvCxnSpPr>
            <a:cxnSpLocks/>
            <a:stCxn id="10" idx="3"/>
            <a:endCxn id="14" idx="1"/>
          </p:cNvCxnSpPr>
          <p:nvPr/>
        </p:nvCxnSpPr>
        <p:spPr>
          <a:xfrm>
            <a:off x="6591421" y="2575673"/>
            <a:ext cx="3804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D6516BE0-8514-E499-733C-F5D7133877F6}"/>
              </a:ext>
            </a:extLst>
          </p:cNvPr>
          <p:cNvSpPr/>
          <p:nvPr/>
        </p:nvSpPr>
        <p:spPr>
          <a:xfrm>
            <a:off x="8213433" y="2338148"/>
            <a:ext cx="948379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88F822F-9147-9FB0-8A10-3B33B2FCC51C}"/>
              </a:ext>
            </a:extLst>
          </p:cNvPr>
          <p:cNvCxnSpPr>
            <a:cxnSpLocks/>
            <a:stCxn id="14" idx="3"/>
            <a:endCxn id="21" idx="1"/>
          </p:cNvCxnSpPr>
          <p:nvPr/>
        </p:nvCxnSpPr>
        <p:spPr>
          <a:xfrm>
            <a:off x="7920269" y="2575673"/>
            <a:ext cx="2931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C2F41743-0646-72EE-17F0-35B600D06DE3}"/>
              </a:ext>
            </a:extLst>
          </p:cNvPr>
          <p:cNvSpPr txBox="1"/>
          <p:nvPr/>
        </p:nvSpPr>
        <p:spPr>
          <a:xfrm>
            <a:off x="6755423" y="1536311"/>
            <a:ext cx="142620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ore-KR" altLang="en-US" sz="1400" i="1">
              <a:solidFill>
                <a:srgbClr val="FF0000"/>
              </a:solidFill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19FADC9D-0709-6A06-2CD6-EFDFB691C342}"/>
              </a:ext>
            </a:extLst>
          </p:cNvPr>
          <p:cNvSpPr/>
          <p:nvPr/>
        </p:nvSpPr>
        <p:spPr>
          <a:xfrm>
            <a:off x="9930776" y="2338144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B54F83D-C0B0-8C2A-EE4A-DEBBD9D516DF}"/>
              </a:ext>
            </a:extLst>
          </p:cNvPr>
          <p:cNvCxnSpPr>
            <a:cxnSpLocks/>
            <a:stCxn id="21" idx="3"/>
            <a:endCxn id="36" idx="2"/>
          </p:cNvCxnSpPr>
          <p:nvPr/>
        </p:nvCxnSpPr>
        <p:spPr>
          <a:xfrm flipV="1">
            <a:off x="9161812" y="2575669"/>
            <a:ext cx="768964" cy="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ECF678E1-C9FC-8DEF-D899-0967A2F4B525}"/>
              </a:ext>
            </a:extLst>
          </p:cNvPr>
          <p:cNvCxnSpPr>
            <a:cxnSpLocks/>
            <a:stCxn id="14" idx="2"/>
            <a:endCxn id="47" idx="0"/>
          </p:cNvCxnSpPr>
          <p:nvPr/>
        </p:nvCxnSpPr>
        <p:spPr>
          <a:xfrm flipH="1">
            <a:off x="7446079" y="2955439"/>
            <a:ext cx="1" cy="9052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A1F43817-7AC3-A588-6741-AD40520232BA}"/>
              </a:ext>
            </a:extLst>
          </p:cNvPr>
          <p:cNvSpPr txBox="1"/>
          <p:nvPr/>
        </p:nvSpPr>
        <p:spPr>
          <a:xfrm>
            <a:off x="7119133" y="3860666"/>
            <a:ext cx="653892" cy="276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sp>
        <p:nvSpPr>
          <p:cNvPr id="56" name="모서리가 둥근 직사각형 55">
            <a:extLst>
              <a:ext uri="{FF2B5EF4-FFF2-40B4-BE49-F238E27FC236}">
                <a16:creationId xmlns:a16="http://schemas.microsoft.com/office/drawing/2014/main" id="{009175FE-3894-AF09-BCD5-75EFBE597B68}"/>
              </a:ext>
            </a:extLst>
          </p:cNvPr>
          <p:cNvSpPr/>
          <p:nvPr/>
        </p:nvSpPr>
        <p:spPr>
          <a:xfrm>
            <a:off x="9736125" y="1814145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42115E2E-63CB-6D56-C24D-A7EF5AC7F90C}"/>
              </a:ext>
            </a:extLst>
          </p:cNvPr>
          <p:cNvCxnSpPr>
            <a:cxnSpLocks/>
            <a:stCxn id="56" idx="2"/>
          </p:cNvCxnSpPr>
          <p:nvPr/>
        </p:nvCxnSpPr>
        <p:spPr>
          <a:xfrm>
            <a:off x="10164661" y="2123592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B5B8559C-DBCF-B3AB-363E-51CBA6A32063}"/>
              </a:ext>
            </a:extLst>
          </p:cNvPr>
          <p:cNvSpPr/>
          <p:nvPr/>
        </p:nvSpPr>
        <p:spPr>
          <a:xfrm>
            <a:off x="2827118" y="2006627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D517D7BD-F494-8BAE-8260-1BF48A043CE9}"/>
              </a:ext>
            </a:extLst>
          </p:cNvPr>
          <p:cNvCxnSpPr>
            <a:cxnSpLocks/>
            <a:stCxn id="58" idx="2"/>
          </p:cNvCxnSpPr>
          <p:nvPr/>
        </p:nvCxnSpPr>
        <p:spPr>
          <a:xfrm>
            <a:off x="3255654" y="2316074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D59832BF-59FF-EC70-3979-1D56B47EFAE4}"/>
              </a:ext>
            </a:extLst>
          </p:cNvPr>
          <p:cNvSpPr txBox="1"/>
          <p:nvPr/>
        </p:nvSpPr>
        <p:spPr>
          <a:xfrm>
            <a:off x="7381262" y="3435643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000" b="1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036C037-3D32-6EBE-D2E8-F798EE66FDFB}"/>
              </a:ext>
            </a:extLst>
          </p:cNvPr>
          <p:cNvSpPr txBox="1"/>
          <p:nvPr/>
        </p:nvSpPr>
        <p:spPr>
          <a:xfrm>
            <a:off x="7830339" y="2336314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CAE61373-C7AD-231B-DFB8-585A839BE5C9}"/>
              </a:ext>
            </a:extLst>
          </p:cNvPr>
          <p:cNvSpPr/>
          <p:nvPr/>
        </p:nvSpPr>
        <p:spPr>
          <a:xfrm>
            <a:off x="11021733" y="2336314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모서리가 둥근 직사각형 72">
            <a:extLst>
              <a:ext uri="{FF2B5EF4-FFF2-40B4-BE49-F238E27FC236}">
                <a16:creationId xmlns:a16="http://schemas.microsoft.com/office/drawing/2014/main" id="{0CCC5253-8E95-9CA4-A9DD-96A42681454D}"/>
              </a:ext>
            </a:extLst>
          </p:cNvPr>
          <p:cNvSpPr/>
          <p:nvPr/>
        </p:nvSpPr>
        <p:spPr>
          <a:xfrm>
            <a:off x="10845511" y="1814145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4" name="직선 연결선[R] 73">
            <a:extLst>
              <a:ext uri="{FF2B5EF4-FFF2-40B4-BE49-F238E27FC236}">
                <a16:creationId xmlns:a16="http://schemas.microsoft.com/office/drawing/2014/main" id="{225FDB0C-67C8-6FA9-3B24-83679F7991A3}"/>
              </a:ext>
            </a:extLst>
          </p:cNvPr>
          <p:cNvCxnSpPr>
            <a:cxnSpLocks/>
            <a:stCxn id="73" idx="2"/>
            <a:endCxn id="72" idx="0"/>
          </p:cNvCxnSpPr>
          <p:nvPr/>
        </p:nvCxnSpPr>
        <p:spPr>
          <a:xfrm>
            <a:off x="11274047" y="2123592"/>
            <a:ext cx="0" cy="2127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C006A799-DDBE-80AD-3965-A89C2DC3A279}"/>
              </a:ext>
            </a:extLst>
          </p:cNvPr>
          <p:cNvCxnSpPr>
            <a:cxnSpLocks/>
            <a:stCxn id="36" idx="6"/>
            <a:endCxn id="72" idx="2"/>
          </p:cNvCxnSpPr>
          <p:nvPr/>
        </p:nvCxnSpPr>
        <p:spPr>
          <a:xfrm flipV="1">
            <a:off x="10435404" y="2573839"/>
            <a:ext cx="586329" cy="18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E06F1CC2-B6D8-A164-D646-D2C5AD2B2DD8}"/>
              </a:ext>
            </a:extLst>
          </p:cNvPr>
          <p:cNvSpPr txBox="1"/>
          <p:nvPr/>
        </p:nvSpPr>
        <p:spPr>
          <a:xfrm>
            <a:off x="3546489" y="4439314"/>
            <a:ext cx="137218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이동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1E1D0B5C-1FB0-8583-3961-36207C7C7A41}"/>
              </a:ext>
            </a:extLst>
          </p:cNvPr>
          <p:cNvSpPr txBox="1"/>
          <p:nvPr/>
        </p:nvSpPr>
        <p:spPr>
          <a:xfrm>
            <a:off x="9776463" y="1570908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endParaRPr lang="ko-Kore-KR" altLang="en-US" sz="100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03AE3DDB-1A45-DD2F-24AA-C3A9BDD92642}"/>
              </a:ext>
            </a:extLst>
          </p:cNvPr>
          <p:cNvSpPr/>
          <p:nvPr/>
        </p:nvSpPr>
        <p:spPr>
          <a:xfrm>
            <a:off x="5340864" y="4384441"/>
            <a:ext cx="504628" cy="475049"/>
          </a:xfrm>
          <a:prstGeom prst="ellipse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5B3284C-E707-C5EB-2FE3-E9C7416A54D5}"/>
              </a:ext>
            </a:extLst>
          </p:cNvPr>
          <p:cNvSpPr txBox="1"/>
          <p:nvPr/>
        </p:nvSpPr>
        <p:spPr>
          <a:xfrm>
            <a:off x="8653148" y="4048823"/>
            <a:ext cx="2066324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임계영역을 완료하고 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블록을 빠져나오면서 락을 해제한다</a:t>
            </a:r>
            <a:endParaRPr lang="ko-Kore-KR" altLang="en-US" sz="100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88B89ECB-12E7-C787-53EF-006F7F15BC50}"/>
              </a:ext>
            </a:extLst>
          </p:cNvPr>
          <p:cNvSpPr/>
          <p:nvPr/>
        </p:nvSpPr>
        <p:spPr>
          <a:xfrm>
            <a:off x="7193765" y="4989479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C4E1F46A-96AD-EB95-1EAE-198995640A67}"/>
              </a:ext>
            </a:extLst>
          </p:cNvPr>
          <p:cNvSpPr/>
          <p:nvPr/>
        </p:nvSpPr>
        <p:spPr>
          <a:xfrm>
            <a:off x="7017543" y="4472375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A8644CD7-CAA3-7252-B100-B3AF97193C96}"/>
              </a:ext>
            </a:extLst>
          </p:cNvPr>
          <p:cNvCxnSpPr>
            <a:cxnSpLocks/>
            <a:stCxn id="20" idx="2"/>
            <a:endCxn id="19" idx="0"/>
          </p:cNvCxnSpPr>
          <p:nvPr/>
        </p:nvCxnSpPr>
        <p:spPr>
          <a:xfrm>
            <a:off x="7446079" y="4781822"/>
            <a:ext cx="0" cy="20765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97BB1E00-E7A1-6143-72AA-B61A48BFB6A8}"/>
              </a:ext>
            </a:extLst>
          </p:cNvPr>
          <p:cNvCxnSpPr>
            <a:cxnSpLocks/>
            <a:endCxn id="9" idx="6"/>
          </p:cNvCxnSpPr>
          <p:nvPr/>
        </p:nvCxnSpPr>
        <p:spPr>
          <a:xfrm flipH="1">
            <a:off x="5845492" y="4122616"/>
            <a:ext cx="1279259" cy="4993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4DA87294-87E5-7BF6-558D-12E21CE25E4F}"/>
              </a:ext>
            </a:extLst>
          </p:cNvPr>
          <p:cNvSpPr txBox="1"/>
          <p:nvPr/>
        </p:nvSpPr>
        <p:spPr>
          <a:xfrm>
            <a:off x="6404954" y="4014554"/>
            <a:ext cx="5905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endParaRPr lang="ko-Kore-KR" altLang="en-US" sz="1000"/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593D490E-7CFA-41CE-D7FF-B09DCD40DA07}"/>
              </a:ext>
            </a:extLst>
          </p:cNvPr>
          <p:cNvCxnSpPr>
            <a:stCxn id="47" idx="2"/>
            <a:endCxn id="20" idx="0"/>
          </p:cNvCxnSpPr>
          <p:nvPr/>
        </p:nvCxnSpPr>
        <p:spPr>
          <a:xfrm>
            <a:off x="7446079" y="4137665"/>
            <a:ext cx="0" cy="3347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7F2CF5F6-1A63-862C-3056-F540708ED5A0}"/>
              </a:ext>
            </a:extLst>
          </p:cNvPr>
          <p:cNvSpPr/>
          <p:nvPr/>
        </p:nvSpPr>
        <p:spPr>
          <a:xfrm>
            <a:off x="5056495" y="3672147"/>
            <a:ext cx="1118101" cy="1439697"/>
          </a:xfrm>
          <a:prstGeom prst="roundRect">
            <a:avLst>
              <a:gd name="adj" fmla="val 5351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38D137B-255E-2763-9206-1F0B6CF73057}"/>
              </a:ext>
            </a:extLst>
          </p:cNvPr>
          <p:cNvSpPr txBox="1"/>
          <p:nvPr/>
        </p:nvSpPr>
        <p:spPr>
          <a:xfrm>
            <a:off x="5201054" y="3395147"/>
            <a:ext cx="8324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  <a:endParaRPr lang="ko-Kore-KR" altLang="en-US" sz="1200"/>
          </a:p>
        </p:txBody>
      </p: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12DDCA95-8086-A9BC-CFEC-A9BE700FC32D}"/>
              </a:ext>
            </a:extLst>
          </p:cNvPr>
          <p:cNvSpPr/>
          <p:nvPr/>
        </p:nvSpPr>
        <p:spPr>
          <a:xfrm>
            <a:off x="5176415" y="3864182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9105D7CD-E3C2-E3D7-AFD0-EC33344BFC91}"/>
              </a:ext>
            </a:extLst>
          </p:cNvPr>
          <p:cNvCxnSpPr>
            <a:cxnSpLocks/>
            <a:stCxn id="41" idx="2"/>
          </p:cNvCxnSpPr>
          <p:nvPr/>
        </p:nvCxnSpPr>
        <p:spPr>
          <a:xfrm>
            <a:off x="5604951" y="4173629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모서리가 둥근 직사각형 44">
            <a:extLst>
              <a:ext uri="{FF2B5EF4-FFF2-40B4-BE49-F238E27FC236}">
                <a16:creationId xmlns:a16="http://schemas.microsoft.com/office/drawing/2014/main" id="{8E3D1A17-A72F-2668-D700-939F567C9388}"/>
              </a:ext>
            </a:extLst>
          </p:cNvPr>
          <p:cNvSpPr/>
          <p:nvPr/>
        </p:nvSpPr>
        <p:spPr>
          <a:xfrm>
            <a:off x="2491796" y="1796619"/>
            <a:ext cx="1662878" cy="1439697"/>
          </a:xfrm>
          <a:prstGeom prst="roundRect">
            <a:avLst>
              <a:gd name="adj" fmla="val 5351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9430DF4-680D-6F48-EBC1-312655486AEC}"/>
              </a:ext>
            </a:extLst>
          </p:cNvPr>
          <p:cNvSpPr txBox="1"/>
          <p:nvPr/>
        </p:nvSpPr>
        <p:spPr>
          <a:xfrm>
            <a:off x="2857403" y="1511900"/>
            <a:ext cx="8324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endParaRPr lang="ko-Kore-KR" altLang="en-US" sz="1200"/>
          </a:p>
        </p:txBody>
      </p:sp>
      <p:sp>
        <p:nvSpPr>
          <p:cNvPr id="53" name="다이아몬드 52">
            <a:extLst>
              <a:ext uri="{FF2B5EF4-FFF2-40B4-BE49-F238E27FC236}">
                <a16:creationId xmlns:a16="http://schemas.microsoft.com/office/drawing/2014/main" id="{A44F143B-D87E-52DE-5815-7C929A5ECE84}"/>
              </a:ext>
            </a:extLst>
          </p:cNvPr>
          <p:cNvSpPr/>
          <p:nvPr/>
        </p:nvSpPr>
        <p:spPr>
          <a:xfrm>
            <a:off x="6971889" y="5725593"/>
            <a:ext cx="948379" cy="759532"/>
          </a:xfrm>
          <a:prstGeom prst="diamond">
            <a:avLst/>
          </a:prstGeom>
          <a:solidFill>
            <a:schemeClr val="bg1"/>
          </a:solidFill>
          <a:ln w="12700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A2694B7-2607-27D6-0F35-D7EB14F6C8D0}"/>
              </a:ext>
            </a:extLst>
          </p:cNvPr>
          <p:cNvSpPr txBox="1"/>
          <p:nvPr/>
        </p:nvSpPr>
        <p:spPr>
          <a:xfrm>
            <a:off x="7044693" y="5969995"/>
            <a:ext cx="84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?</a:t>
            </a:r>
            <a:endParaRPr lang="ko-Kore-KR" altLang="en-US" sz="100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C38B16B-B783-1AC1-3881-509EF95AAE69}"/>
              </a:ext>
            </a:extLst>
          </p:cNvPr>
          <p:cNvSpPr txBox="1"/>
          <p:nvPr/>
        </p:nvSpPr>
        <p:spPr>
          <a:xfrm>
            <a:off x="6700236" y="5865969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AE65562F-9C6D-BE8C-87D4-88F10D42E02B}"/>
              </a:ext>
            </a:extLst>
          </p:cNvPr>
          <p:cNvCxnSpPr>
            <a:cxnSpLocks/>
            <a:stCxn id="19" idx="4"/>
            <a:endCxn id="53" idx="0"/>
          </p:cNvCxnSpPr>
          <p:nvPr/>
        </p:nvCxnSpPr>
        <p:spPr>
          <a:xfrm>
            <a:off x="7446079" y="5464528"/>
            <a:ext cx="0" cy="2610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89E2DD8F-70E5-4561-7A4A-679430130407}"/>
              </a:ext>
            </a:extLst>
          </p:cNvPr>
          <p:cNvCxnSpPr>
            <a:cxnSpLocks/>
            <a:stCxn id="53" idx="1"/>
            <a:endCxn id="33" idx="2"/>
          </p:cNvCxnSpPr>
          <p:nvPr/>
        </p:nvCxnSpPr>
        <p:spPr>
          <a:xfrm rot="10800000">
            <a:off x="5615547" y="5111845"/>
            <a:ext cx="1356343" cy="99351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F87AE4B1-0FE1-94E4-1EBB-96503CC9F670}"/>
              </a:ext>
            </a:extLst>
          </p:cNvPr>
          <p:cNvSpPr txBox="1"/>
          <p:nvPr/>
        </p:nvSpPr>
        <p:spPr>
          <a:xfrm>
            <a:off x="5981501" y="5942688"/>
            <a:ext cx="788261" cy="276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EFC68493-7303-81BA-3CCA-1CFD99BD15E5}"/>
              </a:ext>
            </a:extLst>
          </p:cNvPr>
          <p:cNvCxnSpPr>
            <a:cxnSpLocks/>
            <a:stCxn id="33" idx="1"/>
            <a:endCxn id="45" idx="2"/>
          </p:cNvCxnSpPr>
          <p:nvPr/>
        </p:nvCxnSpPr>
        <p:spPr>
          <a:xfrm rot="10800000">
            <a:off x="3323235" y="3236316"/>
            <a:ext cx="1733260" cy="115568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꺾인 연결선[E] 92">
            <a:extLst>
              <a:ext uri="{FF2B5EF4-FFF2-40B4-BE49-F238E27FC236}">
                <a16:creationId xmlns:a16="http://schemas.microsoft.com/office/drawing/2014/main" id="{6776973B-AE66-6205-E101-4F3F02E563F3}"/>
              </a:ext>
            </a:extLst>
          </p:cNvPr>
          <p:cNvCxnSpPr>
            <a:cxnSpLocks/>
            <a:stCxn id="53" idx="3"/>
            <a:endCxn id="21" idx="2"/>
          </p:cNvCxnSpPr>
          <p:nvPr/>
        </p:nvCxnSpPr>
        <p:spPr>
          <a:xfrm flipV="1">
            <a:off x="7920268" y="2813198"/>
            <a:ext cx="767355" cy="329216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11453080-9E1A-E67A-1D7F-7B1B65C8C3D1}"/>
              </a:ext>
            </a:extLst>
          </p:cNvPr>
          <p:cNvSpPr txBox="1"/>
          <p:nvPr/>
        </p:nvSpPr>
        <p:spPr>
          <a:xfrm>
            <a:off x="452337" y="3573368"/>
            <a:ext cx="2868926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깨어난 스레드는 락을 획득하고 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블록으로 진입해서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반환되고 이후 진행한다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98A1F68D-7AEE-D421-BB3D-6B101FA57C0B}"/>
              </a:ext>
            </a:extLst>
          </p:cNvPr>
          <p:cNvSpPr txBox="1"/>
          <p:nvPr/>
        </p:nvSpPr>
        <p:spPr>
          <a:xfrm>
            <a:off x="4074013" y="5421664"/>
            <a:ext cx="152617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스레드를 깨운다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1" name="꺾인 연결선[E] 100">
            <a:extLst>
              <a:ext uri="{FF2B5EF4-FFF2-40B4-BE49-F238E27FC236}">
                <a16:creationId xmlns:a16="http://schemas.microsoft.com/office/drawing/2014/main" id="{FF765B6B-4E75-7E67-54D9-3F250C1A2EB7}"/>
              </a:ext>
            </a:extLst>
          </p:cNvPr>
          <p:cNvCxnSpPr>
            <a:cxnSpLocks/>
            <a:stCxn id="72" idx="4"/>
            <a:endCxn id="10" idx="2"/>
          </p:cNvCxnSpPr>
          <p:nvPr/>
        </p:nvCxnSpPr>
        <p:spPr>
          <a:xfrm rot="5400000">
            <a:off x="8697438" y="236588"/>
            <a:ext cx="1835" cy="5151384"/>
          </a:xfrm>
          <a:prstGeom prst="bentConnector3">
            <a:avLst>
              <a:gd name="adj1" fmla="val 12557766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CCE4F2F8-DD7A-14BD-7B24-AEA540796A45}"/>
              </a:ext>
            </a:extLst>
          </p:cNvPr>
          <p:cNvSpPr txBox="1"/>
          <p:nvPr/>
        </p:nvSpPr>
        <p:spPr>
          <a:xfrm>
            <a:off x="9483140" y="3113205"/>
            <a:ext cx="186124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번이 동기화 영역 진입</a:t>
            </a:r>
            <a:endParaRPr lang="ko-Kore-KR" altLang="en-US" sz="1000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F3B998D9-7267-272F-7EFE-12D0592D1A69}"/>
              </a:ext>
            </a:extLst>
          </p:cNvPr>
          <p:cNvSpPr txBox="1"/>
          <p:nvPr/>
        </p:nvSpPr>
        <p:spPr>
          <a:xfrm>
            <a:off x="4369097" y="1579198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347794A1-CE2F-FDA6-0EBA-7CC260E86693}"/>
              </a:ext>
            </a:extLst>
          </p:cNvPr>
          <p:cNvSpPr txBox="1"/>
          <p:nvPr/>
        </p:nvSpPr>
        <p:spPr>
          <a:xfrm>
            <a:off x="10888667" y="1575529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  <p:sp>
        <p:nvSpPr>
          <p:cNvPr id="107" name="타원 106">
            <a:extLst>
              <a:ext uri="{FF2B5EF4-FFF2-40B4-BE49-F238E27FC236}">
                <a16:creationId xmlns:a16="http://schemas.microsoft.com/office/drawing/2014/main" id="{DA7D9E0A-BFB7-9C35-2DF3-A5ACDE854E0C}"/>
              </a:ext>
            </a:extLst>
          </p:cNvPr>
          <p:cNvSpPr/>
          <p:nvPr/>
        </p:nvSpPr>
        <p:spPr>
          <a:xfrm>
            <a:off x="6244566" y="403537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8" name="타원 107">
            <a:extLst>
              <a:ext uri="{FF2B5EF4-FFF2-40B4-BE49-F238E27FC236}">
                <a16:creationId xmlns:a16="http://schemas.microsoft.com/office/drawing/2014/main" id="{E727E862-AC4E-7744-28CE-5F0AA3D8B63E}"/>
              </a:ext>
            </a:extLst>
          </p:cNvPr>
          <p:cNvSpPr/>
          <p:nvPr/>
        </p:nvSpPr>
        <p:spPr>
          <a:xfrm>
            <a:off x="7774899" y="510550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B3EAF81E-FD5B-BF71-EC03-18ACFCD1C608}"/>
              </a:ext>
            </a:extLst>
          </p:cNvPr>
          <p:cNvSpPr/>
          <p:nvPr/>
        </p:nvSpPr>
        <p:spPr>
          <a:xfrm>
            <a:off x="10695708" y="424870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0" name="타원 109">
            <a:extLst>
              <a:ext uri="{FF2B5EF4-FFF2-40B4-BE49-F238E27FC236}">
                <a16:creationId xmlns:a16="http://schemas.microsoft.com/office/drawing/2014/main" id="{8C053F0E-DC10-3C18-28BC-44DEDBA4F143}"/>
              </a:ext>
            </a:extLst>
          </p:cNvPr>
          <p:cNvSpPr/>
          <p:nvPr/>
        </p:nvSpPr>
        <p:spPr>
          <a:xfrm>
            <a:off x="254666" y="374066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8" name="모서리가 둥근 직사각형 117">
            <a:extLst>
              <a:ext uri="{FF2B5EF4-FFF2-40B4-BE49-F238E27FC236}">
                <a16:creationId xmlns:a16="http://schemas.microsoft.com/office/drawing/2014/main" id="{B09B97DB-F59F-F03D-875A-CF7C86F780E1}"/>
              </a:ext>
            </a:extLst>
          </p:cNvPr>
          <p:cNvSpPr/>
          <p:nvPr/>
        </p:nvSpPr>
        <p:spPr>
          <a:xfrm>
            <a:off x="570198" y="5473336"/>
            <a:ext cx="2976291" cy="759873"/>
          </a:xfrm>
          <a:prstGeom prst="roundRect">
            <a:avLst>
              <a:gd name="adj" fmla="val 1291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300"/>
              </a:spcBef>
            </a:pP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E54E5AB4-CA0E-1EFE-AA64-01120D3208B1}"/>
              </a:ext>
            </a:extLst>
          </p:cNvPr>
          <p:cNvSpPr/>
          <p:nvPr/>
        </p:nvSpPr>
        <p:spPr>
          <a:xfrm>
            <a:off x="692332" y="559088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2" name="타원 111">
            <a:extLst>
              <a:ext uri="{FF2B5EF4-FFF2-40B4-BE49-F238E27FC236}">
                <a16:creationId xmlns:a16="http://schemas.microsoft.com/office/drawing/2014/main" id="{31F9CDC3-0424-6AD2-897F-6E9C1C2D2339}"/>
              </a:ext>
            </a:extLst>
          </p:cNvPr>
          <p:cNvSpPr/>
          <p:nvPr/>
        </p:nvSpPr>
        <p:spPr>
          <a:xfrm>
            <a:off x="974145" y="558694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D42CBFFA-B6C6-C0D3-DB5E-E1083143E614}"/>
              </a:ext>
            </a:extLst>
          </p:cNvPr>
          <p:cNvSpPr/>
          <p:nvPr/>
        </p:nvSpPr>
        <p:spPr>
          <a:xfrm>
            <a:off x="697264" y="593833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4" name="타원 113">
            <a:extLst>
              <a:ext uri="{FF2B5EF4-FFF2-40B4-BE49-F238E27FC236}">
                <a16:creationId xmlns:a16="http://schemas.microsoft.com/office/drawing/2014/main" id="{D2D06522-4C0A-FB44-5076-EBDB0C2324CE}"/>
              </a:ext>
            </a:extLst>
          </p:cNvPr>
          <p:cNvSpPr/>
          <p:nvPr/>
        </p:nvSpPr>
        <p:spPr>
          <a:xfrm>
            <a:off x="974145" y="593833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198DDF29-680B-4359-1C6C-3ECBA74962DF}"/>
              </a:ext>
            </a:extLst>
          </p:cNvPr>
          <p:cNvSpPr txBox="1"/>
          <p:nvPr/>
        </p:nvSpPr>
        <p:spPr>
          <a:xfrm>
            <a:off x="998856" y="5513575"/>
            <a:ext cx="258790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스레드 간 상호배제에 의한 동기화 구현</a:t>
            </a:r>
            <a:endParaRPr lang="en-US" altLang="ko-KR" sz="10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4459BD48-53A2-C3AF-916B-123A2D39190A}"/>
              </a:ext>
            </a:extLst>
          </p:cNvPr>
          <p:cNvSpPr txBox="1"/>
          <p:nvPr/>
        </p:nvSpPr>
        <p:spPr>
          <a:xfrm>
            <a:off x="998857" y="5870036"/>
            <a:ext cx="256834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스레드 간 상호배제에 의한 동기화 구현</a:t>
            </a:r>
            <a:endParaRPr lang="en-US" altLang="ko-KR" sz="10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16996D28-5DF4-44F2-07F1-CBE5E75BE608}"/>
              </a:ext>
            </a:extLst>
          </p:cNvPr>
          <p:cNvSpPr txBox="1"/>
          <p:nvPr/>
        </p:nvSpPr>
        <p:spPr>
          <a:xfrm>
            <a:off x="7722213" y="3880453"/>
            <a:ext cx="9962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ore-KR" altLang="en-US" sz="1000" i="1">
              <a:solidFill>
                <a:srgbClr val="FF0000"/>
              </a:solidFill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110F5CE8-C989-84D7-A452-9BE654C191C4}"/>
              </a:ext>
            </a:extLst>
          </p:cNvPr>
          <p:cNvSpPr txBox="1"/>
          <p:nvPr/>
        </p:nvSpPr>
        <p:spPr>
          <a:xfrm>
            <a:off x="5859255" y="5715319"/>
            <a:ext cx="9962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ore-KR" altLang="en-US" sz="1000" i="1">
              <a:solidFill>
                <a:srgbClr val="FF0000"/>
              </a:solidFill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795AB9E2-6331-C718-4F95-C47E3ADC355A}"/>
              </a:ext>
            </a:extLst>
          </p:cNvPr>
          <p:cNvSpPr txBox="1"/>
          <p:nvPr/>
        </p:nvSpPr>
        <p:spPr>
          <a:xfrm>
            <a:off x="7987520" y="5053620"/>
            <a:ext cx="347093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획득하고 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블록으로 진입한다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0842758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45E2104-8F3A-6692-CD6F-7559F95BB708}"/>
              </a:ext>
            </a:extLst>
          </p:cNvPr>
          <p:cNvSpPr/>
          <p:nvPr/>
        </p:nvSpPr>
        <p:spPr>
          <a:xfrm>
            <a:off x="187147" y="146416"/>
            <a:ext cx="28793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&amp; notify()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F2EB160-2384-2D3A-13E8-AECF3687291A}"/>
              </a:ext>
            </a:extLst>
          </p:cNvPr>
          <p:cNvSpPr txBox="1"/>
          <p:nvPr/>
        </p:nvSpPr>
        <p:spPr>
          <a:xfrm>
            <a:off x="440323" y="587150"/>
            <a:ext cx="11526657" cy="59862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SharedData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private boolean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false;</a:t>
            </a:r>
            <a:endParaRPr lang="en-US" altLang="ko-Kore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ore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consume()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InterruptedException{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 {  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반드시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 안에서 실행되어야 한다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그렇지 않으면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1.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 변수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값이 참과 거짓에 따라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실행할 것인지 아닌지 조건을 명시한다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2.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호출하기 전에 조건을 확인하고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리턴된 후에도 조건을 확인해야 한다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3.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조건을 확인하는 구문은 반드시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구문이 되도록 한다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알 수 없는 이유로 스레드가 깨어나는 현상이 있는데 이를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spurious wakeups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하고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깨어나야 할 스레드가 이미 깨어나 활동을 하고 있는 심각한 상황이 발생할 수 있다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대기에서 깨어난 스레드가 락을 획득한 후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구문에서 리턴하여 진행을 하는데 그 전에 조건을 확인해 보니 다시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실행해야 하는 상태가 발생할 수 있다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깨어나서 실행할려고 하는  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사이 다른 스레드에 의해 상태 값이 변경될 가능성이 있다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ore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(!hasItem) {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대기 상태로 전환</a:t>
            </a:r>
            <a:endParaRPr lang="en-US" altLang="ko-Kore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hasItem = false;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해제하기 전에 상태 값을 초기화 해서 새롭게 진입하는 스레드는 다른 스레드에 의해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할 때까지는 대기상태로 가도록 한다</a:t>
            </a:r>
            <a:endParaRPr lang="en-US" altLang="ko-Kore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해제됨</a:t>
            </a:r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300"/>
              </a:spcBef>
            </a:pPr>
            <a:endParaRPr lang="ko-Kore-KR" altLang="en-US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produce()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(lock){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반드시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 안에서 실행되어야 한다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 = true;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깨어난 스레드가 상태값을 확인할 때 조건이 참이 되게 해서 대기에 빠지지 않도록 한다</a:t>
            </a:r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All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대기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중인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깨움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락은 여전히 가지고 있음</a:t>
            </a:r>
            <a:endParaRPr lang="ko-Kore-KR" altLang="en-US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해제됨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597027239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753517" y="3013502"/>
            <a:ext cx="268496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lang="ko-KR" altLang="en-US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1602660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45E2104-8F3A-6692-CD6F-7559F95BB708}"/>
              </a:ext>
            </a:extLst>
          </p:cNvPr>
          <p:cNvSpPr/>
          <p:nvPr/>
        </p:nvSpPr>
        <p:spPr>
          <a:xfrm>
            <a:off x="187147" y="164584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7147" y="1100778"/>
            <a:ext cx="31101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메모리와 메인 메모리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EA1FFE5B-90BB-FFFE-6B6A-7C78671B6E0C}"/>
              </a:ext>
            </a:extLst>
          </p:cNvPr>
          <p:cNvSpPr/>
          <p:nvPr/>
        </p:nvSpPr>
        <p:spPr>
          <a:xfrm>
            <a:off x="606492" y="3041350"/>
            <a:ext cx="1743656" cy="888898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4B58B89-AC2C-2495-9FB3-C8FD57E6C3B2}"/>
              </a:ext>
            </a:extLst>
          </p:cNvPr>
          <p:cNvSpPr/>
          <p:nvPr/>
        </p:nvSpPr>
        <p:spPr>
          <a:xfrm>
            <a:off x="2905190" y="3226337"/>
            <a:ext cx="954380" cy="527621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Cache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C539644F-7869-3302-D86A-E05E8D722D69}"/>
              </a:ext>
            </a:extLst>
          </p:cNvPr>
          <p:cNvSpPr/>
          <p:nvPr/>
        </p:nvSpPr>
        <p:spPr>
          <a:xfrm>
            <a:off x="1239366" y="3226337"/>
            <a:ext cx="954380" cy="52762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E746E03C-6639-0F71-0C50-97B48C8150A6}"/>
              </a:ext>
            </a:extLst>
          </p:cNvPr>
          <p:cNvSpPr/>
          <p:nvPr/>
        </p:nvSpPr>
        <p:spPr>
          <a:xfrm>
            <a:off x="606492" y="4080872"/>
            <a:ext cx="1743656" cy="100188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2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0C294BD1-077B-F57A-72AB-E4C6EBD19661}"/>
              </a:ext>
            </a:extLst>
          </p:cNvPr>
          <p:cNvSpPr/>
          <p:nvPr/>
        </p:nvSpPr>
        <p:spPr>
          <a:xfrm>
            <a:off x="2905190" y="4300050"/>
            <a:ext cx="954380" cy="527621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7B6DA666-94F2-F6F5-866D-1D18255AA02A}"/>
              </a:ext>
            </a:extLst>
          </p:cNvPr>
          <p:cNvSpPr/>
          <p:nvPr/>
        </p:nvSpPr>
        <p:spPr>
          <a:xfrm>
            <a:off x="1239366" y="4300050"/>
            <a:ext cx="954380" cy="52762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8612C6A3-8777-2CCB-35E9-15C4ED3426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1563540"/>
              </p:ext>
            </p:extLst>
          </p:nvPr>
        </p:nvGraphicFramePr>
        <p:xfrm>
          <a:off x="4457004" y="3120073"/>
          <a:ext cx="1027767" cy="191855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7767">
                  <a:extLst>
                    <a:ext uri="{9D8B030D-6E8A-4147-A177-3AD203B41FA5}">
                      <a16:colId xmlns:a16="http://schemas.microsoft.com/office/drawing/2014/main" val="1382641207"/>
                    </a:ext>
                  </a:extLst>
                </a:gridCol>
              </a:tblGrid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74115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5493992"/>
                  </a:ext>
                </a:extLst>
              </a:tr>
              <a:tr h="174414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932907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3512962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952950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993999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897246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150622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5651137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786729"/>
                  </a:ext>
                </a:extLst>
              </a:tr>
            </a:tbl>
          </a:graphicData>
        </a:graphic>
      </p:graphicFrame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727DB9D-D948-CD42-DB55-4CDF76BC4A15}"/>
              </a:ext>
            </a:extLst>
          </p:cNvPr>
          <p:cNvCxnSpPr>
            <a:cxnSpLocks/>
          </p:cNvCxnSpPr>
          <p:nvPr/>
        </p:nvCxnSpPr>
        <p:spPr>
          <a:xfrm>
            <a:off x="2193746" y="3599145"/>
            <a:ext cx="7114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D997BE2-0027-728D-BBA4-F6663426132A}"/>
              </a:ext>
            </a:extLst>
          </p:cNvPr>
          <p:cNvCxnSpPr>
            <a:cxnSpLocks/>
          </p:cNvCxnSpPr>
          <p:nvPr/>
        </p:nvCxnSpPr>
        <p:spPr>
          <a:xfrm>
            <a:off x="3859570" y="3599151"/>
            <a:ext cx="61111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76B4A55-55F9-B10B-4CE6-79547E2980E8}"/>
              </a:ext>
            </a:extLst>
          </p:cNvPr>
          <p:cNvCxnSpPr>
            <a:cxnSpLocks/>
          </p:cNvCxnSpPr>
          <p:nvPr/>
        </p:nvCxnSpPr>
        <p:spPr>
          <a:xfrm flipH="1">
            <a:off x="3859570" y="3362747"/>
            <a:ext cx="5974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875A3D42-998D-E7CE-AB77-481D09BB8FA8}"/>
              </a:ext>
            </a:extLst>
          </p:cNvPr>
          <p:cNvCxnSpPr>
            <a:cxnSpLocks/>
          </p:cNvCxnSpPr>
          <p:nvPr/>
        </p:nvCxnSpPr>
        <p:spPr>
          <a:xfrm flipH="1">
            <a:off x="2193746" y="3362747"/>
            <a:ext cx="7114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3A3D3EEC-4183-1B4D-B1F9-006105631910}"/>
              </a:ext>
            </a:extLst>
          </p:cNvPr>
          <p:cNvSpPr txBox="1"/>
          <p:nvPr/>
        </p:nvSpPr>
        <p:spPr>
          <a:xfrm>
            <a:off x="4367220" y="3851651"/>
            <a:ext cx="119750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</a:p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Memory</a:t>
            </a:r>
            <a:endParaRPr lang="ko-Kore-KR" altLang="en-US" sz="110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DF72916-A78F-B88C-76C0-4EE4FBB4C9F9}"/>
              </a:ext>
            </a:extLst>
          </p:cNvPr>
          <p:cNvSpPr/>
          <p:nvPr/>
        </p:nvSpPr>
        <p:spPr>
          <a:xfrm>
            <a:off x="366416" y="1440089"/>
            <a:ext cx="8941086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현대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컴퓨터는 거의 대부분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 이상의 </a:t>
            </a: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장착되어 있으며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코어에는 레지스터와 캐시메모리가 존재한다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메모리는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레지스터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메인 메모리 사이에서 데이터 흐름을 최적화하고 성능을 향상시키기 위해 사용되는 고속 메모리이다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값을 읽어올 때 우선 캐시에 해당 값이 있는지 확인하고 없는 경우에만 메인 메모리에서 읽어오는 특성을 가진다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1B56AA2-F6E1-31F8-373A-9BC1DDC1E7B2}"/>
              </a:ext>
            </a:extLst>
          </p:cNvPr>
          <p:cNvSpPr txBox="1"/>
          <p:nvPr/>
        </p:nvSpPr>
        <p:spPr>
          <a:xfrm>
            <a:off x="955014" y="2636668"/>
            <a:ext cx="10500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속도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엄청 빠름</a:t>
            </a:r>
            <a:endParaRPr kumimoji="1" lang="en-US" altLang="ko-KR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크기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엄청 작다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675B74C-4AFF-64D7-515F-1B58B9BFCAB0}"/>
              </a:ext>
            </a:extLst>
          </p:cNvPr>
          <p:cNvSpPr txBox="1"/>
          <p:nvPr/>
        </p:nvSpPr>
        <p:spPr>
          <a:xfrm>
            <a:off x="2869487" y="2636668"/>
            <a:ext cx="10500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속도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많이 빠름</a:t>
            </a:r>
            <a:endParaRPr kumimoji="1" lang="en-US" altLang="ko-KR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크기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많이 작다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7E2125A-2A68-03AA-7D40-812B20778D46}"/>
              </a:ext>
            </a:extLst>
          </p:cNvPr>
          <p:cNvSpPr txBox="1"/>
          <p:nvPr/>
        </p:nvSpPr>
        <p:spPr>
          <a:xfrm>
            <a:off x="4367220" y="2636668"/>
            <a:ext cx="10500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속도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느림 </a:t>
            </a:r>
            <a:endParaRPr kumimoji="1" lang="en-US" altLang="ko-KR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크기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많이 크다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9E2B9A-2284-3615-8858-68128EF61765}"/>
              </a:ext>
            </a:extLst>
          </p:cNvPr>
          <p:cNvSpPr txBox="1"/>
          <p:nvPr/>
        </p:nvSpPr>
        <p:spPr>
          <a:xfrm>
            <a:off x="366416" y="5726990"/>
            <a:ext cx="11393746" cy="623248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 CPU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처리 성능을 높이기 위해서 속도가 느린 메인 메모리에서 데이터를 읽고 쓰는 대신 속도가 빠른 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메모리에서 데이터를 읽고 저장하는 메카니즘을 수행한다</a:t>
            </a:r>
            <a:endParaRPr lang="en-US" altLang="ko-KR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스레드 환경에서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할당된 스레드가 메인 메모리가 아닌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캐시에서 공유 변수를 참조하게 되면 서로 다른 변수 값을 스레드가 참조하게 되는 되는 상황이 발생하게 된다 </a:t>
            </a:r>
            <a:endParaRPr lang="en-US" altLang="ko-KR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CFD18DB-2C1A-5D99-ABE9-9B6DD8E53D34}"/>
              </a:ext>
            </a:extLst>
          </p:cNvPr>
          <p:cNvSpPr txBox="1"/>
          <p:nvPr/>
        </p:nvSpPr>
        <p:spPr>
          <a:xfrm>
            <a:off x="5684022" y="3237898"/>
            <a:ext cx="5913031" cy="1620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 b="1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데이터 처리를 위해 메인 메모리로 접근 할 때 다음과 같은 순서로 진행한다</a:t>
            </a:r>
            <a:endParaRPr lang="en-US" altLang="ko-KR" sz="1200" b="1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메인 메모리의 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데이터를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캐시로 읽어들인다</a:t>
            </a:r>
            <a:endParaRPr lang="en-US" altLang="ko-KR" sz="11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데이터를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레지스터로 다시 읽어들이고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읽어 온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데이터로 명령을 수행한다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데이터를 다시 메인 메모리에 저장 하기 위해서는 데이터를 읽어들일 때의 과정을 역순으로 진행한다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결과를 레지스터에서 캐시로 보내고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적절한 시점에 캐시에서 메인 메모리로 보낸다</a:t>
            </a:r>
            <a:endParaRPr lang="ko-Kore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6D8A5B8-8E10-4988-B469-43AD87615A21}"/>
              </a:ext>
            </a:extLst>
          </p:cNvPr>
          <p:cNvSpPr/>
          <p:nvPr/>
        </p:nvSpPr>
        <p:spPr>
          <a:xfrm>
            <a:off x="384591" y="470616"/>
            <a:ext cx="8922911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가시성과 연산의 순서를 제어하기 위해 사용하는 키워드로서 스레드 간의 데이터 일관성과 가시성을 보장하는 역할을 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4FE59681-19D0-0C2B-BD2F-52C23307463B}"/>
              </a:ext>
            </a:extLst>
          </p:cNvPr>
          <p:cNvSpPr/>
          <p:nvPr/>
        </p:nvSpPr>
        <p:spPr>
          <a:xfrm>
            <a:off x="4051338" y="313781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BDCADDB1-DFD3-20DC-56F1-BA19C37A7BAB}"/>
              </a:ext>
            </a:extLst>
          </p:cNvPr>
          <p:cNvSpPr/>
          <p:nvPr/>
        </p:nvSpPr>
        <p:spPr>
          <a:xfrm>
            <a:off x="2513317" y="313144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57CE905C-7F66-7920-8C61-1AF6E0CB3D04}"/>
              </a:ext>
            </a:extLst>
          </p:cNvPr>
          <p:cNvSpPr/>
          <p:nvPr/>
        </p:nvSpPr>
        <p:spPr>
          <a:xfrm>
            <a:off x="2521240" y="365387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DF0F035E-6E3B-29FB-5044-803027D1708B}"/>
              </a:ext>
            </a:extLst>
          </p:cNvPr>
          <p:cNvSpPr/>
          <p:nvPr/>
        </p:nvSpPr>
        <p:spPr>
          <a:xfrm>
            <a:off x="4058818" y="361311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2376BCF7-E79C-A96E-6F82-621B546D3603}"/>
              </a:ext>
            </a:extLst>
          </p:cNvPr>
          <p:cNvCxnSpPr>
            <a:cxnSpLocks/>
          </p:cNvCxnSpPr>
          <p:nvPr/>
        </p:nvCxnSpPr>
        <p:spPr>
          <a:xfrm>
            <a:off x="2192174" y="4683102"/>
            <a:ext cx="7114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C35BEE4B-4AD1-939D-8B61-25970C6E37C3}"/>
              </a:ext>
            </a:extLst>
          </p:cNvPr>
          <p:cNvCxnSpPr>
            <a:cxnSpLocks/>
          </p:cNvCxnSpPr>
          <p:nvPr/>
        </p:nvCxnSpPr>
        <p:spPr>
          <a:xfrm>
            <a:off x="3857998" y="4683108"/>
            <a:ext cx="61111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6603BF6A-348F-214A-D21D-A963678784DD}"/>
              </a:ext>
            </a:extLst>
          </p:cNvPr>
          <p:cNvCxnSpPr>
            <a:cxnSpLocks/>
          </p:cNvCxnSpPr>
          <p:nvPr/>
        </p:nvCxnSpPr>
        <p:spPr>
          <a:xfrm flipH="1">
            <a:off x="3857998" y="4446704"/>
            <a:ext cx="5974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82CE3679-EB2B-1BFB-0CD9-5502E5F6F8BE}"/>
              </a:ext>
            </a:extLst>
          </p:cNvPr>
          <p:cNvCxnSpPr>
            <a:cxnSpLocks/>
          </p:cNvCxnSpPr>
          <p:nvPr/>
        </p:nvCxnSpPr>
        <p:spPr>
          <a:xfrm flipH="1">
            <a:off x="2192174" y="4446704"/>
            <a:ext cx="7114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4569652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7146" y="166613"/>
            <a:ext cx="20537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800" i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visibility</a:t>
            </a:r>
            <a:r>
              <a:rPr lang="en-US" altLang="ko-KR" sz="1800" i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3609AFFE-DDC4-99D2-E266-E79437BADB97}"/>
              </a:ext>
            </a:extLst>
          </p:cNvPr>
          <p:cNvSpPr/>
          <p:nvPr/>
        </p:nvSpPr>
        <p:spPr>
          <a:xfrm>
            <a:off x="1008053" y="3028981"/>
            <a:ext cx="2175241" cy="756372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F58E7F1D-15F4-1C8F-C267-AB4A9C51CE33}"/>
              </a:ext>
            </a:extLst>
          </p:cNvPr>
          <p:cNvSpPr/>
          <p:nvPr/>
        </p:nvSpPr>
        <p:spPr>
          <a:xfrm>
            <a:off x="4186463" y="3175612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모서리가 둥근 직사각형 94">
            <a:extLst>
              <a:ext uri="{FF2B5EF4-FFF2-40B4-BE49-F238E27FC236}">
                <a16:creationId xmlns:a16="http://schemas.microsoft.com/office/drawing/2014/main" id="{EC76B2EA-0B87-EB20-AD2B-DF450BCECBB2}"/>
              </a:ext>
            </a:extLst>
          </p:cNvPr>
          <p:cNvSpPr/>
          <p:nvPr/>
        </p:nvSpPr>
        <p:spPr>
          <a:xfrm>
            <a:off x="1728228" y="3153505"/>
            <a:ext cx="1298665" cy="47843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++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96" name="표 95">
            <a:extLst>
              <a:ext uri="{FF2B5EF4-FFF2-40B4-BE49-F238E27FC236}">
                <a16:creationId xmlns:a16="http://schemas.microsoft.com/office/drawing/2014/main" id="{9238A5DB-7669-605F-2C82-12183A2597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1232083"/>
              </p:ext>
            </p:extLst>
          </p:nvPr>
        </p:nvGraphicFramePr>
        <p:xfrm>
          <a:off x="6604233" y="2874273"/>
          <a:ext cx="1143379" cy="191855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43379">
                  <a:extLst>
                    <a:ext uri="{9D8B030D-6E8A-4147-A177-3AD203B41FA5}">
                      <a16:colId xmlns:a16="http://schemas.microsoft.com/office/drawing/2014/main" val="1382641207"/>
                    </a:ext>
                  </a:extLst>
                </a:gridCol>
              </a:tblGrid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74115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5493992"/>
                  </a:ext>
                </a:extLst>
              </a:tr>
              <a:tr h="174414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932907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3512962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952950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993999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897246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150622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5651137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786729"/>
                  </a:ext>
                </a:extLst>
              </a:tr>
            </a:tbl>
          </a:graphicData>
        </a:graphic>
      </p:graphicFrame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3611BF13-87BE-71B5-288A-582E7C00FB87}"/>
              </a:ext>
            </a:extLst>
          </p:cNvPr>
          <p:cNvCxnSpPr>
            <a:cxnSpLocks/>
          </p:cNvCxnSpPr>
          <p:nvPr/>
        </p:nvCxnSpPr>
        <p:spPr>
          <a:xfrm>
            <a:off x="5329842" y="3429000"/>
            <a:ext cx="12696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0DFB97EF-AB35-A3BA-8B4B-3958C74B1D7A}"/>
              </a:ext>
            </a:extLst>
          </p:cNvPr>
          <p:cNvCxnSpPr>
            <a:cxnSpLocks/>
          </p:cNvCxnSpPr>
          <p:nvPr/>
        </p:nvCxnSpPr>
        <p:spPr>
          <a:xfrm flipH="1">
            <a:off x="5329842" y="3274398"/>
            <a:ext cx="12696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EFF4AE26-C595-6ABA-FD3B-539F32B124D9}"/>
              </a:ext>
            </a:extLst>
          </p:cNvPr>
          <p:cNvCxnSpPr>
            <a:cxnSpLocks/>
          </p:cNvCxnSpPr>
          <p:nvPr/>
        </p:nvCxnSpPr>
        <p:spPr>
          <a:xfrm flipH="1">
            <a:off x="3176490" y="3274398"/>
            <a:ext cx="10099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3173B1C9-5EA2-1546-4DEC-195D3BC7D795}"/>
              </a:ext>
            </a:extLst>
          </p:cNvPr>
          <p:cNvSpPr txBox="1"/>
          <p:nvPr/>
        </p:nvSpPr>
        <p:spPr>
          <a:xfrm>
            <a:off x="4260119" y="2940885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48C7230C-11E8-FEE2-6914-D11A81C7184A}"/>
              </a:ext>
            </a:extLst>
          </p:cNvPr>
          <p:cNvSpPr txBox="1"/>
          <p:nvPr/>
        </p:nvSpPr>
        <p:spPr>
          <a:xfrm>
            <a:off x="6599523" y="3632837"/>
            <a:ext cx="114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DD6DD2C8-399D-1D03-7BE6-99C4D1898A6F}"/>
              </a:ext>
            </a:extLst>
          </p:cNvPr>
          <p:cNvSpPr/>
          <p:nvPr/>
        </p:nvSpPr>
        <p:spPr>
          <a:xfrm>
            <a:off x="1008053" y="4015737"/>
            <a:ext cx="2175241" cy="733330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2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5" name="모서리가 둥근 직사각형 104">
            <a:extLst>
              <a:ext uri="{FF2B5EF4-FFF2-40B4-BE49-F238E27FC236}">
                <a16:creationId xmlns:a16="http://schemas.microsoft.com/office/drawing/2014/main" id="{0E7D1074-F47F-509C-CB80-F996DCDB55D5}"/>
              </a:ext>
            </a:extLst>
          </p:cNvPr>
          <p:cNvSpPr/>
          <p:nvPr/>
        </p:nvSpPr>
        <p:spPr>
          <a:xfrm>
            <a:off x="1728228" y="4184674"/>
            <a:ext cx="1298665" cy="36676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9683849C-C5FA-73A0-9B59-65FE0465C0A3}"/>
              </a:ext>
            </a:extLst>
          </p:cNvPr>
          <p:cNvSpPr/>
          <p:nvPr/>
        </p:nvSpPr>
        <p:spPr>
          <a:xfrm>
            <a:off x="803176" y="5568493"/>
            <a:ext cx="10399737" cy="9771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메모리로부터 값을 읽어와서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더한 값을 캐시에 저장하고 메인 메모리에 반영하지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변경한 데이터가 메인 메모리에 반영되지 않은 상태에서 값을 읽기 때문에 두 스레드는 서로 다른 캐시 값을 바라보는 가시성 문제가 발생한다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가시성을 확보하기 위해서는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작업한 결과를 즉시 메인 메모리에 반영해야 하며 스레드는 캐시가 아닌 메인 메모리에서 값을 참조해야 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0ED9B3F-0A38-7109-715E-9E9D8CCDB329}"/>
              </a:ext>
            </a:extLst>
          </p:cNvPr>
          <p:cNvSpPr/>
          <p:nvPr/>
        </p:nvSpPr>
        <p:spPr>
          <a:xfrm>
            <a:off x="439083" y="537204"/>
            <a:ext cx="1105450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멀티스레드 환경에서 공유 변수의 변경 내용이 한 스레드에서 다른 스레드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에게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어떻게 보이는지를 나타내는 개념을 말한다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멀티스레드 프로그래밍에서는 여러 스레드가 동시에 변수에 액세스하고 수정할 수 있기 때문에 모든 스레드에게 변수의 값이 일관되게 보여지도록 가시성이 확보되어야 한다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1A9C15A0-DAC5-1DE1-DA5E-F42E929C5164}"/>
              </a:ext>
            </a:extLst>
          </p:cNvPr>
          <p:cNvSpPr/>
          <p:nvPr/>
        </p:nvSpPr>
        <p:spPr>
          <a:xfrm>
            <a:off x="1843360" y="2362783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연결선[R] 114">
            <a:extLst>
              <a:ext uri="{FF2B5EF4-FFF2-40B4-BE49-F238E27FC236}">
                <a16:creationId xmlns:a16="http://schemas.microsoft.com/office/drawing/2014/main" id="{BA304CCA-429C-A7CB-090D-859F601CFD48}"/>
              </a:ext>
            </a:extLst>
          </p:cNvPr>
          <p:cNvCxnSpPr>
            <a:cxnSpLocks/>
            <a:stCxn id="113" idx="4"/>
            <a:endCxn id="93" idx="0"/>
          </p:cNvCxnSpPr>
          <p:nvPr/>
        </p:nvCxnSpPr>
        <p:spPr>
          <a:xfrm>
            <a:off x="2095674" y="2837832"/>
            <a:ext cx="0" cy="191149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D292BEE4-9317-96FE-6F45-FAA712F0C324}"/>
              </a:ext>
            </a:extLst>
          </p:cNvPr>
          <p:cNvCxnSpPr>
            <a:cxnSpLocks/>
            <a:stCxn id="113" idx="6"/>
          </p:cNvCxnSpPr>
          <p:nvPr/>
        </p:nvCxnSpPr>
        <p:spPr>
          <a:xfrm>
            <a:off x="2347988" y="2600308"/>
            <a:ext cx="1813522" cy="646372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1" name="타원 120">
            <a:extLst>
              <a:ext uri="{FF2B5EF4-FFF2-40B4-BE49-F238E27FC236}">
                <a16:creationId xmlns:a16="http://schemas.microsoft.com/office/drawing/2014/main" id="{F07D779D-71FC-6D1E-064E-1B50C44AADB0}"/>
              </a:ext>
            </a:extLst>
          </p:cNvPr>
          <p:cNvSpPr/>
          <p:nvPr/>
        </p:nvSpPr>
        <p:spPr>
          <a:xfrm>
            <a:off x="1843360" y="4902413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389F7B8E-710A-40BA-FB55-71EAB77C75F3}"/>
              </a:ext>
            </a:extLst>
          </p:cNvPr>
          <p:cNvCxnSpPr>
            <a:cxnSpLocks/>
            <a:stCxn id="103" idx="2"/>
            <a:endCxn id="121" idx="0"/>
          </p:cNvCxnSpPr>
          <p:nvPr/>
        </p:nvCxnSpPr>
        <p:spPr>
          <a:xfrm>
            <a:off x="2095674" y="4749067"/>
            <a:ext cx="0" cy="15334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7122FCAC-EF24-1DA6-43F7-7976B646A93B}"/>
              </a:ext>
            </a:extLst>
          </p:cNvPr>
          <p:cNvSpPr txBox="1"/>
          <p:nvPr/>
        </p:nvSpPr>
        <p:spPr>
          <a:xfrm>
            <a:off x="6548038" y="4767772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140" name="곱하기 139">
            <a:extLst>
              <a:ext uri="{FF2B5EF4-FFF2-40B4-BE49-F238E27FC236}">
                <a16:creationId xmlns:a16="http://schemas.microsoft.com/office/drawing/2014/main" id="{9EC9D1B0-A41B-CE4C-0732-9EA5444EF665}"/>
              </a:ext>
            </a:extLst>
          </p:cNvPr>
          <p:cNvSpPr/>
          <p:nvPr/>
        </p:nvSpPr>
        <p:spPr>
          <a:xfrm rot="9357770">
            <a:off x="5366769" y="3945723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BDBFDE0-529B-900A-FFFF-2E9A2AF4EF1F}"/>
              </a:ext>
            </a:extLst>
          </p:cNvPr>
          <p:cNvSpPr/>
          <p:nvPr/>
        </p:nvSpPr>
        <p:spPr>
          <a:xfrm>
            <a:off x="187146" y="156541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 문제</a:t>
            </a: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3553C17E-EFE0-4711-3800-12C55E737DAD}"/>
              </a:ext>
            </a:extLst>
          </p:cNvPr>
          <p:cNvSpPr/>
          <p:nvPr/>
        </p:nvSpPr>
        <p:spPr>
          <a:xfrm>
            <a:off x="4191173" y="4269060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4305AC59-A670-F73C-CD4F-13C94970EE4D}"/>
              </a:ext>
            </a:extLst>
          </p:cNvPr>
          <p:cNvCxnSpPr>
            <a:cxnSpLocks/>
          </p:cNvCxnSpPr>
          <p:nvPr/>
        </p:nvCxnSpPr>
        <p:spPr>
          <a:xfrm flipH="1">
            <a:off x="5334552" y="4428403"/>
            <a:ext cx="12696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475D54D-958A-D9D0-3989-E11869D1FE27}"/>
              </a:ext>
            </a:extLst>
          </p:cNvPr>
          <p:cNvCxnSpPr>
            <a:cxnSpLocks/>
          </p:cNvCxnSpPr>
          <p:nvPr/>
        </p:nvCxnSpPr>
        <p:spPr>
          <a:xfrm flipH="1">
            <a:off x="3181200" y="4428403"/>
            <a:ext cx="10099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831ED5DA-593B-B9F2-4638-0D2945D3B77C}"/>
              </a:ext>
            </a:extLst>
          </p:cNvPr>
          <p:cNvSpPr txBox="1"/>
          <p:nvPr/>
        </p:nvSpPr>
        <p:spPr>
          <a:xfrm>
            <a:off x="4247131" y="4659275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9BB6F41-D988-00D0-DDD5-C520E7239B56}"/>
              </a:ext>
            </a:extLst>
          </p:cNvPr>
          <p:cNvSpPr txBox="1"/>
          <p:nvPr/>
        </p:nvSpPr>
        <p:spPr>
          <a:xfrm>
            <a:off x="439083" y="1886347"/>
            <a:ext cx="8324984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캐시에서 작업한 결과가 메인 메모리에 즉시 반영 되지 않을 경우 스레드 간에 결과가 다르게 보여지는 현상을 말한다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937054C-03E7-7801-4A69-42A506C76D8D}"/>
              </a:ext>
            </a:extLst>
          </p:cNvPr>
          <p:cNvSpPr txBox="1"/>
          <p:nvPr/>
        </p:nvSpPr>
        <p:spPr>
          <a:xfrm>
            <a:off x="4255000" y="3981000"/>
            <a:ext cx="121093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 문제 발생</a:t>
            </a:r>
            <a:r>
              <a:rPr kumimoji="1" lang="en-US" altLang="ko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!!</a:t>
            </a:r>
            <a:endParaRPr kumimoji="1" lang="ko-Kore-KR" altLang="en-US" sz="10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7" name="직선 화살표 연결선 136">
            <a:extLst>
              <a:ext uri="{FF2B5EF4-FFF2-40B4-BE49-F238E27FC236}">
                <a16:creationId xmlns:a16="http://schemas.microsoft.com/office/drawing/2014/main" id="{A11B29E4-308E-9C78-CB81-F5522DA57311}"/>
              </a:ext>
            </a:extLst>
          </p:cNvPr>
          <p:cNvCxnSpPr>
            <a:cxnSpLocks/>
            <a:stCxn id="121" idx="6"/>
          </p:cNvCxnSpPr>
          <p:nvPr/>
        </p:nvCxnSpPr>
        <p:spPr>
          <a:xfrm flipV="1">
            <a:off x="2347988" y="3801425"/>
            <a:ext cx="4291676" cy="1338513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곱하기 35">
            <a:extLst>
              <a:ext uri="{FF2B5EF4-FFF2-40B4-BE49-F238E27FC236}">
                <a16:creationId xmlns:a16="http://schemas.microsoft.com/office/drawing/2014/main" id="{E71F0D13-7FF1-665B-5648-5D72485C825B}"/>
              </a:ext>
            </a:extLst>
          </p:cNvPr>
          <p:cNvSpPr/>
          <p:nvPr/>
        </p:nvSpPr>
        <p:spPr>
          <a:xfrm rot="10800000">
            <a:off x="5788765" y="3236530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2C8C2329-B238-E4C5-C335-54CCC77D4742}"/>
              </a:ext>
            </a:extLst>
          </p:cNvPr>
          <p:cNvCxnSpPr>
            <a:cxnSpLocks/>
          </p:cNvCxnSpPr>
          <p:nvPr/>
        </p:nvCxnSpPr>
        <p:spPr>
          <a:xfrm>
            <a:off x="3176490" y="3429000"/>
            <a:ext cx="10099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5215553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1468" y="256752"/>
            <a:ext cx="155350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원리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3609AFFE-DDC4-99D2-E266-E79437BADB97}"/>
              </a:ext>
            </a:extLst>
          </p:cNvPr>
          <p:cNvSpPr/>
          <p:nvPr/>
        </p:nvSpPr>
        <p:spPr>
          <a:xfrm>
            <a:off x="375451" y="229076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F58E7F1D-15F4-1C8F-C267-AB4A9C51CE33}"/>
              </a:ext>
            </a:extLst>
          </p:cNvPr>
          <p:cNvSpPr/>
          <p:nvPr/>
        </p:nvSpPr>
        <p:spPr>
          <a:xfrm>
            <a:off x="2860514" y="2437400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모서리가 둥근 직사각형 94">
            <a:extLst>
              <a:ext uri="{FF2B5EF4-FFF2-40B4-BE49-F238E27FC236}">
                <a16:creationId xmlns:a16="http://schemas.microsoft.com/office/drawing/2014/main" id="{EC76B2EA-0B87-EB20-AD2B-DF450BCECBB2}"/>
              </a:ext>
            </a:extLst>
          </p:cNvPr>
          <p:cNvSpPr/>
          <p:nvPr/>
        </p:nvSpPr>
        <p:spPr>
          <a:xfrm>
            <a:off x="1018650" y="240170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1</a:t>
            </a:r>
          </a:p>
        </p:txBody>
      </p: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0DFB97EF-AB35-A3BA-8B4B-3958C74B1D7A}"/>
              </a:ext>
            </a:extLst>
          </p:cNvPr>
          <p:cNvCxnSpPr>
            <a:cxnSpLocks/>
          </p:cNvCxnSpPr>
          <p:nvPr/>
        </p:nvCxnSpPr>
        <p:spPr>
          <a:xfrm flipH="1">
            <a:off x="2371184" y="2620970"/>
            <a:ext cx="209698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3173B1C9-5EA2-1546-4DEC-195D3BC7D795}"/>
              </a:ext>
            </a:extLst>
          </p:cNvPr>
          <p:cNvSpPr txBox="1"/>
          <p:nvPr/>
        </p:nvSpPr>
        <p:spPr>
          <a:xfrm>
            <a:off x="2934171" y="2815931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0ED9B3F-0A38-7109-715E-9E9D8CCDB329}"/>
              </a:ext>
            </a:extLst>
          </p:cNvPr>
          <p:cNvSpPr/>
          <p:nvPr/>
        </p:nvSpPr>
        <p:spPr>
          <a:xfrm>
            <a:off x="433405" y="627343"/>
            <a:ext cx="1105450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메모리 현상으로 공유 변수에 대해 스레드간 가시성 문제가 발생할 경우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키워드를 사용하면 가시성 문제를 해결할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키워드를 선언하면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데이터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할 때 메인 메모리에서 공유변수를 직접 읽고 수정된 결과를 메모리에 즉시 반영함으로 가시성 문제를 해결한다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1A9C15A0-DAC5-1DE1-DA5E-F42E929C5164}"/>
              </a:ext>
            </a:extLst>
          </p:cNvPr>
          <p:cNvSpPr/>
          <p:nvPr/>
        </p:nvSpPr>
        <p:spPr>
          <a:xfrm>
            <a:off x="1173788" y="166103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연결선[R] 114">
            <a:extLst>
              <a:ext uri="{FF2B5EF4-FFF2-40B4-BE49-F238E27FC236}">
                <a16:creationId xmlns:a16="http://schemas.microsoft.com/office/drawing/2014/main" id="{BA304CCA-429C-A7CB-090D-859F601CFD48}"/>
              </a:ext>
            </a:extLst>
          </p:cNvPr>
          <p:cNvCxnSpPr>
            <a:cxnSpLocks/>
            <a:stCxn id="113" idx="4"/>
            <a:endCxn id="93" idx="0"/>
          </p:cNvCxnSpPr>
          <p:nvPr/>
        </p:nvCxnSpPr>
        <p:spPr>
          <a:xfrm>
            <a:off x="1426102" y="213608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7122FCAC-EF24-1DA6-43F7-7976B646A93B}"/>
              </a:ext>
            </a:extLst>
          </p:cNvPr>
          <p:cNvSpPr txBox="1"/>
          <p:nvPr/>
        </p:nvSpPr>
        <p:spPr>
          <a:xfrm>
            <a:off x="4396573" y="3271723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02984071-CB42-8B62-4081-72DDC6F08C49}"/>
              </a:ext>
            </a:extLst>
          </p:cNvPr>
          <p:cNvSpPr/>
          <p:nvPr/>
        </p:nvSpPr>
        <p:spPr>
          <a:xfrm>
            <a:off x="6464301" y="229076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46241613-D722-B8C1-4DF5-8B52D235EA98}"/>
              </a:ext>
            </a:extLst>
          </p:cNvPr>
          <p:cNvSpPr/>
          <p:nvPr/>
        </p:nvSpPr>
        <p:spPr>
          <a:xfrm>
            <a:off x="8935119" y="2511841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2A605D3A-08F8-CE36-46AD-4FF15E971733}"/>
              </a:ext>
            </a:extLst>
          </p:cNvPr>
          <p:cNvSpPr/>
          <p:nvPr/>
        </p:nvSpPr>
        <p:spPr>
          <a:xfrm>
            <a:off x="7107500" y="240170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++</a:t>
            </a: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7F46F33F-CCBF-C043-21A9-AC13484D701F}"/>
              </a:ext>
            </a:extLst>
          </p:cNvPr>
          <p:cNvCxnSpPr>
            <a:cxnSpLocks/>
            <a:stCxn id="27" idx="3"/>
          </p:cNvCxnSpPr>
          <p:nvPr/>
        </p:nvCxnSpPr>
        <p:spPr>
          <a:xfrm>
            <a:off x="8460034" y="2701318"/>
            <a:ext cx="199141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DE2606A-B636-4904-05CE-EBCFCE4628D6}"/>
              </a:ext>
            </a:extLst>
          </p:cNvPr>
          <p:cNvSpPr txBox="1"/>
          <p:nvPr/>
        </p:nvSpPr>
        <p:spPr>
          <a:xfrm>
            <a:off x="9008776" y="2890372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87F22476-5A72-9518-C8E6-D864A9B4071E}"/>
              </a:ext>
            </a:extLst>
          </p:cNvPr>
          <p:cNvSpPr/>
          <p:nvPr/>
        </p:nvSpPr>
        <p:spPr>
          <a:xfrm>
            <a:off x="7262638" y="166103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5E808FA9-59FB-8280-C66C-DC93DB3891C4}"/>
              </a:ext>
            </a:extLst>
          </p:cNvPr>
          <p:cNvCxnSpPr>
            <a:cxnSpLocks/>
            <a:stCxn id="32" idx="4"/>
            <a:endCxn id="25" idx="0"/>
          </p:cNvCxnSpPr>
          <p:nvPr/>
        </p:nvCxnSpPr>
        <p:spPr>
          <a:xfrm>
            <a:off x="7514952" y="213608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81E72BE5-CC8E-FC47-5A77-D1B5C66208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4824736"/>
              </p:ext>
            </p:extLst>
          </p:nvPr>
        </p:nvGraphicFramePr>
        <p:xfrm>
          <a:off x="4461311" y="199415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sp>
        <p:nvSpPr>
          <p:cNvPr id="102" name="TextBox 101">
            <a:extLst>
              <a:ext uri="{FF2B5EF4-FFF2-40B4-BE49-F238E27FC236}">
                <a16:creationId xmlns:a16="http://schemas.microsoft.com/office/drawing/2014/main" id="{48C7230C-11E8-FEE2-6914-D11A81C7184A}"/>
              </a:ext>
            </a:extLst>
          </p:cNvPr>
          <p:cNvSpPr txBox="1"/>
          <p:nvPr/>
        </p:nvSpPr>
        <p:spPr>
          <a:xfrm>
            <a:off x="4450004" y="2273826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D292BEE4-9317-96FE-6F45-FAA712F0C324}"/>
              </a:ext>
            </a:extLst>
          </p:cNvPr>
          <p:cNvCxnSpPr>
            <a:cxnSpLocks/>
            <a:stCxn id="113" idx="6"/>
          </p:cNvCxnSpPr>
          <p:nvPr/>
        </p:nvCxnSpPr>
        <p:spPr>
          <a:xfrm>
            <a:off x="1678416" y="1898562"/>
            <a:ext cx="3064664" cy="629600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50" name="표 49">
            <a:extLst>
              <a:ext uri="{FF2B5EF4-FFF2-40B4-BE49-F238E27FC236}">
                <a16:creationId xmlns:a16="http://schemas.microsoft.com/office/drawing/2014/main" id="{3CB92AC7-5B58-EFA2-EF83-65D1B66372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3111665"/>
              </p:ext>
            </p:extLst>
          </p:nvPr>
        </p:nvGraphicFramePr>
        <p:xfrm>
          <a:off x="10444274" y="202897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94B3505E-F8DD-6FC1-8E52-DFF9849B3150}"/>
              </a:ext>
            </a:extLst>
          </p:cNvPr>
          <p:cNvCxnSpPr>
            <a:cxnSpLocks/>
            <a:stCxn id="32" idx="6"/>
          </p:cNvCxnSpPr>
          <p:nvPr/>
        </p:nvCxnSpPr>
        <p:spPr>
          <a:xfrm>
            <a:off x="7767266" y="1898562"/>
            <a:ext cx="2986522" cy="700591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FFEB751D-63B8-F2FC-4848-8D72F7AB318C}"/>
              </a:ext>
            </a:extLst>
          </p:cNvPr>
          <p:cNvSpPr/>
          <p:nvPr/>
        </p:nvSpPr>
        <p:spPr>
          <a:xfrm>
            <a:off x="433405" y="499760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41F49265-C8CB-97DF-3A58-1F214FF3D3FB}"/>
              </a:ext>
            </a:extLst>
          </p:cNvPr>
          <p:cNvSpPr/>
          <p:nvPr/>
        </p:nvSpPr>
        <p:spPr>
          <a:xfrm>
            <a:off x="2918468" y="5144240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B79BF4B2-CC3A-D70F-C655-A1D9F9628995}"/>
              </a:ext>
            </a:extLst>
          </p:cNvPr>
          <p:cNvSpPr/>
          <p:nvPr/>
        </p:nvSpPr>
        <p:spPr>
          <a:xfrm>
            <a:off x="1076604" y="510854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5E20A71D-4129-BF6D-BF1C-F16197037A43}"/>
              </a:ext>
            </a:extLst>
          </p:cNvPr>
          <p:cNvCxnSpPr>
            <a:cxnSpLocks/>
          </p:cNvCxnSpPr>
          <p:nvPr/>
        </p:nvCxnSpPr>
        <p:spPr>
          <a:xfrm flipH="1">
            <a:off x="2429138" y="5327810"/>
            <a:ext cx="209698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044B6A54-2CFA-AE4C-20A0-8706295DB8B7}"/>
              </a:ext>
            </a:extLst>
          </p:cNvPr>
          <p:cNvSpPr txBox="1"/>
          <p:nvPr/>
        </p:nvSpPr>
        <p:spPr>
          <a:xfrm>
            <a:off x="2992125" y="5522771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0ACC47AB-6E92-9A7D-D52F-F7EBCA313E01}"/>
              </a:ext>
            </a:extLst>
          </p:cNvPr>
          <p:cNvSpPr/>
          <p:nvPr/>
        </p:nvSpPr>
        <p:spPr>
          <a:xfrm>
            <a:off x="1231742" y="436787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0EA2F4F5-3C1D-457C-89C6-B99446FEF3BD}"/>
              </a:ext>
            </a:extLst>
          </p:cNvPr>
          <p:cNvCxnSpPr>
            <a:cxnSpLocks/>
            <a:stCxn id="56" idx="4"/>
            <a:endCxn id="51" idx="0"/>
          </p:cNvCxnSpPr>
          <p:nvPr/>
        </p:nvCxnSpPr>
        <p:spPr>
          <a:xfrm>
            <a:off x="1484056" y="484292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58" name="표 57">
            <a:extLst>
              <a:ext uri="{FF2B5EF4-FFF2-40B4-BE49-F238E27FC236}">
                <a16:creationId xmlns:a16="http://schemas.microsoft.com/office/drawing/2014/main" id="{B0ECAC50-0937-2D8C-02D4-1F6116499D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3988478"/>
              </p:ext>
            </p:extLst>
          </p:nvPr>
        </p:nvGraphicFramePr>
        <p:xfrm>
          <a:off x="4519265" y="470099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sp>
        <p:nvSpPr>
          <p:cNvPr id="59" name="TextBox 58">
            <a:extLst>
              <a:ext uri="{FF2B5EF4-FFF2-40B4-BE49-F238E27FC236}">
                <a16:creationId xmlns:a16="http://schemas.microsoft.com/office/drawing/2014/main" id="{926262B6-B8EF-F00F-4FC4-3BE86EAB854C}"/>
              </a:ext>
            </a:extLst>
          </p:cNvPr>
          <p:cNvSpPr txBox="1"/>
          <p:nvPr/>
        </p:nvSpPr>
        <p:spPr>
          <a:xfrm>
            <a:off x="4526126" y="4998831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81A3EC0E-476B-5734-FB5F-BCF577819754}"/>
              </a:ext>
            </a:extLst>
          </p:cNvPr>
          <p:cNvCxnSpPr>
            <a:cxnSpLocks/>
            <a:stCxn id="56" idx="6"/>
          </p:cNvCxnSpPr>
          <p:nvPr/>
        </p:nvCxnSpPr>
        <p:spPr>
          <a:xfrm>
            <a:off x="1736370" y="4605402"/>
            <a:ext cx="3096023" cy="600259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모서리가 둥근 직사각형 60">
            <a:extLst>
              <a:ext uri="{FF2B5EF4-FFF2-40B4-BE49-F238E27FC236}">
                <a16:creationId xmlns:a16="http://schemas.microsoft.com/office/drawing/2014/main" id="{E7DEE538-A886-4B95-4C56-0AF76929AA4E}"/>
              </a:ext>
            </a:extLst>
          </p:cNvPr>
          <p:cNvSpPr/>
          <p:nvPr/>
        </p:nvSpPr>
        <p:spPr>
          <a:xfrm>
            <a:off x="6464301" y="4967307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모서리가 둥근 직사각형 62">
            <a:extLst>
              <a:ext uri="{FF2B5EF4-FFF2-40B4-BE49-F238E27FC236}">
                <a16:creationId xmlns:a16="http://schemas.microsoft.com/office/drawing/2014/main" id="{397FEFE1-FD90-1496-86A3-3B7D101FAC11}"/>
              </a:ext>
            </a:extLst>
          </p:cNvPr>
          <p:cNvSpPr/>
          <p:nvPr/>
        </p:nvSpPr>
        <p:spPr>
          <a:xfrm>
            <a:off x="8935119" y="5188379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모서리가 둥근 직사각형 63">
            <a:extLst>
              <a:ext uri="{FF2B5EF4-FFF2-40B4-BE49-F238E27FC236}">
                <a16:creationId xmlns:a16="http://schemas.microsoft.com/office/drawing/2014/main" id="{706FEF49-8AE6-7265-CA24-324B6D5F80AE}"/>
              </a:ext>
            </a:extLst>
          </p:cNvPr>
          <p:cNvSpPr/>
          <p:nvPr/>
        </p:nvSpPr>
        <p:spPr>
          <a:xfrm>
            <a:off x="7107500" y="5078246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++</a:t>
            </a: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AEA04257-B741-89E4-F6AD-43D4C45CCF74}"/>
              </a:ext>
            </a:extLst>
          </p:cNvPr>
          <p:cNvCxnSpPr>
            <a:cxnSpLocks/>
            <a:stCxn id="64" idx="3"/>
          </p:cNvCxnSpPr>
          <p:nvPr/>
        </p:nvCxnSpPr>
        <p:spPr>
          <a:xfrm>
            <a:off x="8460034" y="5377856"/>
            <a:ext cx="199141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8F1CF6EB-BAA9-0FF2-5E53-DE8BD0681AB6}"/>
              </a:ext>
            </a:extLst>
          </p:cNvPr>
          <p:cNvSpPr txBox="1"/>
          <p:nvPr/>
        </p:nvSpPr>
        <p:spPr>
          <a:xfrm>
            <a:off x="9008776" y="5566910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4B80DEA8-A1EC-FE59-FF22-FE924AB0D46C}"/>
              </a:ext>
            </a:extLst>
          </p:cNvPr>
          <p:cNvSpPr/>
          <p:nvPr/>
        </p:nvSpPr>
        <p:spPr>
          <a:xfrm>
            <a:off x="7262638" y="4337575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6" name="직선 연결선[R] 75">
            <a:extLst>
              <a:ext uri="{FF2B5EF4-FFF2-40B4-BE49-F238E27FC236}">
                <a16:creationId xmlns:a16="http://schemas.microsoft.com/office/drawing/2014/main" id="{3610578D-24CA-3C85-955C-B605953A5EAF}"/>
              </a:ext>
            </a:extLst>
          </p:cNvPr>
          <p:cNvCxnSpPr>
            <a:cxnSpLocks/>
            <a:stCxn id="75" idx="4"/>
            <a:endCxn id="61" idx="0"/>
          </p:cNvCxnSpPr>
          <p:nvPr/>
        </p:nvCxnSpPr>
        <p:spPr>
          <a:xfrm>
            <a:off x="7514952" y="4812624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77" name="표 76">
            <a:extLst>
              <a:ext uri="{FF2B5EF4-FFF2-40B4-BE49-F238E27FC236}">
                <a16:creationId xmlns:a16="http://schemas.microsoft.com/office/drawing/2014/main" id="{E825B871-0040-191F-F955-25FEB900BB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9164647"/>
              </p:ext>
            </p:extLst>
          </p:nvPr>
        </p:nvGraphicFramePr>
        <p:xfrm>
          <a:off x="10444274" y="4705510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6E0D1868-169D-67FC-4683-388FD9AB7F21}"/>
              </a:ext>
            </a:extLst>
          </p:cNvPr>
          <p:cNvCxnSpPr>
            <a:cxnSpLocks/>
            <a:stCxn id="75" idx="6"/>
          </p:cNvCxnSpPr>
          <p:nvPr/>
        </p:nvCxnSpPr>
        <p:spPr>
          <a:xfrm>
            <a:off x="7767266" y="4575100"/>
            <a:ext cx="3017810" cy="725601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오른쪽 화살표[R] 79">
            <a:extLst>
              <a:ext uri="{FF2B5EF4-FFF2-40B4-BE49-F238E27FC236}">
                <a16:creationId xmlns:a16="http://schemas.microsoft.com/office/drawing/2014/main" id="{1782825A-C8F1-A5D1-EA1A-8BED3F03E7B7}"/>
              </a:ext>
            </a:extLst>
          </p:cNvPr>
          <p:cNvSpPr/>
          <p:nvPr/>
        </p:nvSpPr>
        <p:spPr>
          <a:xfrm>
            <a:off x="5914792" y="2616452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오른쪽 화살표[R] 80">
            <a:extLst>
              <a:ext uri="{FF2B5EF4-FFF2-40B4-BE49-F238E27FC236}">
                <a16:creationId xmlns:a16="http://schemas.microsoft.com/office/drawing/2014/main" id="{90400CC7-46D1-DD71-3487-1B8D126D7096}"/>
              </a:ext>
            </a:extLst>
          </p:cNvPr>
          <p:cNvSpPr/>
          <p:nvPr/>
        </p:nvSpPr>
        <p:spPr>
          <a:xfrm rot="8168894">
            <a:off x="5511591" y="3921640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오른쪽 화살표[R] 81">
            <a:extLst>
              <a:ext uri="{FF2B5EF4-FFF2-40B4-BE49-F238E27FC236}">
                <a16:creationId xmlns:a16="http://schemas.microsoft.com/office/drawing/2014/main" id="{BF8CA358-F8DA-9640-93F4-46F3FF448B3A}"/>
              </a:ext>
            </a:extLst>
          </p:cNvPr>
          <p:cNvSpPr/>
          <p:nvPr/>
        </p:nvSpPr>
        <p:spPr>
          <a:xfrm>
            <a:off x="5914792" y="5268292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A8548ED3-5249-A66D-E68B-3DFF933D99D9}"/>
              </a:ext>
            </a:extLst>
          </p:cNvPr>
          <p:cNvSpPr txBox="1"/>
          <p:nvPr/>
        </p:nvSpPr>
        <p:spPr>
          <a:xfrm>
            <a:off x="10424551" y="2344375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DED0A7B5-E6D4-E552-D72C-C6C19FFFA4F6}"/>
              </a:ext>
            </a:extLst>
          </p:cNvPr>
          <p:cNvSpPr txBox="1"/>
          <p:nvPr/>
        </p:nvSpPr>
        <p:spPr>
          <a:xfrm>
            <a:off x="10427568" y="5035835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2ACB8CA-4361-9B9A-2B06-E8F5CA9A0F40}"/>
              </a:ext>
            </a:extLst>
          </p:cNvPr>
          <p:cNvSpPr txBox="1"/>
          <p:nvPr/>
        </p:nvSpPr>
        <p:spPr>
          <a:xfrm>
            <a:off x="10382928" y="3299437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5D0BDF68-2293-014E-2B09-87ECDC69AECE}"/>
              </a:ext>
            </a:extLst>
          </p:cNvPr>
          <p:cNvSpPr txBox="1"/>
          <p:nvPr/>
        </p:nvSpPr>
        <p:spPr>
          <a:xfrm>
            <a:off x="10373066" y="5960800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1E497A94-E64B-42AC-CAA2-B4E4923856A0}"/>
              </a:ext>
            </a:extLst>
          </p:cNvPr>
          <p:cNvSpPr txBox="1"/>
          <p:nvPr/>
        </p:nvSpPr>
        <p:spPr>
          <a:xfrm>
            <a:off x="4450004" y="5945592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</p:spTree>
    <p:extLst>
      <p:ext uri="{BB962C8B-B14F-4D97-AF65-F5344CB8AC3E}">
        <p14:creationId xmlns:p14="http://schemas.microsoft.com/office/powerpoint/2010/main" val="11340230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5F99C5A2-D0B5-D0AA-782F-F25871F83345}"/>
              </a:ext>
            </a:extLst>
          </p:cNvPr>
          <p:cNvCxnSpPr>
            <a:cxnSpLocks/>
          </p:cNvCxnSpPr>
          <p:nvPr/>
        </p:nvCxnSpPr>
        <p:spPr>
          <a:xfrm>
            <a:off x="2047778" y="1882116"/>
            <a:ext cx="5262342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" name="그룹 3">
            <a:extLst>
              <a:ext uri="{FF2B5EF4-FFF2-40B4-BE49-F238E27FC236}">
                <a16:creationId xmlns:a16="http://schemas.microsoft.com/office/drawing/2014/main" id="{7E3FEF12-855E-72DF-92FA-346E7155B9B8}"/>
              </a:ext>
            </a:extLst>
          </p:cNvPr>
          <p:cNvGrpSpPr/>
          <p:nvPr/>
        </p:nvGrpSpPr>
        <p:grpSpPr>
          <a:xfrm>
            <a:off x="759762" y="1382971"/>
            <a:ext cx="1158634" cy="1080638"/>
            <a:chOff x="1758155" y="3450653"/>
            <a:chExt cx="1158634" cy="1080638"/>
          </a:xfrm>
        </p:grpSpPr>
        <p:sp>
          <p:nvSpPr>
            <p:cNvPr id="5" name="모서리가 둥근 직사각형 4">
              <a:extLst>
                <a:ext uri="{FF2B5EF4-FFF2-40B4-BE49-F238E27FC236}">
                  <a16:creationId xmlns:a16="http://schemas.microsoft.com/office/drawing/2014/main" id="{121C997E-3C52-66E4-FD72-AA4BB436FF69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" name="모서리가 둥근 직사각형 5">
              <a:extLst>
                <a:ext uri="{FF2B5EF4-FFF2-40B4-BE49-F238E27FC236}">
                  <a16:creationId xmlns:a16="http://schemas.microsoft.com/office/drawing/2014/main" id="{58F3000C-4A0A-9BE1-8DA6-C78199FDB1B8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7" name="직선 연결선[R] 6">
              <a:extLst>
                <a:ext uri="{FF2B5EF4-FFF2-40B4-BE49-F238E27FC236}">
                  <a16:creationId xmlns:a16="http://schemas.microsoft.com/office/drawing/2014/main" id="{479980D9-17C1-8046-817B-72D454C00DC4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[R] 7">
              <a:extLst>
                <a:ext uri="{FF2B5EF4-FFF2-40B4-BE49-F238E27FC236}">
                  <a16:creationId xmlns:a16="http://schemas.microsoft.com/office/drawing/2014/main" id="{B6D0268D-94E5-EEAA-9281-68FC4292139D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[R] 8">
              <a:extLst>
                <a:ext uri="{FF2B5EF4-FFF2-40B4-BE49-F238E27FC236}">
                  <a16:creationId xmlns:a16="http://schemas.microsoft.com/office/drawing/2014/main" id="{167FFB96-34B7-59B1-CE7D-D246F66CCD15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[R] 9">
              <a:extLst>
                <a:ext uri="{FF2B5EF4-FFF2-40B4-BE49-F238E27FC236}">
                  <a16:creationId xmlns:a16="http://schemas.microsoft.com/office/drawing/2014/main" id="{AFBC712D-D1B3-B0F5-0442-9BD5FF6CC86D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[R] 10">
              <a:extLst>
                <a:ext uri="{FF2B5EF4-FFF2-40B4-BE49-F238E27FC236}">
                  <a16:creationId xmlns:a16="http://schemas.microsoft.com/office/drawing/2014/main" id="{F351CEF2-9082-F7FF-EB68-48EE49E170A8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[R] 11">
              <a:extLst>
                <a:ext uri="{FF2B5EF4-FFF2-40B4-BE49-F238E27FC236}">
                  <a16:creationId xmlns:a16="http://schemas.microsoft.com/office/drawing/2014/main" id="{1ABAC64B-7946-C996-B06B-2B935EF652DB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[R] 12">
              <a:extLst>
                <a:ext uri="{FF2B5EF4-FFF2-40B4-BE49-F238E27FC236}">
                  <a16:creationId xmlns:a16="http://schemas.microsoft.com/office/drawing/2014/main" id="{C364CF1F-8AAA-AA8A-B635-AD751890B97D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[R] 13">
              <a:extLst>
                <a:ext uri="{FF2B5EF4-FFF2-40B4-BE49-F238E27FC236}">
                  <a16:creationId xmlns:a16="http://schemas.microsoft.com/office/drawing/2014/main" id="{0DD41712-02DA-785D-3D19-92501A525442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[R] 14">
              <a:extLst>
                <a:ext uri="{FF2B5EF4-FFF2-40B4-BE49-F238E27FC236}">
                  <a16:creationId xmlns:a16="http://schemas.microsoft.com/office/drawing/2014/main" id="{DE0A6586-45B1-7DC9-EFDC-48E83C010E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[R] 15">
              <a:extLst>
                <a:ext uri="{FF2B5EF4-FFF2-40B4-BE49-F238E27FC236}">
                  <a16:creationId xmlns:a16="http://schemas.microsoft.com/office/drawing/2014/main" id="{6D9A5E82-91D0-3A32-4727-DD8FF457BE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[R] 16">
              <a:extLst>
                <a:ext uri="{FF2B5EF4-FFF2-40B4-BE49-F238E27FC236}">
                  <a16:creationId xmlns:a16="http://schemas.microsoft.com/office/drawing/2014/main" id="{A7F3402F-F422-2782-15FF-B6A0901C50A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[R] 17">
              <a:extLst>
                <a:ext uri="{FF2B5EF4-FFF2-40B4-BE49-F238E27FC236}">
                  <a16:creationId xmlns:a16="http://schemas.microsoft.com/office/drawing/2014/main" id="{6A943B1A-1745-649A-F0F8-C652AE58EF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[R] 18">
              <a:extLst>
                <a:ext uri="{FF2B5EF4-FFF2-40B4-BE49-F238E27FC236}">
                  <a16:creationId xmlns:a16="http://schemas.microsoft.com/office/drawing/2014/main" id="{7E3F5285-8C79-0858-EF55-062E316E97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[R] 19">
              <a:extLst>
                <a:ext uri="{FF2B5EF4-FFF2-40B4-BE49-F238E27FC236}">
                  <a16:creationId xmlns:a16="http://schemas.microsoft.com/office/drawing/2014/main" id="{7A820C01-89F1-C788-AE07-6B3D971943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[R] 20">
              <a:extLst>
                <a:ext uri="{FF2B5EF4-FFF2-40B4-BE49-F238E27FC236}">
                  <a16:creationId xmlns:a16="http://schemas.microsoft.com/office/drawing/2014/main" id="{CBD78935-A044-6BEC-2C79-07DF7362D4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[R] 21">
              <a:extLst>
                <a:ext uri="{FF2B5EF4-FFF2-40B4-BE49-F238E27FC236}">
                  <a16:creationId xmlns:a16="http://schemas.microsoft.com/office/drawing/2014/main" id="{0FCF7A1A-E746-6C4E-11BB-CE25D64423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5F23B0B7-F05A-6F6A-0878-04BEA32FD050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7043564-04C5-CBA8-84DB-ACDE2B07A3E4}"/>
              </a:ext>
            </a:extLst>
          </p:cNvPr>
          <p:cNvSpPr/>
          <p:nvPr/>
        </p:nvSpPr>
        <p:spPr>
          <a:xfrm>
            <a:off x="317975" y="652639"/>
            <a:ext cx="10887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9D46FFB-455B-6DEF-2034-88510AEB43C5}"/>
              </a:ext>
            </a:extLst>
          </p:cNvPr>
          <p:cNvSpPr/>
          <p:nvPr/>
        </p:nvSpPr>
        <p:spPr>
          <a:xfrm>
            <a:off x="2123371" y="1750118"/>
            <a:ext cx="4676327" cy="285923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14B1B11-CC92-EAA4-C454-CBC1AB88BA2F}"/>
              </a:ext>
            </a:extLst>
          </p:cNvPr>
          <p:cNvSpPr/>
          <p:nvPr/>
        </p:nvSpPr>
        <p:spPr>
          <a:xfrm>
            <a:off x="7385713" y="1743186"/>
            <a:ext cx="9182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7881AA3-31CC-0FF8-449C-705AD2524246}"/>
              </a:ext>
            </a:extLst>
          </p:cNvPr>
          <p:cNvSpPr/>
          <p:nvPr/>
        </p:nvSpPr>
        <p:spPr>
          <a:xfrm>
            <a:off x="858668" y="4280658"/>
            <a:ext cx="10494618" cy="18928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동시에 많은 일을 수행하는 것에 중점을 둔다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놀지 않고 최대한 바쁘게 동작해야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병렬성은 런타임에 동시에 물리적으로 작업을 실행하는 것이며 여러 컴퓨팅 리소스가 있는 하드웨어가 필요하다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한 개의 코어에서는 절대 병렬성이 구현될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병렬성은 동시성의 하위 개념으로 작업을 여러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분리하고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운영체제는 그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여러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적절히 분배하여 동시적으로 실행되도록 하는 것이다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동시성이 작업 처리 방식에 대한 설계에 관한 것이라면 병렬성은 하드웨어에서 계층에서 작업 수행 방식에 관한 것이다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병렬성은 작업해야 할 수가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수 보다 같거나 적을 경우 가장 효율성이 좋다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C9CED861-4374-8622-B957-BCEDE8DD8101}"/>
              </a:ext>
            </a:extLst>
          </p:cNvPr>
          <p:cNvCxnSpPr>
            <a:cxnSpLocks/>
          </p:cNvCxnSpPr>
          <p:nvPr/>
        </p:nvCxnSpPr>
        <p:spPr>
          <a:xfrm>
            <a:off x="2053915" y="3134046"/>
            <a:ext cx="5262342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E0A06761-28DB-DFB0-4BF0-7D9250DDC412}"/>
              </a:ext>
            </a:extLst>
          </p:cNvPr>
          <p:cNvGrpSpPr/>
          <p:nvPr/>
        </p:nvGrpSpPr>
        <p:grpSpPr>
          <a:xfrm>
            <a:off x="765899" y="2634901"/>
            <a:ext cx="1158634" cy="1080638"/>
            <a:chOff x="1758155" y="3450653"/>
            <a:chExt cx="1158634" cy="1080638"/>
          </a:xfrm>
        </p:grpSpPr>
        <p:sp>
          <p:nvSpPr>
            <p:cNvPr id="38" name="모서리가 둥근 직사각형 37">
              <a:extLst>
                <a:ext uri="{FF2B5EF4-FFF2-40B4-BE49-F238E27FC236}">
                  <a16:creationId xmlns:a16="http://schemas.microsoft.com/office/drawing/2014/main" id="{E88A657F-67FA-C95F-76FC-59867123D3BD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9" name="모서리가 둥근 직사각형 38">
              <a:extLst>
                <a:ext uri="{FF2B5EF4-FFF2-40B4-BE49-F238E27FC236}">
                  <a16:creationId xmlns:a16="http://schemas.microsoft.com/office/drawing/2014/main" id="{59332DE1-4043-7D7E-ACD2-E08574A1829D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42" name="직선 연결선[R] 41">
              <a:extLst>
                <a:ext uri="{FF2B5EF4-FFF2-40B4-BE49-F238E27FC236}">
                  <a16:creationId xmlns:a16="http://schemas.microsoft.com/office/drawing/2014/main" id="{3657DD80-6F17-0438-072B-499743BBB46B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[R] 42">
              <a:extLst>
                <a:ext uri="{FF2B5EF4-FFF2-40B4-BE49-F238E27FC236}">
                  <a16:creationId xmlns:a16="http://schemas.microsoft.com/office/drawing/2014/main" id="{640F02A1-5021-615F-4D77-7928403BA77A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936C3742-BF32-D0AD-359E-02833FD0551C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[R] 44">
              <a:extLst>
                <a:ext uri="{FF2B5EF4-FFF2-40B4-BE49-F238E27FC236}">
                  <a16:creationId xmlns:a16="http://schemas.microsoft.com/office/drawing/2014/main" id="{C2387ADD-DB1C-F6AE-1614-EC97FD1B0B1B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[R] 45">
              <a:extLst>
                <a:ext uri="{FF2B5EF4-FFF2-40B4-BE49-F238E27FC236}">
                  <a16:creationId xmlns:a16="http://schemas.microsoft.com/office/drawing/2014/main" id="{E7BDC15D-816A-E61E-2176-CC621003761A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[R] 46">
              <a:extLst>
                <a:ext uri="{FF2B5EF4-FFF2-40B4-BE49-F238E27FC236}">
                  <a16:creationId xmlns:a16="http://schemas.microsoft.com/office/drawing/2014/main" id="{F8EC62E9-E9D8-ACCA-F037-B000A2525236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[R] 47">
              <a:extLst>
                <a:ext uri="{FF2B5EF4-FFF2-40B4-BE49-F238E27FC236}">
                  <a16:creationId xmlns:a16="http://schemas.microsoft.com/office/drawing/2014/main" id="{3E0D205A-D6FE-358F-82CA-E4842B60B916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[R] 48">
              <a:extLst>
                <a:ext uri="{FF2B5EF4-FFF2-40B4-BE49-F238E27FC236}">
                  <a16:creationId xmlns:a16="http://schemas.microsoft.com/office/drawing/2014/main" id="{9D7429AB-38BD-2A96-D53F-853C14743991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[R] 49">
              <a:extLst>
                <a:ext uri="{FF2B5EF4-FFF2-40B4-BE49-F238E27FC236}">
                  <a16:creationId xmlns:a16="http://schemas.microsoft.com/office/drawing/2014/main" id="{20EC210F-9BD9-E613-5FBC-F18E37891A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E1F45B2B-A725-27EC-5D1E-C078BE145B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D078AFCE-FF66-B49D-07B4-DCD611ADBBF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[R] 52">
              <a:extLst>
                <a:ext uri="{FF2B5EF4-FFF2-40B4-BE49-F238E27FC236}">
                  <a16:creationId xmlns:a16="http://schemas.microsoft.com/office/drawing/2014/main" id="{E36F1C52-1C47-9691-1A33-E7DCCB44A2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4A788CDE-C1F3-4AC7-6CE8-20B09DBB8B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[R] 54">
              <a:extLst>
                <a:ext uri="{FF2B5EF4-FFF2-40B4-BE49-F238E27FC236}">
                  <a16:creationId xmlns:a16="http://schemas.microsoft.com/office/drawing/2014/main" id="{66482320-BAC3-25B9-A645-35330D95535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[R] 55">
              <a:extLst>
                <a:ext uri="{FF2B5EF4-FFF2-40B4-BE49-F238E27FC236}">
                  <a16:creationId xmlns:a16="http://schemas.microsoft.com/office/drawing/2014/main" id="{04899FDE-E946-1E16-3EA1-0F56A1DC3A0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[R] 56">
              <a:extLst>
                <a:ext uri="{FF2B5EF4-FFF2-40B4-BE49-F238E27FC236}">
                  <a16:creationId xmlns:a16="http://schemas.microsoft.com/office/drawing/2014/main" id="{2030A1C6-CA17-B455-AC9F-84B18FE945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2A00A2D2-2FB0-99F5-7F17-CBCFF70FFE46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D2C7CFA1-0A6E-0BEC-E0F3-9EA9EA00677B}"/>
              </a:ext>
            </a:extLst>
          </p:cNvPr>
          <p:cNvSpPr/>
          <p:nvPr/>
        </p:nvSpPr>
        <p:spPr>
          <a:xfrm>
            <a:off x="2129508" y="3002048"/>
            <a:ext cx="4676327" cy="285923"/>
          </a:xfrm>
          <a:prstGeom prst="rect">
            <a:avLst/>
          </a:prstGeom>
          <a:solidFill>
            <a:schemeClr val="accent5"/>
          </a:solidFill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A2564A4B-D564-B5EF-7219-8951042689A4}"/>
              </a:ext>
            </a:extLst>
          </p:cNvPr>
          <p:cNvSpPr/>
          <p:nvPr/>
        </p:nvSpPr>
        <p:spPr>
          <a:xfrm>
            <a:off x="7391850" y="2995116"/>
            <a:ext cx="9182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46099918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7146" y="344624"/>
            <a:ext cx="28825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경쟁 조건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600">
                <a:solidFill>
                  <a:srgbClr val="000000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Race Condition</a:t>
            </a:r>
            <a:r>
              <a:rPr lang="en-US" altLang="ko-KR" sz="1800" i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F58E7F1D-15F4-1C8F-C267-AB4A9C51CE33}"/>
              </a:ext>
            </a:extLst>
          </p:cNvPr>
          <p:cNvSpPr/>
          <p:nvPr/>
        </p:nvSpPr>
        <p:spPr>
          <a:xfrm>
            <a:off x="4608494" y="2144672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96" name="표 95">
            <a:extLst>
              <a:ext uri="{FF2B5EF4-FFF2-40B4-BE49-F238E27FC236}">
                <a16:creationId xmlns:a16="http://schemas.microsoft.com/office/drawing/2014/main" id="{9238A5DB-7669-605F-2C82-12183A2597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4808456"/>
              </p:ext>
            </p:extLst>
          </p:nvPr>
        </p:nvGraphicFramePr>
        <p:xfrm>
          <a:off x="6366199" y="2134006"/>
          <a:ext cx="1143379" cy="191855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43379">
                  <a:extLst>
                    <a:ext uri="{9D8B030D-6E8A-4147-A177-3AD203B41FA5}">
                      <a16:colId xmlns:a16="http://schemas.microsoft.com/office/drawing/2014/main" val="1382641207"/>
                    </a:ext>
                  </a:extLst>
                </a:gridCol>
              </a:tblGrid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74115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5493992"/>
                  </a:ext>
                </a:extLst>
              </a:tr>
              <a:tr h="174414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932907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3512962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952950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993999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897246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150622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5651137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786729"/>
                  </a:ext>
                </a:extLst>
              </a:tr>
            </a:tbl>
          </a:graphicData>
        </a:graphic>
      </p:graphicFrame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3611BF13-87BE-71B5-288A-582E7C00FB87}"/>
              </a:ext>
            </a:extLst>
          </p:cNvPr>
          <p:cNvCxnSpPr>
            <a:cxnSpLocks/>
          </p:cNvCxnSpPr>
          <p:nvPr/>
        </p:nvCxnSpPr>
        <p:spPr>
          <a:xfrm>
            <a:off x="4012104" y="2382967"/>
            <a:ext cx="59639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DFEC4EB3-5208-F4F8-05ED-1F0C06FE7031}"/>
              </a:ext>
            </a:extLst>
          </p:cNvPr>
          <p:cNvCxnSpPr>
            <a:cxnSpLocks/>
          </p:cNvCxnSpPr>
          <p:nvPr/>
        </p:nvCxnSpPr>
        <p:spPr>
          <a:xfrm>
            <a:off x="5751873" y="2382973"/>
            <a:ext cx="60961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0DFB97EF-AB35-A3BA-8B4B-3958C74B1D7A}"/>
              </a:ext>
            </a:extLst>
          </p:cNvPr>
          <p:cNvCxnSpPr>
            <a:cxnSpLocks/>
          </p:cNvCxnSpPr>
          <p:nvPr/>
        </p:nvCxnSpPr>
        <p:spPr>
          <a:xfrm flipH="1">
            <a:off x="5751873" y="2243458"/>
            <a:ext cx="60961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EFF4AE26-C595-6ABA-FD3B-539F32B124D9}"/>
              </a:ext>
            </a:extLst>
          </p:cNvPr>
          <p:cNvCxnSpPr>
            <a:cxnSpLocks/>
          </p:cNvCxnSpPr>
          <p:nvPr/>
        </p:nvCxnSpPr>
        <p:spPr>
          <a:xfrm flipH="1">
            <a:off x="4012104" y="2243458"/>
            <a:ext cx="59639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3173B1C9-5EA2-1546-4DEC-195D3BC7D795}"/>
              </a:ext>
            </a:extLst>
          </p:cNvPr>
          <p:cNvSpPr txBox="1"/>
          <p:nvPr/>
        </p:nvSpPr>
        <p:spPr>
          <a:xfrm>
            <a:off x="4682150" y="2528161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48C7230C-11E8-FEE2-6914-D11A81C7184A}"/>
              </a:ext>
            </a:extLst>
          </p:cNvPr>
          <p:cNvSpPr txBox="1"/>
          <p:nvPr/>
        </p:nvSpPr>
        <p:spPr>
          <a:xfrm>
            <a:off x="6361488" y="2859198"/>
            <a:ext cx="114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모서리가 둥근 직사각형 103">
            <a:extLst>
              <a:ext uri="{FF2B5EF4-FFF2-40B4-BE49-F238E27FC236}">
                <a16:creationId xmlns:a16="http://schemas.microsoft.com/office/drawing/2014/main" id="{7800B2FA-C88D-ADC7-9900-3C908A353361}"/>
              </a:ext>
            </a:extLst>
          </p:cNvPr>
          <p:cNvSpPr/>
          <p:nvPr/>
        </p:nvSpPr>
        <p:spPr>
          <a:xfrm>
            <a:off x="4608494" y="3705789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C743C087-E18D-C5E3-DFA5-367BA11DC89A}"/>
              </a:ext>
            </a:extLst>
          </p:cNvPr>
          <p:cNvCxnSpPr>
            <a:cxnSpLocks/>
          </p:cNvCxnSpPr>
          <p:nvPr/>
        </p:nvCxnSpPr>
        <p:spPr>
          <a:xfrm>
            <a:off x="4012104" y="3944084"/>
            <a:ext cx="59639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D13F504F-CBE9-FA0A-054E-88429D304B19}"/>
              </a:ext>
            </a:extLst>
          </p:cNvPr>
          <p:cNvCxnSpPr>
            <a:cxnSpLocks/>
          </p:cNvCxnSpPr>
          <p:nvPr/>
        </p:nvCxnSpPr>
        <p:spPr>
          <a:xfrm>
            <a:off x="5751873" y="3944090"/>
            <a:ext cx="60961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14B441BD-19C6-4EC0-438D-2412602F8532}"/>
              </a:ext>
            </a:extLst>
          </p:cNvPr>
          <p:cNvCxnSpPr>
            <a:cxnSpLocks/>
          </p:cNvCxnSpPr>
          <p:nvPr/>
        </p:nvCxnSpPr>
        <p:spPr>
          <a:xfrm flipH="1">
            <a:off x="5751873" y="3804575"/>
            <a:ext cx="60961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536BC476-F0DC-107F-E290-F84D90A47F8E}"/>
              </a:ext>
            </a:extLst>
          </p:cNvPr>
          <p:cNvCxnSpPr>
            <a:cxnSpLocks/>
          </p:cNvCxnSpPr>
          <p:nvPr/>
        </p:nvCxnSpPr>
        <p:spPr>
          <a:xfrm flipH="1">
            <a:off x="4012104" y="3804575"/>
            <a:ext cx="59639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880D787F-4DA0-FDE3-4D29-8F3E930A08D3}"/>
              </a:ext>
            </a:extLst>
          </p:cNvPr>
          <p:cNvSpPr txBox="1"/>
          <p:nvPr/>
        </p:nvSpPr>
        <p:spPr>
          <a:xfrm>
            <a:off x="4659596" y="3422073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9683849C-C5FA-73A0-9B59-65FE0465C0A3}"/>
              </a:ext>
            </a:extLst>
          </p:cNvPr>
          <p:cNvSpPr/>
          <p:nvPr/>
        </p:nvSpPr>
        <p:spPr>
          <a:xfrm>
            <a:off x="426971" y="5279830"/>
            <a:ext cx="11472340" cy="10284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CPU1,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CPU2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동시에 메모리에서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읽어와서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더한 값을 캐시에 저장한다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CPU1,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CPU2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할당된 스레드들은 경쟁조건으로 인해 두 캐시에 똑같은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값을 저장한다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값을 메인 메모리에 반영 하더라도 캐시 자체가 이미 잘못된 값을 가지고 있기 때문에 프로그램은 비정상적으로 동작하게 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0ED9B3F-0A38-7109-715E-9E9D8CCDB329}"/>
              </a:ext>
            </a:extLst>
          </p:cNvPr>
          <p:cNvSpPr/>
          <p:nvPr/>
        </p:nvSpPr>
        <p:spPr>
          <a:xfrm>
            <a:off x="426971" y="770486"/>
            <a:ext cx="10182491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스레드간 경쟁 조건을 벌여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캐시 메모리에 비정상적인 데이터가 저장되고 잘못된 결과 데이터가 메인 메모리에 업데이트 되는 현상이 발생한다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1A9C15A0-DAC5-1DE1-DA5E-F42E929C5164}"/>
              </a:ext>
            </a:extLst>
          </p:cNvPr>
          <p:cNvSpPr/>
          <p:nvPr/>
        </p:nvSpPr>
        <p:spPr>
          <a:xfrm>
            <a:off x="2619686" y="1314912"/>
            <a:ext cx="504628" cy="475049"/>
          </a:xfrm>
          <a:prstGeom prst="ellipse">
            <a:avLst/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연결선[R] 114">
            <a:extLst>
              <a:ext uri="{FF2B5EF4-FFF2-40B4-BE49-F238E27FC236}">
                <a16:creationId xmlns:a16="http://schemas.microsoft.com/office/drawing/2014/main" id="{BA304CCA-429C-A7CB-090D-859F601CFD48}"/>
              </a:ext>
            </a:extLst>
          </p:cNvPr>
          <p:cNvCxnSpPr>
            <a:cxnSpLocks/>
            <a:stCxn id="113" idx="4"/>
          </p:cNvCxnSpPr>
          <p:nvPr/>
        </p:nvCxnSpPr>
        <p:spPr>
          <a:xfrm>
            <a:off x="2872000" y="1789961"/>
            <a:ext cx="1" cy="14998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D292BEE4-9317-96FE-6F45-FAA712F0C324}"/>
              </a:ext>
            </a:extLst>
          </p:cNvPr>
          <p:cNvCxnSpPr>
            <a:cxnSpLocks/>
            <a:stCxn id="113" idx="6"/>
            <a:endCxn id="102" idx="0"/>
          </p:cNvCxnSpPr>
          <p:nvPr/>
        </p:nvCxnSpPr>
        <p:spPr>
          <a:xfrm>
            <a:off x="3124314" y="1552437"/>
            <a:ext cx="3808864" cy="1306761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1" name="타원 120">
            <a:extLst>
              <a:ext uri="{FF2B5EF4-FFF2-40B4-BE49-F238E27FC236}">
                <a16:creationId xmlns:a16="http://schemas.microsoft.com/office/drawing/2014/main" id="{F07D779D-71FC-6D1E-064E-1B50C44AADB0}"/>
              </a:ext>
            </a:extLst>
          </p:cNvPr>
          <p:cNvSpPr/>
          <p:nvPr/>
        </p:nvSpPr>
        <p:spPr>
          <a:xfrm>
            <a:off x="2588129" y="4402002"/>
            <a:ext cx="504628" cy="475049"/>
          </a:xfrm>
          <a:prstGeom prst="ellipse">
            <a:avLst/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389F7B8E-710A-40BA-FB55-71EAB77C75F3}"/>
              </a:ext>
            </a:extLst>
          </p:cNvPr>
          <p:cNvCxnSpPr>
            <a:cxnSpLocks/>
          </p:cNvCxnSpPr>
          <p:nvPr/>
        </p:nvCxnSpPr>
        <p:spPr>
          <a:xfrm flipH="1" flipV="1">
            <a:off x="2871999" y="4190644"/>
            <a:ext cx="1" cy="21454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2FD54A38-163F-D3BD-A776-64A5825C2CBB}"/>
              </a:ext>
            </a:extLst>
          </p:cNvPr>
          <p:cNvCxnSpPr>
            <a:cxnSpLocks/>
            <a:stCxn id="121" idx="6"/>
            <a:endCxn id="102" idx="2"/>
          </p:cNvCxnSpPr>
          <p:nvPr/>
        </p:nvCxnSpPr>
        <p:spPr>
          <a:xfrm flipV="1">
            <a:off x="3092757" y="3105419"/>
            <a:ext cx="3840421" cy="1534108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7122FCAC-EF24-1DA6-43F7-7976B646A93B}"/>
              </a:ext>
            </a:extLst>
          </p:cNvPr>
          <p:cNvSpPr txBox="1"/>
          <p:nvPr/>
        </p:nvSpPr>
        <p:spPr>
          <a:xfrm>
            <a:off x="6310004" y="4059839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10C014-55F5-DEDC-A64F-6B649029CB32}"/>
              </a:ext>
            </a:extLst>
          </p:cNvPr>
          <p:cNvSpPr txBox="1"/>
          <p:nvPr/>
        </p:nvSpPr>
        <p:spPr>
          <a:xfrm>
            <a:off x="7496019" y="2866480"/>
            <a:ext cx="12463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 Synchronized</a:t>
            </a:r>
            <a:endParaRPr kumimoji="1" lang="ko-Kore-KR" altLang="en-US" sz="10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A478A4-A25F-3E76-6B7E-329F13BB6E69}"/>
              </a:ext>
            </a:extLst>
          </p:cNvPr>
          <p:cNvSpPr txBox="1"/>
          <p:nvPr/>
        </p:nvSpPr>
        <p:spPr>
          <a:xfrm>
            <a:off x="5788756" y="2617342"/>
            <a:ext cx="6341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kumimoji="1" lang="ko-Kore-KR" altLang="en-US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BE0CD5-43CB-BDA4-1AAA-4DB594D856E4}"/>
              </a:ext>
            </a:extLst>
          </p:cNvPr>
          <p:cNvSpPr txBox="1"/>
          <p:nvPr/>
        </p:nvSpPr>
        <p:spPr>
          <a:xfrm>
            <a:off x="5778933" y="3129724"/>
            <a:ext cx="6341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kumimoji="1" lang="ko-Kore-KR" altLang="en-US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FDA8BEA-C24C-1332-7BB5-DE43DF178067}"/>
              </a:ext>
            </a:extLst>
          </p:cNvPr>
          <p:cNvSpPr/>
          <p:nvPr/>
        </p:nvSpPr>
        <p:spPr>
          <a:xfrm>
            <a:off x="1905994" y="1937291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9581ACF5-87E2-59EA-F447-C3F43E2BA06A}"/>
              </a:ext>
            </a:extLst>
          </p:cNvPr>
          <p:cNvSpPr/>
          <p:nvPr/>
        </p:nvSpPr>
        <p:spPr>
          <a:xfrm>
            <a:off x="2549193" y="2048230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sharedData++</a:t>
            </a: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3B8C5499-F4A8-22BA-EA1E-3BC1EB76CD46}"/>
              </a:ext>
            </a:extLst>
          </p:cNvPr>
          <p:cNvSpPr/>
          <p:nvPr/>
        </p:nvSpPr>
        <p:spPr>
          <a:xfrm>
            <a:off x="1905994" y="3419432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FEC9D3D4-02E4-1612-C143-298D260F8E9F}"/>
              </a:ext>
            </a:extLst>
          </p:cNvPr>
          <p:cNvSpPr/>
          <p:nvPr/>
        </p:nvSpPr>
        <p:spPr>
          <a:xfrm>
            <a:off x="2549193" y="3530371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sharedData++</a:t>
            </a:r>
          </a:p>
        </p:txBody>
      </p:sp>
    </p:spTree>
    <p:extLst>
      <p:ext uri="{BB962C8B-B14F-4D97-AF65-F5344CB8AC3E}">
        <p14:creationId xmlns:p14="http://schemas.microsoft.com/office/powerpoint/2010/main" val="4137111578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1468" y="172927"/>
            <a:ext cx="172059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3609AFFE-DDC4-99D2-E266-E79437BADB97}"/>
              </a:ext>
            </a:extLst>
          </p:cNvPr>
          <p:cNvSpPr/>
          <p:nvPr/>
        </p:nvSpPr>
        <p:spPr>
          <a:xfrm>
            <a:off x="581348" y="229076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F58E7F1D-15F4-1C8F-C267-AB4A9C51CE33}"/>
              </a:ext>
            </a:extLst>
          </p:cNvPr>
          <p:cNvSpPr/>
          <p:nvPr/>
        </p:nvSpPr>
        <p:spPr>
          <a:xfrm>
            <a:off x="3066411" y="2437400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모서리가 둥근 직사각형 94">
            <a:extLst>
              <a:ext uri="{FF2B5EF4-FFF2-40B4-BE49-F238E27FC236}">
                <a16:creationId xmlns:a16="http://schemas.microsoft.com/office/drawing/2014/main" id="{EC76B2EA-0B87-EB20-AD2B-DF450BCECBB2}"/>
              </a:ext>
            </a:extLst>
          </p:cNvPr>
          <p:cNvSpPr/>
          <p:nvPr/>
        </p:nvSpPr>
        <p:spPr>
          <a:xfrm>
            <a:off x="1224547" y="240170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1</a:t>
            </a:r>
          </a:p>
        </p:txBody>
      </p: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0DFB97EF-AB35-A3BA-8B4B-3958C74B1D7A}"/>
              </a:ext>
            </a:extLst>
          </p:cNvPr>
          <p:cNvCxnSpPr>
            <a:cxnSpLocks/>
          </p:cNvCxnSpPr>
          <p:nvPr/>
        </p:nvCxnSpPr>
        <p:spPr>
          <a:xfrm flipH="1">
            <a:off x="2577081" y="2620970"/>
            <a:ext cx="209698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3173B1C9-5EA2-1546-4DEC-195D3BC7D795}"/>
              </a:ext>
            </a:extLst>
          </p:cNvPr>
          <p:cNvSpPr txBox="1"/>
          <p:nvPr/>
        </p:nvSpPr>
        <p:spPr>
          <a:xfrm>
            <a:off x="3071636" y="2813120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0ED9B3F-0A38-7109-715E-9E9D8CCDB329}"/>
              </a:ext>
            </a:extLst>
          </p:cNvPr>
          <p:cNvSpPr/>
          <p:nvPr/>
        </p:nvSpPr>
        <p:spPr>
          <a:xfrm>
            <a:off x="433405" y="543518"/>
            <a:ext cx="11665742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블록을 사용하면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시점에 오직 하나의 쓰레드만이 동기화 영역에 접근할 수 있도록 보장해준다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 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안에서 참조되는 모든 변수들은 메인 메모리로부터 읽어들여지고 블록을 벗어나면 그 동안 수정된 모든 변수들이 즉시 메인 메모리로 반영될 수 있도록 해준다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상호배제와 함께 가시성의 문제까지 해결할 수 있는 기능을 포함하고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 내에서는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키워드가 없어도 된다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1A9C15A0-DAC5-1DE1-DA5E-F42E929C5164}"/>
              </a:ext>
            </a:extLst>
          </p:cNvPr>
          <p:cNvSpPr/>
          <p:nvPr/>
        </p:nvSpPr>
        <p:spPr>
          <a:xfrm>
            <a:off x="1379685" y="166103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연결선[R] 114">
            <a:extLst>
              <a:ext uri="{FF2B5EF4-FFF2-40B4-BE49-F238E27FC236}">
                <a16:creationId xmlns:a16="http://schemas.microsoft.com/office/drawing/2014/main" id="{BA304CCA-429C-A7CB-090D-859F601CFD48}"/>
              </a:ext>
            </a:extLst>
          </p:cNvPr>
          <p:cNvCxnSpPr>
            <a:cxnSpLocks/>
            <a:stCxn id="113" idx="4"/>
            <a:endCxn id="93" idx="0"/>
          </p:cNvCxnSpPr>
          <p:nvPr/>
        </p:nvCxnSpPr>
        <p:spPr>
          <a:xfrm>
            <a:off x="1631999" y="213608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7122FCAC-EF24-1DA6-43F7-7976B646A93B}"/>
              </a:ext>
            </a:extLst>
          </p:cNvPr>
          <p:cNvSpPr txBox="1"/>
          <p:nvPr/>
        </p:nvSpPr>
        <p:spPr>
          <a:xfrm>
            <a:off x="4602470" y="3271723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02984071-CB42-8B62-4081-72DDC6F08C49}"/>
              </a:ext>
            </a:extLst>
          </p:cNvPr>
          <p:cNvSpPr/>
          <p:nvPr/>
        </p:nvSpPr>
        <p:spPr>
          <a:xfrm>
            <a:off x="6670198" y="229076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46241613-D722-B8C1-4DF5-8B52D235EA98}"/>
              </a:ext>
            </a:extLst>
          </p:cNvPr>
          <p:cNvSpPr/>
          <p:nvPr/>
        </p:nvSpPr>
        <p:spPr>
          <a:xfrm>
            <a:off x="9141016" y="2511841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2A605D3A-08F8-CE36-46AD-4FF15E971733}"/>
              </a:ext>
            </a:extLst>
          </p:cNvPr>
          <p:cNvSpPr/>
          <p:nvPr/>
        </p:nvSpPr>
        <p:spPr>
          <a:xfrm>
            <a:off x="7313397" y="240170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++</a:t>
            </a: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7F46F33F-CCBF-C043-21A9-AC13484D701F}"/>
              </a:ext>
            </a:extLst>
          </p:cNvPr>
          <p:cNvCxnSpPr>
            <a:cxnSpLocks/>
            <a:stCxn id="27" idx="3"/>
          </p:cNvCxnSpPr>
          <p:nvPr/>
        </p:nvCxnSpPr>
        <p:spPr>
          <a:xfrm>
            <a:off x="8665931" y="2701318"/>
            <a:ext cx="199141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DE2606A-B636-4904-05CE-EBCFCE4628D6}"/>
              </a:ext>
            </a:extLst>
          </p:cNvPr>
          <p:cNvSpPr txBox="1"/>
          <p:nvPr/>
        </p:nvSpPr>
        <p:spPr>
          <a:xfrm>
            <a:off x="9214673" y="2890372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87F22476-5A72-9518-C8E6-D864A9B4071E}"/>
              </a:ext>
            </a:extLst>
          </p:cNvPr>
          <p:cNvSpPr/>
          <p:nvPr/>
        </p:nvSpPr>
        <p:spPr>
          <a:xfrm>
            <a:off x="7468535" y="166103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5E808FA9-59FB-8280-C66C-DC93DB3891C4}"/>
              </a:ext>
            </a:extLst>
          </p:cNvPr>
          <p:cNvCxnSpPr>
            <a:cxnSpLocks/>
            <a:stCxn id="32" idx="4"/>
            <a:endCxn id="25" idx="0"/>
          </p:cNvCxnSpPr>
          <p:nvPr/>
        </p:nvCxnSpPr>
        <p:spPr>
          <a:xfrm>
            <a:off x="7720849" y="213608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81E72BE5-CC8E-FC47-5A77-D1B5C66208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9993090"/>
              </p:ext>
            </p:extLst>
          </p:nvPr>
        </p:nvGraphicFramePr>
        <p:xfrm>
          <a:off x="4667208" y="199415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sp>
        <p:nvSpPr>
          <p:cNvPr id="102" name="TextBox 101">
            <a:extLst>
              <a:ext uri="{FF2B5EF4-FFF2-40B4-BE49-F238E27FC236}">
                <a16:creationId xmlns:a16="http://schemas.microsoft.com/office/drawing/2014/main" id="{48C7230C-11E8-FEE2-6914-D11A81C7184A}"/>
              </a:ext>
            </a:extLst>
          </p:cNvPr>
          <p:cNvSpPr txBox="1"/>
          <p:nvPr/>
        </p:nvSpPr>
        <p:spPr>
          <a:xfrm>
            <a:off x="4655901" y="2273826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D292BEE4-9317-96FE-6F45-FAA712F0C324}"/>
              </a:ext>
            </a:extLst>
          </p:cNvPr>
          <p:cNvCxnSpPr>
            <a:cxnSpLocks/>
            <a:stCxn id="113" idx="6"/>
          </p:cNvCxnSpPr>
          <p:nvPr/>
        </p:nvCxnSpPr>
        <p:spPr>
          <a:xfrm>
            <a:off x="1884313" y="1898562"/>
            <a:ext cx="3064664" cy="629600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50" name="표 49">
            <a:extLst>
              <a:ext uri="{FF2B5EF4-FFF2-40B4-BE49-F238E27FC236}">
                <a16:creationId xmlns:a16="http://schemas.microsoft.com/office/drawing/2014/main" id="{3CB92AC7-5B58-EFA2-EF83-65D1B66372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5546786"/>
              </p:ext>
            </p:extLst>
          </p:nvPr>
        </p:nvGraphicFramePr>
        <p:xfrm>
          <a:off x="10650171" y="202897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94B3505E-F8DD-6FC1-8E52-DFF9849B3150}"/>
              </a:ext>
            </a:extLst>
          </p:cNvPr>
          <p:cNvCxnSpPr>
            <a:cxnSpLocks/>
            <a:stCxn id="32" idx="6"/>
          </p:cNvCxnSpPr>
          <p:nvPr/>
        </p:nvCxnSpPr>
        <p:spPr>
          <a:xfrm>
            <a:off x="7973163" y="1898562"/>
            <a:ext cx="2986522" cy="700591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FFEB751D-63B8-F2FC-4848-8D72F7AB318C}"/>
              </a:ext>
            </a:extLst>
          </p:cNvPr>
          <p:cNvSpPr/>
          <p:nvPr/>
        </p:nvSpPr>
        <p:spPr>
          <a:xfrm>
            <a:off x="639302" y="499760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41F49265-C8CB-97DF-3A58-1F214FF3D3FB}"/>
              </a:ext>
            </a:extLst>
          </p:cNvPr>
          <p:cNvSpPr/>
          <p:nvPr/>
        </p:nvSpPr>
        <p:spPr>
          <a:xfrm>
            <a:off x="3124365" y="5144240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B79BF4B2-CC3A-D70F-C655-A1D9F9628995}"/>
              </a:ext>
            </a:extLst>
          </p:cNvPr>
          <p:cNvSpPr/>
          <p:nvPr/>
        </p:nvSpPr>
        <p:spPr>
          <a:xfrm>
            <a:off x="1282501" y="510854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5E20A71D-4129-BF6D-BF1C-F16197037A43}"/>
              </a:ext>
            </a:extLst>
          </p:cNvPr>
          <p:cNvCxnSpPr>
            <a:cxnSpLocks/>
          </p:cNvCxnSpPr>
          <p:nvPr/>
        </p:nvCxnSpPr>
        <p:spPr>
          <a:xfrm flipH="1">
            <a:off x="2635035" y="5327810"/>
            <a:ext cx="209698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044B6A54-2CFA-AE4C-20A0-8706295DB8B7}"/>
              </a:ext>
            </a:extLst>
          </p:cNvPr>
          <p:cNvSpPr txBox="1"/>
          <p:nvPr/>
        </p:nvSpPr>
        <p:spPr>
          <a:xfrm>
            <a:off x="3198022" y="5522771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0ACC47AB-6E92-9A7D-D52F-F7EBCA313E01}"/>
              </a:ext>
            </a:extLst>
          </p:cNvPr>
          <p:cNvSpPr/>
          <p:nvPr/>
        </p:nvSpPr>
        <p:spPr>
          <a:xfrm>
            <a:off x="1437639" y="436787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0EA2F4F5-3C1D-457C-89C6-B99446FEF3BD}"/>
              </a:ext>
            </a:extLst>
          </p:cNvPr>
          <p:cNvCxnSpPr>
            <a:cxnSpLocks/>
            <a:stCxn id="56" idx="4"/>
            <a:endCxn id="51" idx="0"/>
          </p:cNvCxnSpPr>
          <p:nvPr/>
        </p:nvCxnSpPr>
        <p:spPr>
          <a:xfrm>
            <a:off x="1689953" y="484292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58" name="표 57">
            <a:extLst>
              <a:ext uri="{FF2B5EF4-FFF2-40B4-BE49-F238E27FC236}">
                <a16:creationId xmlns:a16="http://schemas.microsoft.com/office/drawing/2014/main" id="{B0ECAC50-0937-2D8C-02D4-1F6116499D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8129864"/>
              </p:ext>
            </p:extLst>
          </p:nvPr>
        </p:nvGraphicFramePr>
        <p:xfrm>
          <a:off x="4725162" y="470099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sp>
        <p:nvSpPr>
          <p:cNvPr id="59" name="TextBox 58">
            <a:extLst>
              <a:ext uri="{FF2B5EF4-FFF2-40B4-BE49-F238E27FC236}">
                <a16:creationId xmlns:a16="http://schemas.microsoft.com/office/drawing/2014/main" id="{926262B6-B8EF-F00F-4FC4-3BE86EAB854C}"/>
              </a:ext>
            </a:extLst>
          </p:cNvPr>
          <p:cNvSpPr txBox="1"/>
          <p:nvPr/>
        </p:nvSpPr>
        <p:spPr>
          <a:xfrm>
            <a:off x="4732023" y="4998831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kumimoji="1" lang="en-US" altLang="ko-Kore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81A3EC0E-476B-5734-FB5F-BCF577819754}"/>
              </a:ext>
            </a:extLst>
          </p:cNvPr>
          <p:cNvCxnSpPr>
            <a:cxnSpLocks/>
            <a:stCxn id="56" idx="6"/>
          </p:cNvCxnSpPr>
          <p:nvPr/>
        </p:nvCxnSpPr>
        <p:spPr>
          <a:xfrm>
            <a:off x="1942267" y="4605402"/>
            <a:ext cx="3096023" cy="600259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모서리가 둥근 직사각형 60">
            <a:extLst>
              <a:ext uri="{FF2B5EF4-FFF2-40B4-BE49-F238E27FC236}">
                <a16:creationId xmlns:a16="http://schemas.microsoft.com/office/drawing/2014/main" id="{E7DEE538-A886-4B95-4C56-0AF76929AA4E}"/>
              </a:ext>
            </a:extLst>
          </p:cNvPr>
          <p:cNvSpPr/>
          <p:nvPr/>
        </p:nvSpPr>
        <p:spPr>
          <a:xfrm>
            <a:off x="6670198" y="4967307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모서리가 둥근 직사각형 62">
            <a:extLst>
              <a:ext uri="{FF2B5EF4-FFF2-40B4-BE49-F238E27FC236}">
                <a16:creationId xmlns:a16="http://schemas.microsoft.com/office/drawing/2014/main" id="{397FEFE1-FD90-1496-86A3-3B7D101FAC11}"/>
              </a:ext>
            </a:extLst>
          </p:cNvPr>
          <p:cNvSpPr/>
          <p:nvPr/>
        </p:nvSpPr>
        <p:spPr>
          <a:xfrm>
            <a:off x="9141016" y="5188379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모서리가 둥근 직사각형 63">
            <a:extLst>
              <a:ext uri="{FF2B5EF4-FFF2-40B4-BE49-F238E27FC236}">
                <a16:creationId xmlns:a16="http://schemas.microsoft.com/office/drawing/2014/main" id="{706FEF49-8AE6-7265-CA24-324B6D5F80AE}"/>
              </a:ext>
            </a:extLst>
          </p:cNvPr>
          <p:cNvSpPr/>
          <p:nvPr/>
        </p:nvSpPr>
        <p:spPr>
          <a:xfrm>
            <a:off x="7313397" y="5078246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++</a:t>
            </a: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AEA04257-B741-89E4-F6AD-43D4C45CCF74}"/>
              </a:ext>
            </a:extLst>
          </p:cNvPr>
          <p:cNvCxnSpPr>
            <a:cxnSpLocks/>
            <a:stCxn id="64" idx="3"/>
          </p:cNvCxnSpPr>
          <p:nvPr/>
        </p:nvCxnSpPr>
        <p:spPr>
          <a:xfrm>
            <a:off x="8665931" y="5377856"/>
            <a:ext cx="199141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8F1CF6EB-BAA9-0FF2-5E53-DE8BD0681AB6}"/>
              </a:ext>
            </a:extLst>
          </p:cNvPr>
          <p:cNvSpPr txBox="1"/>
          <p:nvPr/>
        </p:nvSpPr>
        <p:spPr>
          <a:xfrm>
            <a:off x="9214673" y="5566910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4B80DEA8-A1EC-FE59-FF22-FE924AB0D46C}"/>
              </a:ext>
            </a:extLst>
          </p:cNvPr>
          <p:cNvSpPr/>
          <p:nvPr/>
        </p:nvSpPr>
        <p:spPr>
          <a:xfrm>
            <a:off x="7468535" y="4337575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6" name="직선 연결선[R] 75">
            <a:extLst>
              <a:ext uri="{FF2B5EF4-FFF2-40B4-BE49-F238E27FC236}">
                <a16:creationId xmlns:a16="http://schemas.microsoft.com/office/drawing/2014/main" id="{3610578D-24CA-3C85-955C-B605953A5EAF}"/>
              </a:ext>
            </a:extLst>
          </p:cNvPr>
          <p:cNvCxnSpPr>
            <a:cxnSpLocks/>
            <a:stCxn id="75" idx="4"/>
            <a:endCxn id="61" idx="0"/>
          </p:cNvCxnSpPr>
          <p:nvPr/>
        </p:nvCxnSpPr>
        <p:spPr>
          <a:xfrm>
            <a:off x="7720849" y="4812624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77" name="표 76">
            <a:extLst>
              <a:ext uri="{FF2B5EF4-FFF2-40B4-BE49-F238E27FC236}">
                <a16:creationId xmlns:a16="http://schemas.microsoft.com/office/drawing/2014/main" id="{E825B871-0040-191F-F955-25FEB900BB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0649228"/>
              </p:ext>
            </p:extLst>
          </p:nvPr>
        </p:nvGraphicFramePr>
        <p:xfrm>
          <a:off x="10650171" y="4705510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6E0D1868-169D-67FC-4683-388FD9AB7F21}"/>
              </a:ext>
            </a:extLst>
          </p:cNvPr>
          <p:cNvCxnSpPr>
            <a:cxnSpLocks/>
            <a:stCxn id="75" idx="6"/>
          </p:cNvCxnSpPr>
          <p:nvPr/>
        </p:nvCxnSpPr>
        <p:spPr>
          <a:xfrm>
            <a:off x="7973163" y="4575100"/>
            <a:ext cx="3017810" cy="725601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오른쪽 화살표[R] 79">
            <a:extLst>
              <a:ext uri="{FF2B5EF4-FFF2-40B4-BE49-F238E27FC236}">
                <a16:creationId xmlns:a16="http://schemas.microsoft.com/office/drawing/2014/main" id="{1782825A-C8F1-A5D1-EA1A-8BED3F03E7B7}"/>
              </a:ext>
            </a:extLst>
          </p:cNvPr>
          <p:cNvSpPr/>
          <p:nvPr/>
        </p:nvSpPr>
        <p:spPr>
          <a:xfrm>
            <a:off x="6120689" y="2616452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오른쪽 화살표[R] 80">
            <a:extLst>
              <a:ext uri="{FF2B5EF4-FFF2-40B4-BE49-F238E27FC236}">
                <a16:creationId xmlns:a16="http://schemas.microsoft.com/office/drawing/2014/main" id="{90400CC7-46D1-DD71-3487-1B8D126D7096}"/>
              </a:ext>
            </a:extLst>
          </p:cNvPr>
          <p:cNvSpPr/>
          <p:nvPr/>
        </p:nvSpPr>
        <p:spPr>
          <a:xfrm rot="8168894">
            <a:off x="5717488" y="3921640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오른쪽 화살표[R] 81">
            <a:extLst>
              <a:ext uri="{FF2B5EF4-FFF2-40B4-BE49-F238E27FC236}">
                <a16:creationId xmlns:a16="http://schemas.microsoft.com/office/drawing/2014/main" id="{BF8CA358-F8DA-9640-93F4-46F3FF448B3A}"/>
              </a:ext>
            </a:extLst>
          </p:cNvPr>
          <p:cNvSpPr/>
          <p:nvPr/>
        </p:nvSpPr>
        <p:spPr>
          <a:xfrm>
            <a:off x="6120689" y="5268292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A8548ED3-5249-A66D-E68B-3DFF933D99D9}"/>
              </a:ext>
            </a:extLst>
          </p:cNvPr>
          <p:cNvSpPr txBox="1"/>
          <p:nvPr/>
        </p:nvSpPr>
        <p:spPr>
          <a:xfrm>
            <a:off x="10630448" y="2344375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DED0A7B5-E6D4-E552-D72C-C6C19FFFA4F6}"/>
              </a:ext>
            </a:extLst>
          </p:cNvPr>
          <p:cNvSpPr txBox="1"/>
          <p:nvPr/>
        </p:nvSpPr>
        <p:spPr>
          <a:xfrm>
            <a:off x="10633465" y="5035835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2ACB8CA-4361-9B9A-2B06-E8F5CA9A0F40}"/>
              </a:ext>
            </a:extLst>
          </p:cNvPr>
          <p:cNvSpPr txBox="1"/>
          <p:nvPr/>
        </p:nvSpPr>
        <p:spPr>
          <a:xfrm>
            <a:off x="10588825" y="3299437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5D0BDF68-2293-014E-2B09-87ECDC69AECE}"/>
              </a:ext>
            </a:extLst>
          </p:cNvPr>
          <p:cNvSpPr txBox="1"/>
          <p:nvPr/>
        </p:nvSpPr>
        <p:spPr>
          <a:xfrm>
            <a:off x="10578963" y="5960800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1E497A94-E64B-42AC-CAA2-B4E4923856A0}"/>
              </a:ext>
            </a:extLst>
          </p:cNvPr>
          <p:cNvSpPr txBox="1"/>
          <p:nvPr/>
        </p:nvSpPr>
        <p:spPr>
          <a:xfrm>
            <a:off x="4655901" y="5945592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A0C81B5B-2B18-9503-6B4B-D9B06BFDFE77}"/>
              </a:ext>
            </a:extLst>
          </p:cNvPr>
          <p:cNvSpPr/>
          <p:nvPr/>
        </p:nvSpPr>
        <p:spPr>
          <a:xfrm>
            <a:off x="1379685" y="3293644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BC3BAD1B-5BA6-4DC3-1035-D801243C9D0A}"/>
              </a:ext>
            </a:extLst>
          </p:cNvPr>
          <p:cNvCxnSpPr>
            <a:cxnSpLocks/>
          </p:cNvCxnSpPr>
          <p:nvPr/>
        </p:nvCxnSpPr>
        <p:spPr>
          <a:xfrm>
            <a:off x="1631999" y="3136047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6EC2F363-C29D-7747-DB17-D372BDCBFB31}"/>
              </a:ext>
            </a:extLst>
          </p:cNvPr>
          <p:cNvCxnSpPr>
            <a:cxnSpLocks/>
            <a:stCxn id="2" idx="6"/>
          </p:cNvCxnSpPr>
          <p:nvPr/>
        </p:nvCxnSpPr>
        <p:spPr>
          <a:xfrm flipV="1">
            <a:off x="1884313" y="2672679"/>
            <a:ext cx="3114596" cy="858490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곱하기 5">
            <a:extLst>
              <a:ext uri="{FF2B5EF4-FFF2-40B4-BE49-F238E27FC236}">
                <a16:creationId xmlns:a16="http://schemas.microsoft.com/office/drawing/2014/main" id="{D26F9A90-D449-784B-D812-03E410CFB7D3}"/>
              </a:ext>
            </a:extLst>
          </p:cNvPr>
          <p:cNvSpPr/>
          <p:nvPr/>
        </p:nvSpPr>
        <p:spPr>
          <a:xfrm rot="9663065">
            <a:off x="2894805" y="3005725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C5A08940-E1F3-EAE2-E1C9-3D4E242E003E}"/>
              </a:ext>
            </a:extLst>
          </p:cNvPr>
          <p:cNvSpPr/>
          <p:nvPr/>
        </p:nvSpPr>
        <p:spPr>
          <a:xfrm>
            <a:off x="7488741" y="3296233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AC15037E-B835-F1AE-B564-A87B4923B12D}"/>
              </a:ext>
            </a:extLst>
          </p:cNvPr>
          <p:cNvCxnSpPr>
            <a:cxnSpLocks/>
          </p:cNvCxnSpPr>
          <p:nvPr/>
        </p:nvCxnSpPr>
        <p:spPr>
          <a:xfrm>
            <a:off x="7741055" y="313863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ED127367-6EEC-5008-2F1C-EE785EF4F821}"/>
              </a:ext>
            </a:extLst>
          </p:cNvPr>
          <p:cNvCxnSpPr>
            <a:cxnSpLocks/>
            <a:stCxn id="10" idx="6"/>
          </p:cNvCxnSpPr>
          <p:nvPr/>
        </p:nvCxnSpPr>
        <p:spPr>
          <a:xfrm flipV="1">
            <a:off x="7993369" y="2768494"/>
            <a:ext cx="2852268" cy="765264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곱하기 12">
            <a:extLst>
              <a:ext uri="{FF2B5EF4-FFF2-40B4-BE49-F238E27FC236}">
                <a16:creationId xmlns:a16="http://schemas.microsoft.com/office/drawing/2014/main" id="{017EA0EA-4779-25F6-4A31-21BEEA95A81F}"/>
              </a:ext>
            </a:extLst>
          </p:cNvPr>
          <p:cNvSpPr/>
          <p:nvPr/>
        </p:nvSpPr>
        <p:spPr>
          <a:xfrm rot="9663065">
            <a:off x="8983654" y="3031432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3ED150E-963C-1F49-186C-D13315F3527F}"/>
              </a:ext>
            </a:extLst>
          </p:cNvPr>
          <p:cNvSpPr txBox="1"/>
          <p:nvPr/>
        </p:nvSpPr>
        <p:spPr>
          <a:xfrm>
            <a:off x="3170790" y="3132050"/>
            <a:ext cx="121093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 접근 차단</a:t>
            </a:r>
            <a:r>
              <a:rPr kumimoji="1" lang="en-US" altLang="ko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!!</a:t>
            </a:r>
            <a:endParaRPr kumimoji="1" lang="ko-Kore-KR" altLang="en-US" sz="10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96E3094-01F9-231B-272B-C8A38297D203}"/>
              </a:ext>
            </a:extLst>
          </p:cNvPr>
          <p:cNvSpPr txBox="1"/>
          <p:nvPr/>
        </p:nvSpPr>
        <p:spPr>
          <a:xfrm>
            <a:off x="9219520" y="3115641"/>
            <a:ext cx="121093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 접근 차단</a:t>
            </a:r>
            <a:r>
              <a:rPr kumimoji="1" lang="en-US" altLang="ko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!!</a:t>
            </a:r>
            <a:endParaRPr kumimoji="1" lang="ko-Kore-KR" altLang="en-US" sz="10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7010403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E5D6FDEB-724D-9EEB-71AA-1C51995AB039}"/>
              </a:ext>
            </a:extLst>
          </p:cNvPr>
          <p:cNvSpPr/>
          <p:nvPr/>
        </p:nvSpPr>
        <p:spPr>
          <a:xfrm>
            <a:off x="922646" y="1640844"/>
            <a:ext cx="4977728" cy="2085136"/>
          </a:xfrm>
          <a:prstGeom prst="roundRect">
            <a:avLst>
              <a:gd name="adj" fmla="val 4002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1468" y="256752"/>
            <a:ext cx="173624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한계점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0ED9B3F-0A38-7109-715E-9E9D8CCDB329}"/>
              </a:ext>
            </a:extLst>
          </p:cNvPr>
          <p:cNvSpPr/>
          <p:nvPr/>
        </p:nvSpPr>
        <p:spPr>
          <a:xfrm>
            <a:off x="433405" y="627343"/>
            <a:ext cx="10381949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 간 공유변수에 대한 가시성을 보장하지만 동시적 상호배제를 보장해 주지 않는다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변수를 읽기작업하는 스레드와 쓰기작업하는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N:1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상황에서는 가시성을 보장하지만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N:N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상황에서는 가시성을 보장해 주지 못한다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C7F9023-5405-871A-22E4-C66E36F9FC1C}"/>
              </a:ext>
            </a:extLst>
          </p:cNvPr>
          <p:cNvSpPr txBox="1"/>
          <p:nvPr/>
        </p:nvSpPr>
        <p:spPr>
          <a:xfrm>
            <a:off x="2897668" y="2463815"/>
            <a:ext cx="1143379" cy="46423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++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8233B188-FBA1-3C4A-1CD8-8E980000BF6D}"/>
              </a:ext>
            </a:extLst>
          </p:cNvPr>
          <p:cNvSpPr/>
          <p:nvPr/>
        </p:nvSpPr>
        <p:spPr>
          <a:xfrm>
            <a:off x="1134776" y="2446553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23724BFE-81CF-E32F-5107-C702F80B68A6}"/>
              </a:ext>
            </a:extLst>
          </p:cNvPr>
          <p:cNvCxnSpPr>
            <a:cxnSpLocks/>
            <a:stCxn id="31" idx="6"/>
            <a:endCxn id="17" idx="1"/>
          </p:cNvCxnSpPr>
          <p:nvPr/>
        </p:nvCxnSpPr>
        <p:spPr>
          <a:xfrm>
            <a:off x="1639404" y="2684078"/>
            <a:ext cx="1258264" cy="11852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타원 36">
            <a:extLst>
              <a:ext uri="{FF2B5EF4-FFF2-40B4-BE49-F238E27FC236}">
                <a16:creationId xmlns:a16="http://schemas.microsoft.com/office/drawing/2014/main" id="{947B6CD9-C3E4-5B5D-E61D-FD1BBE5FE070}"/>
              </a:ext>
            </a:extLst>
          </p:cNvPr>
          <p:cNvSpPr/>
          <p:nvPr/>
        </p:nvSpPr>
        <p:spPr>
          <a:xfrm>
            <a:off x="1134525" y="3093605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16D9DDDF-9A50-F232-683E-CFA1C988488D}"/>
              </a:ext>
            </a:extLst>
          </p:cNvPr>
          <p:cNvCxnSpPr>
            <a:cxnSpLocks/>
            <a:stCxn id="37" idx="6"/>
            <a:endCxn id="17" idx="1"/>
          </p:cNvCxnSpPr>
          <p:nvPr/>
        </p:nvCxnSpPr>
        <p:spPr>
          <a:xfrm flipV="1">
            <a:off x="1639153" y="2695930"/>
            <a:ext cx="1258515" cy="635200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id="{2A4DF651-5D2D-64CC-FA0D-BDCE3964D56A}"/>
              </a:ext>
            </a:extLst>
          </p:cNvPr>
          <p:cNvSpPr/>
          <p:nvPr/>
        </p:nvSpPr>
        <p:spPr>
          <a:xfrm>
            <a:off x="1134525" y="1803179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0721FA1E-90AE-55DB-6224-F3D7A3729699}"/>
              </a:ext>
            </a:extLst>
          </p:cNvPr>
          <p:cNvCxnSpPr>
            <a:cxnSpLocks/>
            <a:stCxn id="7" idx="6"/>
            <a:endCxn id="17" idx="1"/>
          </p:cNvCxnSpPr>
          <p:nvPr/>
        </p:nvCxnSpPr>
        <p:spPr>
          <a:xfrm>
            <a:off x="1639153" y="2040704"/>
            <a:ext cx="1258515" cy="655226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타원 29">
            <a:extLst>
              <a:ext uri="{FF2B5EF4-FFF2-40B4-BE49-F238E27FC236}">
                <a16:creationId xmlns:a16="http://schemas.microsoft.com/office/drawing/2014/main" id="{F6F893E2-D349-5966-A2C0-257F907A8E66}"/>
              </a:ext>
            </a:extLst>
          </p:cNvPr>
          <p:cNvSpPr/>
          <p:nvPr/>
        </p:nvSpPr>
        <p:spPr>
          <a:xfrm>
            <a:off x="5051612" y="2458405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E8088389-38F3-BE36-54C3-1FE4B773786D}"/>
              </a:ext>
            </a:extLst>
          </p:cNvPr>
          <p:cNvCxnSpPr>
            <a:cxnSpLocks/>
            <a:stCxn id="30" idx="2"/>
            <a:endCxn id="17" idx="3"/>
          </p:cNvCxnSpPr>
          <p:nvPr/>
        </p:nvCxnSpPr>
        <p:spPr>
          <a:xfrm flipH="1">
            <a:off x="4041047" y="2695930"/>
            <a:ext cx="1010565" cy="0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852AD36A-41B4-58C0-70E8-5188138D8987}"/>
              </a:ext>
            </a:extLst>
          </p:cNvPr>
          <p:cNvSpPr/>
          <p:nvPr/>
        </p:nvSpPr>
        <p:spPr>
          <a:xfrm>
            <a:off x="1964399" y="2060730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587DD805-7CAB-1842-02BF-A71D995D52AD}"/>
              </a:ext>
            </a:extLst>
          </p:cNvPr>
          <p:cNvSpPr/>
          <p:nvPr/>
        </p:nvSpPr>
        <p:spPr>
          <a:xfrm>
            <a:off x="1964399" y="2425467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229F757-1E23-1ED7-4544-C75D7ECE434F}"/>
              </a:ext>
            </a:extLst>
          </p:cNvPr>
          <p:cNvSpPr/>
          <p:nvPr/>
        </p:nvSpPr>
        <p:spPr>
          <a:xfrm>
            <a:off x="1964399" y="2767308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A021F707-8F01-A743-AE72-CDE27289D156}"/>
              </a:ext>
            </a:extLst>
          </p:cNvPr>
          <p:cNvSpPr/>
          <p:nvPr/>
        </p:nvSpPr>
        <p:spPr>
          <a:xfrm>
            <a:off x="4386650" y="2462436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A96F510-7406-19D9-346B-D83C6BF43647}"/>
              </a:ext>
            </a:extLst>
          </p:cNvPr>
          <p:cNvSpPr/>
          <p:nvPr/>
        </p:nvSpPr>
        <p:spPr>
          <a:xfrm>
            <a:off x="6109348" y="2613419"/>
            <a:ext cx="122661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 보장 함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E7E6E564-F95F-6D5A-24C1-61BEA98B8F5E}"/>
              </a:ext>
            </a:extLst>
          </p:cNvPr>
          <p:cNvSpPr/>
          <p:nvPr/>
        </p:nvSpPr>
        <p:spPr>
          <a:xfrm>
            <a:off x="909298" y="4290873"/>
            <a:ext cx="4977728" cy="2085136"/>
          </a:xfrm>
          <a:prstGeom prst="roundRect">
            <a:avLst>
              <a:gd name="adj" fmla="val 4002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96DB2E0-DD5B-AE82-49DD-D41BC840AD23}"/>
              </a:ext>
            </a:extLst>
          </p:cNvPr>
          <p:cNvSpPr txBox="1"/>
          <p:nvPr/>
        </p:nvSpPr>
        <p:spPr>
          <a:xfrm>
            <a:off x="2884320" y="5113844"/>
            <a:ext cx="1143379" cy="46423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++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285BC2AE-41DE-73F3-8F69-500A6C82F1FE}"/>
              </a:ext>
            </a:extLst>
          </p:cNvPr>
          <p:cNvSpPr/>
          <p:nvPr/>
        </p:nvSpPr>
        <p:spPr>
          <a:xfrm>
            <a:off x="1121428" y="5096582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0A004908-BEB2-4842-EA11-A16A62E80DAE}"/>
              </a:ext>
            </a:extLst>
          </p:cNvPr>
          <p:cNvCxnSpPr>
            <a:cxnSpLocks/>
            <a:stCxn id="55" idx="6"/>
            <a:endCxn id="54" idx="1"/>
          </p:cNvCxnSpPr>
          <p:nvPr/>
        </p:nvCxnSpPr>
        <p:spPr>
          <a:xfrm>
            <a:off x="1626056" y="5334107"/>
            <a:ext cx="1258264" cy="11852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타원 56">
            <a:extLst>
              <a:ext uri="{FF2B5EF4-FFF2-40B4-BE49-F238E27FC236}">
                <a16:creationId xmlns:a16="http://schemas.microsoft.com/office/drawing/2014/main" id="{093BCBC7-9C59-876C-3915-10260C1B8E3A}"/>
              </a:ext>
            </a:extLst>
          </p:cNvPr>
          <p:cNvSpPr/>
          <p:nvPr/>
        </p:nvSpPr>
        <p:spPr>
          <a:xfrm>
            <a:off x="1121177" y="5743634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DB0EC02D-AD0C-BFC6-1304-ED51C8B82590}"/>
              </a:ext>
            </a:extLst>
          </p:cNvPr>
          <p:cNvCxnSpPr>
            <a:cxnSpLocks/>
            <a:stCxn id="57" idx="6"/>
            <a:endCxn id="54" idx="1"/>
          </p:cNvCxnSpPr>
          <p:nvPr/>
        </p:nvCxnSpPr>
        <p:spPr>
          <a:xfrm flipV="1">
            <a:off x="1625805" y="5345959"/>
            <a:ext cx="1258515" cy="635200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타원 58">
            <a:extLst>
              <a:ext uri="{FF2B5EF4-FFF2-40B4-BE49-F238E27FC236}">
                <a16:creationId xmlns:a16="http://schemas.microsoft.com/office/drawing/2014/main" id="{1AEB51A7-CF92-09C0-2356-3DC2102CC739}"/>
              </a:ext>
            </a:extLst>
          </p:cNvPr>
          <p:cNvSpPr/>
          <p:nvPr/>
        </p:nvSpPr>
        <p:spPr>
          <a:xfrm>
            <a:off x="1121177" y="4453208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4327A8B2-A308-A28F-512F-1CE3007825B4}"/>
              </a:ext>
            </a:extLst>
          </p:cNvPr>
          <p:cNvCxnSpPr>
            <a:cxnSpLocks/>
            <a:stCxn id="59" idx="6"/>
            <a:endCxn id="54" idx="1"/>
          </p:cNvCxnSpPr>
          <p:nvPr/>
        </p:nvCxnSpPr>
        <p:spPr>
          <a:xfrm>
            <a:off x="1625805" y="4690733"/>
            <a:ext cx="1258515" cy="655226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타원 60">
            <a:extLst>
              <a:ext uri="{FF2B5EF4-FFF2-40B4-BE49-F238E27FC236}">
                <a16:creationId xmlns:a16="http://schemas.microsoft.com/office/drawing/2014/main" id="{7204EEE9-32D8-DE62-852F-9BC02AE7731A}"/>
              </a:ext>
            </a:extLst>
          </p:cNvPr>
          <p:cNvSpPr/>
          <p:nvPr/>
        </p:nvSpPr>
        <p:spPr>
          <a:xfrm>
            <a:off x="4952621" y="4735281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D06483E1-E9F0-F8F0-E23A-18BD2CAD6E06}"/>
              </a:ext>
            </a:extLst>
          </p:cNvPr>
          <p:cNvCxnSpPr>
            <a:cxnSpLocks/>
            <a:stCxn id="61" idx="2"/>
            <a:endCxn id="54" idx="3"/>
          </p:cNvCxnSpPr>
          <p:nvPr/>
        </p:nvCxnSpPr>
        <p:spPr>
          <a:xfrm flipH="1">
            <a:off x="4027699" y="4972806"/>
            <a:ext cx="924922" cy="373153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0048E989-CA9F-F0AD-9A34-720A0C878198}"/>
              </a:ext>
            </a:extLst>
          </p:cNvPr>
          <p:cNvSpPr/>
          <p:nvPr/>
        </p:nvSpPr>
        <p:spPr>
          <a:xfrm>
            <a:off x="1951051" y="4710759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11BB249D-71AA-EAAF-BF36-40A6B07F8408}"/>
              </a:ext>
            </a:extLst>
          </p:cNvPr>
          <p:cNvSpPr/>
          <p:nvPr/>
        </p:nvSpPr>
        <p:spPr>
          <a:xfrm>
            <a:off x="1951051" y="5075496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636C5A18-49BC-B8E7-9B32-49289F09C215}"/>
              </a:ext>
            </a:extLst>
          </p:cNvPr>
          <p:cNvSpPr/>
          <p:nvPr/>
        </p:nvSpPr>
        <p:spPr>
          <a:xfrm>
            <a:off x="1951051" y="5417337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53C08A3-BC06-8561-E56A-D459386155A4}"/>
              </a:ext>
            </a:extLst>
          </p:cNvPr>
          <p:cNvSpPr/>
          <p:nvPr/>
        </p:nvSpPr>
        <p:spPr>
          <a:xfrm>
            <a:off x="4287659" y="4827425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2A1E61BB-63B4-F099-2CB6-869C20D18798}"/>
              </a:ext>
            </a:extLst>
          </p:cNvPr>
          <p:cNvSpPr/>
          <p:nvPr/>
        </p:nvSpPr>
        <p:spPr>
          <a:xfrm>
            <a:off x="6096000" y="5044717"/>
            <a:ext cx="170751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 보장하지 않음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A2827A90-9C67-8A6A-BC2A-1D04A977B70F}"/>
              </a:ext>
            </a:extLst>
          </p:cNvPr>
          <p:cNvSpPr/>
          <p:nvPr/>
        </p:nvSpPr>
        <p:spPr>
          <a:xfrm>
            <a:off x="4952621" y="5385934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A8E7C1C0-D6A7-BC0F-4BA1-8EE9442F4951}"/>
              </a:ext>
            </a:extLst>
          </p:cNvPr>
          <p:cNvCxnSpPr>
            <a:cxnSpLocks/>
            <a:stCxn id="77" idx="2"/>
            <a:endCxn id="54" idx="3"/>
          </p:cNvCxnSpPr>
          <p:nvPr/>
        </p:nvCxnSpPr>
        <p:spPr>
          <a:xfrm flipH="1" flipV="1">
            <a:off x="4027699" y="5345959"/>
            <a:ext cx="924922" cy="277500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02288A1B-A243-DD20-7103-680F1230EC34}"/>
              </a:ext>
            </a:extLst>
          </p:cNvPr>
          <p:cNvSpPr/>
          <p:nvPr/>
        </p:nvSpPr>
        <p:spPr>
          <a:xfrm>
            <a:off x="4287659" y="5552171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1337B827-47B6-1F68-E3A3-925D1B7632C7}"/>
              </a:ext>
            </a:extLst>
          </p:cNvPr>
          <p:cNvSpPr/>
          <p:nvPr/>
        </p:nvSpPr>
        <p:spPr>
          <a:xfrm>
            <a:off x="3160269" y="1786782"/>
            <a:ext cx="5501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 : 1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41C9671E-BDF6-0CC3-9159-F5677BEF2597}"/>
              </a:ext>
            </a:extLst>
          </p:cNvPr>
          <p:cNvSpPr/>
          <p:nvPr/>
        </p:nvSpPr>
        <p:spPr>
          <a:xfrm>
            <a:off x="3078753" y="4427504"/>
            <a:ext cx="57419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 : N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4E316DF4-D2D9-43CE-2759-D34290D6149E}"/>
              </a:ext>
            </a:extLst>
          </p:cNvPr>
          <p:cNvSpPr txBox="1"/>
          <p:nvPr/>
        </p:nvSpPr>
        <p:spPr>
          <a:xfrm>
            <a:off x="6096000" y="5361598"/>
            <a:ext cx="48024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</a:t>
            </a:r>
            <a:r>
              <a:rPr lang="en-US" altLang="ko-KR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값의 읽기</a:t>
            </a:r>
            <a:r>
              <a:rPr lang="en-US" altLang="ko-KR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명령의 원자성을 보장하기 위해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서는 </a:t>
            </a:r>
            <a:r>
              <a:rPr lang="ko-KR" altLang="en-US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써야 한다</a:t>
            </a:r>
            <a:endParaRPr lang="ko-Kore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88308558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>
            <a:extLst>
              <a:ext uri="{FF2B5EF4-FFF2-40B4-BE49-F238E27FC236}">
                <a16:creationId xmlns:a16="http://schemas.microsoft.com/office/drawing/2014/main" id="{5E6986EB-CD2E-DB7A-41F2-C1EBF2A752D6}"/>
              </a:ext>
            </a:extLst>
          </p:cNvPr>
          <p:cNvSpPr/>
          <p:nvPr/>
        </p:nvSpPr>
        <p:spPr>
          <a:xfrm>
            <a:off x="510671" y="465033"/>
            <a:ext cx="1117065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프로그램의 성능을 향상시키기 위해 명령어를 재 정렬하지만 </a:t>
            </a: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변수를 사용하면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변수를 읽거나 쓰는 작업은 특별한 규칙에 따라 재정렬되지 않도록 보장한다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즉 </a:t>
            </a: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 전과 후에 실행되는 명령들은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컴파일러에 의해 재 정렬 될 수 있으나 </a:t>
            </a: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변수에 대한 명령 이전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이후에 존재한다는 규칙은 반드시 지켜진다</a:t>
            </a:r>
            <a:endParaRPr lang="en-US" altLang="ko-Kore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AE345A33-67C2-73D5-7D39-755551AB8E8C}"/>
              </a:ext>
            </a:extLst>
          </p:cNvPr>
          <p:cNvSpPr/>
          <p:nvPr/>
        </p:nvSpPr>
        <p:spPr>
          <a:xfrm>
            <a:off x="187544" y="124795"/>
            <a:ext cx="246131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Happens-Before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보장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1FC380-E3F6-6D37-5089-B925740CC101}"/>
              </a:ext>
            </a:extLst>
          </p:cNvPr>
          <p:cNvSpPr txBox="1"/>
          <p:nvPr/>
        </p:nvSpPr>
        <p:spPr>
          <a:xfrm>
            <a:off x="4425420" y="1477695"/>
            <a:ext cx="3267256" cy="413382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VolatileExample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x = 0;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 =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if (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System.out.println(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6A8894-D6B2-E56D-F1B8-626852263A1F}"/>
              </a:ext>
            </a:extLst>
          </p:cNvPr>
          <p:cNvSpPr txBox="1"/>
          <p:nvPr/>
        </p:nvSpPr>
        <p:spPr>
          <a:xfrm>
            <a:off x="8003530" y="1477695"/>
            <a:ext cx="3387104" cy="413382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VolatileExample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x = 0;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       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 =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         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if (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true </a:t>
            </a:r>
            <a:r>
              <a:rPr lang="ko-Kore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라도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출력될 수 있음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System.out.println(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3B33BA18-3A79-8EE8-0742-5BB1CB8E182D}"/>
              </a:ext>
            </a:extLst>
          </p:cNvPr>
          <p:cNvCxnSpPr>
            <a:cxnSpLocks/>
          </p:cNvCxnSpPr>
          <p:nvPr/>
        </p:nvCxnSpPr>
        <p:spPr>
          <a:xfrm>
            <a:off x="5548064" y="3188966"/>
            <a:ext cx="2726323" cy="264729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68B36F74-802C-508D-A208-1BA992C4E4FB}"/>
              </a:ext>
            </a:extLst>
          </p:cNvPr>
          <p:cNvCxnSpPr>
            <a:cxnSpLocks/>
          </p:cNvCxnSpPr>
          <p:nvPr/>
        </p:nvCxnSpPr>
        <p:spPr>
          <a:xfrm flipV="1">
            <a:off x="5548064" y="3175348"/>
            <a:ext cx="2726323" cy="266271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7347D9A6-A9AA-5D6D-AC38-E087B85BCF01}"/>
              </a:ext>
            </a:extLst>
          </p:cNvPr>
          <p:cNvSpPr txBox="1"/>
          <p:nvPr/>
        </p:nvSpPr>
        <p:spPr>
          <a:xfrm>
            <a:off x="846960" y="1477695"/>
            <a:ext cx="3267256" cy="413382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VolatileExample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x = 0;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 =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if (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true </a:t>
            </a:r>
            <a:r>
              <a:rPr lang="ko-Kore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면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반드시 </a:t>
            </a:r>
            <a:r>
              <a:rPr lang="ko-Kore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출력됨 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System.out.println(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D7F76D04-0927-4A0D-FFDD-9A2BBD2F43FA}"/>
              </a:ext>
            </a:extLst>
          </p:cNvPr>
          <p:cNvCxnSpPr>
            <a:cxnSpLocks/>
          </p:cNvCxnSpPr>
          <p:nvPr/>
        </p:nvCxnSpPr>
        <p:spPr>
          <a:xfrm flipH="1" flipV="1">
            <a:off x="1611606" y="3165975"/>
            <a:ext cx="3030179" cy="22991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A2C39063-3844-2557-48BA-31831F356947}"/>
              </a:ext>
            </a:extLst>
          </p:cNvPr>
          <p:cNvCxnSpPr>
            <a:cxnSpLocks/>
          </p:cNvCxnSpPr>
          <p:nvPr/>
        </p:nvCxnSpPr>
        <p:spPr>
          <a:xfrm flipH="1">
            <a:off x="1943857" y="3441620"/>
            <a:ext cx="2697928" cy="0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타원 71">
            <a:extLst>
              <a:ext uri="{FF2B5EF4-FFF2-40B4-BE49-F238E27FC236}">
                <a16:creationId xmlns:a16="http://schemas.microsoft.com/office/drawing/2014/main" id="{CE928B17-8567-684A-91CC-6ECCFB54E6D2}"/>
              </a:ext>
            </a:extLst>
          </p:cNvPr>
          <p:cNvSpPr/>
          <p:nvPr/>
        </p:nvSpPr>
        <p:spPr>
          <a:xfrm>
            <a:off x="134038" y="2398455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4CF18DDB-B0C4-7EED-A251-640AF5F3FBA0}"/>
              </a:ext>
            </a:extLst>
          </p:cNvPr>
          <p:cNvSpPr/>
          <p:nvPr/>
        </p:nvSpPr>
        <p:spPr>
          <a:xfrm>
            <a:off x="144107" y="3232518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F0969FEF-5C3F-895C-5B09-7A580DCF3026}"/>
              </a:ext>
            </a:extLst>
          </p:cNvPr>
          <p:cNvCxnSpPr>
            <a:cxnSpLocks/>
            <a:stCxn id="72" idx="5"/>
          </p:cNvCxnSpPr>
          <p:nvPr/>
        </p:nvCxnSpPr>
        <p:spPr>
          <a:xfrm>
            <a:off x="564765" y="2803935"/>
            <a:ext cx="616114" cy="39001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EE4350F6-F728-E28F-B635-70FA3201C5EA}"/>
              </a:ext>
            </a:extLst>
          </p:cNvPr>
          <p:cNvCxnSpPr>
            <a:cxnSpLocks/>
            <a:stCxn id="78" idx="5"/>
          </p:cNvCxnSpPr>
          <p:nvPr/>
        </p:nvCxnSpPr>
        <p:spPr>
          <a:xfrm>
            <a:off x="574834" y="3637998"/>
            <a:ext cx="606045" cy="78369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타원 89">
            <a:extLst>
              <a:ext uri="{FF2B5EF4-FFF2-40B4-BE49-F238E27FC236}">
                <a16:creationId xmlns:a16="http://schemas.microsoft.com/office/drawing/2014/main" id="{6A002991-380A-1999-B087-4413636AD121}"/>
              </a:ext>
            </a:extLst>
          </p:cNvPr>
          <p:cNvSpPr/>
          <p:nvPr/>
        </p:nvSpPr>
        <p:spPr>
          <a:xfrm>
            <a:off x="11562430" y="2408521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4C20A26F-70DF-AECE-5371-C4C8033D193E}"/>
              </a:ext>
            </a:extLst>
          </p:cNvPr>
          <p:cNvSpPr/>
          <p:nvPr/>
        </p:nvSpPr>
        <p:spPr>
          <a:xfrm>
            <a:off x="11572499" y="3242584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9B0D9ABF-E5F3-D39E-BDD6-039381A0FB4D}"/>
              </a:ext>
            </a:extLst>
          </p:cNvPr>
          <p:cNvCxnSpPr>
            <a:cxnSpLocks/>
            <a:stCxn id="90" idx="2"/>
          </p:cNvCxnSpPr>
          <p:nvPr/>
        </p:nvCxnSpPr>
        <p:spPr>
          <a:xfrm flipH="1">
            <a:off x="9113722" y="2646046"/>
            <a:ext cx="2448708" cy="52908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DEB2371A-FC64-AF26-AE52-186247F8B582}"/>
              </a:ext>
            </a:extLst>
          </p:cNvPr>
          <p:cNvCxnSpPr>
            <a:cxnSpLocks/>
            <a:stCxn id="91" idx="2"/>
          </p:cNvCxnSpPr>
          <p:nvPr/>
        </p:nvCxnSpPr>
        <p:spPr>
          <a:xfrm flipH="1">
            <a:off x="8750384" y="3480109"/>
            <a:ext cx="2822115" cy="86337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4C0B292C-14E9-50DB-DA0D-A457CBF23239}"/>
              </a:ext>
            </a:extLst>
          </p:cNvPr>
          <p:cNvSpPr/>
          <p:nvPr/>
        </p:nvSpPr>
        <p:spPr>
          <a:xfrm>
            <a:off x="5503386" y="5741001"/>
            <a:ext cx="9621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컴파일 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FE8C73A1-D784-6964-42EF-49B765550B0A}"/>
              </a:ext>
            </a:extLst>
          </p:cNvPr>
          <p:cNvSpPr/>
          <p:nvPr/>
        </p:nvSpPr>
        <p:spPr>
          <a:xfrm>
            <a:off x="1496183" y="5741001"/>
            <a:ext cx="201529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컴파일 후 재 정렬 안됨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4014699E-3092-B85B-9615-718000DD525E}"/>
              </a:ext>
            </a:extLst>
          </p:cNvPr>
          <p:cNvSpPr/>
          <p:nvPr/>
        </p:nvSpPr>
        <p:spPr>
          <a:xfrm>
            <a:off x="8915187" y="5728581"/>
            <a:ext cx="183255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컴파일 후 재 정렬 됨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40225CD3-0881-38DE-3906-3A19FF3922B3}"/>
              </a:ext>
            </a:extLst>
          </p:cNvPr>
          <p:cNvSpPr txBox="1"/>
          <p:nvPr/>
        </p:nvSpPr>
        <p:spPr>
          <a:xfrm>
            <a:off x="495446" y="6154210"/>
            <a:ext cx="442337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가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변수로 선언되어서 명령어 재 정렬이 일어나지 않음</a:t>
            </a:r>
            <a:endParaRPr lang="ko-Kore-KR" altLang="en-US" sz="12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42C3B561-A80C-856B-38EA-9257CCE8221C}"/>
              </a:ext>
            </a:extLst>
          </p:cNvPr>
          <p:cNvSpPr txBox="1"/>
          <p:nvPr/>
        </p:nvSpPr>
        <p:spPr>
          <a:xfrm>
            <a:off x="7790687" y="6166449"/>
            <a:ext cx="381278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변수가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일반변수이기 때문에 재 정렬이 일어날 수 있음</a:t>
            </a:r>
            <a:endParaRPr lang="ko-Kore-KR" altLang="en-US" sz="1200"/>
          </a:p>
        </p:txBody>
      </p:sp>
      <p:sp>
        <p:nvSpPr>
          <p:cNvPr id="122" name="모서리가 둥근 직사각형 121">
            <a:extLst>
              <a:ext uri="{FF2B5EF4-FFF2-40B4-BE49-F238E27FC236}">
                <a16:creationId xmlns:a16="http://schemas.microsoft.com/office/drawing/2014/main" id="{B38BE2C6-3FCC-3C52-B755-0C63D562CC01}"/>
              </a:ext>
            </a:extLst>
          </p:cNvPr>
          <p:cNvSpPr/>
          <p:nvPr/>
        </p:nvSpPr>
        <p:spPr>
          <a:xfrm>
            <a:off x="4641785" y="3049819"/>
            <a:ext cx="906279" cy="534422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7862217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320478" y="3105835"/>
            <a:ext cx="555107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교착상태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(Deadlock)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11555711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9566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63306" y="490858"/>
            <a:ext cx="8377912" cy="8258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DeadLock(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교착상태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이란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프로세스나 스레드들이 서로가 소유하고 있는 자원을 기다리며 무한히 대기하고 있는 상태를 말한다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교착상태에서는 아무런 진전도 이루어지지 않아 작업이 진행되지 않는 문제가 발생한다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DeadLock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동일한 환경과 코드에서 발생할 수도 있고 발생하지 않을 수도 있다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24E8456-2647-CFAB-17EC-5DFDB62844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975" y="2177718"/>
            <a:ext cx="3120426" cy="3222002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B71E5AE4-CD8E-34B1-5690-3296F5545884}"/>
              </a:ext>
            </a:extLst>
          </p:cNvPr>
          <p:cNvSpPr/>
          <p:nvPr/>
        </p:nvSpPr>
        <p:spPr>
          <a:xfrm>
            <a:off x="1490600" y="1653617"/>
            <a:ext cx="17860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식사하는 철학자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9D8860-2D64-A7D3-D42B-076EFF0A4E54}"/>
              </a:ext>
            </a:extLst>
          </p:cNvPr>
          <p:cNvSpPr txBox="1"/>
          <p:nvPr/>
        </p:nvSpPr>
        <p:spPr>
          <a:xfrm>
            <a:off x="4253355" y="1714174"/>
            <a:ext cx="7839736" cy="45012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상황</a:t>
            </a:r>
            <a:endParaRPr lang="en-US" altLang="ko-KR" sz="12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원탁에 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명의 철학자들이 앉아 있고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각자 앞에 젓가락이 하나씩 있으며 식사를 하려면 두 개의 젓가락이 필요하다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왼쪽 젓가락부터 집어든다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철학자가 이미 왼쪽 젓가락을 사용 중이면 그가 내려놓을 때 까지 생각하며 대기한다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왼쪽을 들었다면 오른쪽 젓가락을 든다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오른쪽 젓가락도 이미 사용 중이면 들 수 있을 때까지 생각하며 대기한다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두 젓가락을 모두 들었다면 식사를 하고 식사를 마쳤으면 오른쪽 젓가락을 먼저 내려놓고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그 다음 왼쪽 젓가락을 내려놓는다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다시 생각하다가 배고프면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번으로 돌아간다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lnSpc>
                <a:spcPct val="150000"/>
              </a:lnSpc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행동 반복</a:t>
            </a:r>
            <a:endParaRPr lang="en-US" altLang="ko-KR" sz="12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생각하는 상태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철학자는 주변을 관찰하거나 생각을 하는 상태이다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배고픈 상태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철학자는 두 개의 젓가락을 동시에 집어 식사를 하려는 상태이다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식사하는 상태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철학자는 젓가락 두 개를 모두 가지고 식사를 하는 상태이다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lnSpc>
                <a:spcPct val="150000"/>
              </a:lnSpc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문제</a:t>
            </a:r>
            <a:endParaRPr lang="en-US" altLang="ko-KR" sz="12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위 상황을 코드로 구현하고 실행하다보면 잘 동작하다가 어느 순간 멈추는 현상이 발생한다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철학자가 </a:t>
            </a:r>
            <a:r>
              <a:rPr lang="ko-KR" altLang="en-US" sz="12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배고픈 상태로 동시에 들어가고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동시에 </a:t>
            </a:r>
            <a:r>
              <a:rPr lang="ko-KR" altLang="en-US" sz="12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왼쪽 젓가락을 들어 식사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하려고 하면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철학자가 젓가락을 얻지 못해 데드락이 발생하고 결국 기아상태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(Starvation)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굶어 죽는다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50E376-4AE0-AA5D-49A6-FD49F1558F2B}"/>
              </a:ext>
            </a:extLst>
          </p:cNvPr>
          <p:cNvSpPr txBox="1"/>
          <p:nvPr/>
        </p:nvSpPr>
        <p:spPr>
          <a:xfrm>
            <a:off x="883174" y="5585267"/>
            <a:ext cx="3188471" cy="7655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이미지 인용 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https://commons.wikimedia.org/wiki/File:An_illustration_of_the_dining_philosophers_problem.png</a:t>
            </a:r>
          </a:p>
        </p:txBody>
      </p:sp>
    </p:spTree>
    <p:extLst>
      <p:ext uri="{BB962C8B-B14F-4D97-AF65-F5344CB8AC3E}">
        <p14:creationId xmlns:p14="http://schemas.microsoft.com/office/powerpoint/2010/main" val="2265514576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59814" y="224565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발생 조건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96530" y="619762"/>
            <a:ext cx="772512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데드락은 다음의 네 가지 필요 조건을 동시에 만족할 때 발생한다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한 가지라도 만족하지 않으면 데드락이 발생하지 않는다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704210" y="1252258"/>
            <a:ext cx="8047028" cy="49417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</a:t>
            </a:r>
            <a:r>
              <a:rPr lang="en-US" altLang="ko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Mutual Exclusion)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자원은 한 번에 하나의 스레드만 사용할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ex) 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철학자는 한번에 하나의 젓가락을 사용할 수 있으므로</a:t>
            </a: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배제를 구현하여 젓가락을 동시에 두 명 이상의 철학자가 사용하지 못하도록 </a:t>
            </a: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endParaRPr lang="en-US" altLang="ko-KR" sz="1100" b="0" i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eriod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점유 대기</a:t>
            </a:r>
            <a:r>
              <a:rPr lang="en-US" altLang="ko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Hold and Wait)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최소한 하나의 자원을 보유한 상태에서 다른 자원을 기다리고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ex)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철학자들은 젓가락을 기다리는 상태에서 무한히 대기할 수 있으며</a:t>
            </a: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철학자가 젓가락을 반납하기를 기다릴 수 있다</a:t>
            </a:r>
            <a:endParaRPr lang="en-US" altLang="ko-KR" sz="1100" b="0" i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eriod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비선점</a:t>
            </a:r>
            <a:r>
              <a:rPr lang="en-US" altLang="ko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 Preemption)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자원을 할당 받은 스레드가 자원을 스스로 반납하기 전까지 자원을 강제로 빼앗을 수 없다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ex) </a:t>
            </a: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철학자들은 젓가락을 사용하는 동안 다른 철학자에 의해 젓가락을 강제로 반납될 수 없으며</a:t>
            </a:r>
            <a:r>
              <a:rPr lang="en-US" altLang="ko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젓가락은 해당 철학자에 의해</a:t>
            </a:r>
            <a:endParaRPr lang="en-US" altLang="ko-KR" sz="11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반납될 때까지 보유된다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순환</a:t>
            </a: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</a:t>
            </a:r>
            <a:r>
              <a:rPr lang="en-US" altLang="ko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Circular Wait)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스레드는 순환적으로 다음 스레드가 요구하는 자원을 가지고 있어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사이클이 형성된다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ex)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각 철학자는 서로 다른 두 개의 젓가락을 사용해야 하므로</a:t>
            </a: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순환적으로 다음 철학자가 요구하는 젓가락을 가지고 있을 수 있어</a:t>
            </a:r>
            <a:endParaRPr lang="en-US" altLang="ko-KR" sz="11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사이클이 형성</a:t>
            </a: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된다</a:t>
            </a:r>
            <a:endParaRPr lang="en-US" altLang="ko-KR" sz="1100" b="0" i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CC169F5-FEFE-F696-DA34-BC2295542F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9891" y="1989090"/>
            <a:ext cx="2789031" cy="2879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478799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사례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160873" y="3510667"/>
            <a:ext cx="194693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순서에 의한 데드락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320FB7-01C9-5413-24AC-3FF87FDD995B}"/>
              </a:ext>
            </a:extLst>
          </p:cNvPr>
          <p:cNvSpPr txBox="1"/>
          <p:nvPr/>
        </p:nvSpPr>
        <p:spPr>
          <a:xfrm>
            <a:off x="2332024" y="477406"/>
            <a:ext cx="4651782" cy="618630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Object </a:t>
            </a:r>
            <a:r>
              <a:rPr lang="ko-Kore-KR" altLang="en-US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Object();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Object </a:t>
            </a:r>
            <a:r>
              <a:rPr lang="ko-Kore-KR" altLang="en-US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Object();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process1();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void process1() throws InterruptedException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(lock1)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lock1");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(lock2)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lock2");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void process2() throws InterruptedException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(lock2)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lock2");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(lock1)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lock1");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040BC3D-B398-F0E6-B3B6-03A7F2E014D7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4154690" y="3429000"/>
            <a:ext cx="49325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546944D2-1863-C2D0-EAEA-5253DC4E836C}"/>
              </a:ext>
            </a:extLst>
          </p:cNvPr>
          <p:cNvCxnSpPr>
            <a:cxnSpLocks/>
          </p:cNvCxnSpPr>
          <p:nvPr/>
        </p:nvCxnSpPr>
        <p:spPr>
          <a:xfrm>
            <a:off x="4265155" y="3959129"/>
            <a:ext cx="29273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240057C1-6270-D24F-76D2-9C7FEEB9244B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4154690" y="5125143"/>
            <a:ext cx="3750423" cy="166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3C46021D-6071-31DB-5E83-BF1E0134FE99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4265155" y="5634506"/>
            <a:ext cx="40342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8570B41-918C-984E-1762-9E59458A2697}"/>
              </a:ext>
            </a:extLst>
          </p:cNvPr>
          <p:cNvSpPr txBox="1"/>
          <p:nvPr/>
        </p:nvSpPr>
        <p:spPr>
          <a:xfrm>
            <a:off x="9087235" y="3290500"/>
            <a:ext cx="263241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획득함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(Hold)</a:t>
            </a:r>
            <a:endParaRPr lang="ko-Kore-KR" altLang="en-US" sz="12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A668B7-661E-947C-05AC-D2DCF970E2A4}"/>
              </a:ext>
            </a:extLst>
          </p:cNvPr>
          <p:cNvSpPr txBox="1"/>
          <p:nvPr/>
        </p:nvSpPr>
        <p:spPr>
          <a:xfrm>
            <a:off x="7905113" y="5003292"/>
            <a:ext cx="243743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획득함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(Hold)</a:t>
            </a:r>
            <a:endParaRPr lang="ko-Kore-KR" altLang="en-US" sz="12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AA459F2-7A41-4E08-E267-DC32560EDF7B}"/>
              </a:ext>
            </a:extLst>
          </p:cNvPr>
          <p:cNvSpPr txBox="1"/>
          <p:nvPr/>
        </p:nvSpPr>
        <p:spPr>
          <a:xfrm>
            <a:off x="7192462" y="3818936"/>
            <a:ext cx="317661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해제되기를 기다림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(Wait)</a:t>
            </a:r>
            <a:endParaRPr lang="ko-Kore-KR" altLang="en-US" sz="12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9A6580A-1111-0EEE-531E-FB0201B252BB}"/>
              </a:ext>
            </a:extLst>
          </p:cNvPr>
          <p:cNvSpPr txBox="1"/>
          <p:nvPr/>
        </p:nvSpPr>
        <p:spPr>
          <a:xfrm>
            <a:off x="8299407" y="5496006"/>
            <a:ext cx="329106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해제되기를 기다림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(Wait)</a:t>
            </a:r>
            <a:endParaRPr lang="ko-Kore-KR" altLang="en-US" sz="1200"/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A151D7C8-785C-1096-041E-A41FCA97D139}"/>
              </a:ext>
            </a:extLst>
          </p:cNvPr>
          <p:cNvCxnSpPr>
            <a:cxnSpLocks/>
          </p:cNvCxnSpPr>
          <p:nvPr/>
        </p:nvCxnSpPr>
        <p:spPr>
          <a:xfrm>
            <a:off x="9990894" y="4044226"/>
            <a:ext cx="0" cy="101259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5AF832C1-E2EB-18C4-25C5-F3709116CD8A}"/>
              </a:ext>
            </a:extLst>
          </p:cNvPr>
          <p:cNvCxnSpPr>
            <a:cxnSpLocks/>
          </p:cNvCxnSpPr>
          <p:nvPr/>
        </p:nvCxnSpPr>
        <p:spPr>
          <a:xfrm flipV="1">
            <a:off x="11083264" y="3534863"/>
            <a:ext cx="0" cy="1961143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타원 49">
            <a:extLst>
              <a:ext uri="{FF2B5EF4-FFF2-40B4-BE49-F238E27FC236}">
                <a16:creationId xmlns:a16="http://schemas.microsoft.com/office/drawing/2014/main" id="{8DC6BC1C-D96F-9AE3-5B5A-825A5B9435B9}"/>
              </a:ext>
            </a:extLst>
          </p:cNvPr>
          <p:cNvSpPr/>
          <p:nvPr/>
        </p:nvSpPr>
        <p:spPr>
          <a:xfrm>
            <a:off x="11507027" y="331050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893728D1-BB43-62E4-2E36-CE083A5B843B}"/>
              </a:ext>
            </a:extLst>
          </p:cNvPr>
          <p:cNvSpPr/>
          <p:nvPr/>
        </p:nvSpPr>
        <p:spPr>
          <a:xfrm>
            <a:off x="10342549" y="503338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D2E6EBE9-FB89-1BE9-B70D-8E0C8489BB9B}"/>
              </a:ext>
            </a:extLst>
          </p:cNvPr>
          <p:cNvSpPr/>
          <p:nvPr/>
        </p:nvSpPr>
        <p:spPr>
          <a:xfrm>
            <a:off x="10369080" y="383606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39AE268C-DE9F-546E-AFCF-B41786831C39}"/>
              </a:ext>
            </a:extLst>
          </p:cNvPr>
          <p:cNvSpPr/>
          <p:nvPr/>
        </p:nvSpPr>
        <p:spPr>
          <a:xfrm>
            <a:off x="11470205" y="552215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4095611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사례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0" y="3429000"/>
            <a:ext cx="2388547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동적인 락 순서에 의한 데드락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320FB7-01C9-5413-24AC-3FF87FDD995B}"/>
              </a:ext>
            </a:extLst>
          </p:cNvPr>
          <p:cNvSpPr txBox="1"/>
          <p:nvPr/>
        </p:nvSpPr>
        <p:spPr>
          <a:xfrm>
            <a:off x="2439423" y="544018"/>
            <a:ext cx="4651782" cy="60785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class MethodParameterDeadlock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Object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Object();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Object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Object();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 b="1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methodWithLocks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 b="1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methodWithLocks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void methodWithLocks(Object lockA, Object lockB)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lockA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lockA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lockB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System.out.println("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lockB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040BC3D-B398-F0E6-B3B6-03A7F2E014D7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4318192" y="4361566"/>
            <a:ext cx="38393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240057C1-6270-D24F-76D2-9C7FEEB9244B}"/>
              </a:ext>
            </a:extLst>
          </p:cNvPr>
          <p:cNvCxnSpPr>
            <a:cxnSpLocks/>
          </p:cNvCxnSpPr>
          <p:nvPr/>
        </p:nvCxnSpPr>
        <p:spPr>
          <a:xfrm>
            <a:off x="4407069" y="5197811"/>
            <a:ext cx="3750423" cy="166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8570B41-918C-984E-1762-9E59458A2697}"/>
              </a:ext>
            </a:extLst>
          </p:cNvPr>
          <p:cNvSpPr txBox="1"/>
          <p:nvPr/>
        </p:nvSpPr>
        <p:spPr>
          <a:xfrm>
            <a:off x="8157492" y="4223066"/>
            <a:ext cx="317661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lock1,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획득함</a:t>
            </a:r>
            <a:endParaRPr lang="ko-Kore-KR" altLang="en-US" sz="12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A668B7-661E-947C-05AC-D2DCF970E2A4}"/>
              </a:ext>
            </a:extLst>
          </p:cNvPr>
          <p:cNvSpPr txBox="1"/>
          <p:nvPr/>
        </p:nvSpPr>
        <p:spPr>
          <a:xfrm>
            <a:off x="8157492" y="5067635"/>
            <a:ext cx="367520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해제를 기다림</a:t>
            </a:r>
            <a:endParaRPr lang="ko-Kore-KR" altLang="en-US" sz="120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E8FD596E-193C-8E24-C1B7-264FC4974595}"/>
              </a:ext>
            </a:extLst>
          </p:cNvPr>
          <p:cNvSpPr/>
          <p:nvPr/>
        </p:nvSpPr>
        <p:spPr>
          <a:xfrm>
            <a:off x="9024219" y="400578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6B437ADB-2DDA-87A9-1706-B4762EEB37E3}"/>
              </a:ext>
            </a:extLst>
          </p:cNvPr>
          <p:cNvSpPr/>
          <p:nvPr/>
        </p:nvSpPr>
        <p:spPr>
          <a:xfrm>
            <a:off x="10263826" y="400578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A41DADCC-6C6F-876C-BBD5-44C2F8925E91}"/>
              </a:ext>
            </a:extLst>
          </p:cNvPr>
          <p:cNvSpPr/>
          <p:nvPr/>
        </p:nvSpPr>
        <p:spPr>
          <a:xfrm>
            <a:off x="9024219" y="486747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9335F89F-4627-D54A-97E8-2DDC681DF7DA}"/>
              </a:ext>
            </a:extLst>
          </p:cNvPr>
          <p:cNvSpPr/>
          <p:nvPr/>
        </p:nvSpPr>
        <p:spPr>
          <a:xfrm>
            <a:off x="10263826" y="486747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9903454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사례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330810" y="2007075"/>
            <a:ext cx="1657455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간의 데드락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320FB7-01C9-5413-24AC-3FF87FDD995B}"/>
              </a:ext>
            </a:extLst>
          </p:cNvPr>
          <p:cNvSpPr txBox="1"/>
          <p:nvPr/>
        </p:nvSpPr>
        <p:spPr>
          <a:xfrm>
            <a:off x="5806353" y="498970"/>
            <a:ext cx="5765954" cy="50398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ResourceA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methodA(ResourceB resourceB)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methodA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methodB</a:t>
            </a:r>
            <a:r>
              <a:rPr lang="en-US" altLang="ko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methodA2(ResourceB resourceB)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methodA2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ResourceB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methodB(ResourceA resourceA)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methodB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methodA2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(this);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methodB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methodB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8570B41-918C-984E-1762-9E59458A2697}"/>
              </a:ext>
            </a:extLst>
          </p:cNvPr>
          <p:cNvSpPr txBox="1"/>
          <p:nvPr/>
        </p:nvSpPr>
        <p:spPr>
          <a:xfrm>
            <a:off x="5806353" y="5662422"/>
            <a:ext cx="501350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모니터를 소유함</a:t>
            </a:r>
            <a:endParaRPr lang="ko-Kore-KR" altLang="en-US" sz="12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52F5AF-ED14-2861-63BF-47832519A3EA}"/>
              </a:ext>
            </a:extLst>
          </p:cNvPr>
          <p:cNvSpPr txBox="1"/>
          <p:nvPr/>
        </p:nvSpPr>
        <p:spPr>
          <a:xfrm>
            <a:off x="2233531" y="492096"/>
            <a:ext cx="3176618" cy="40010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DeadlockExample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ResourceA resourceA = new ResourceA();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ResourceB resourceB = new ResourceB();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resourceA.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methodA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(resourceB);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thread2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resourceB.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methodB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(resourceA);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CA95CA-7274-51D2-86CA-4FCCF6DD4DDA}"/>
              </a:ext>
            </a:extLst>
          </p:cNvPr>
          <p:cNvSpPr txBox="1"/>
          <p:nvPr/>
        </p:nvSpPr>
        <p:spPr>
          <a:xfrm>
            <a:off x="5806353" y="6024396"/>
            <a:ext cx="501350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모니터 해제를 기다림</a:t>
            </a:r>
            <a:endParaRPr lang="ko-Kore-KR" altLang="en-US" sz="120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105B4147-4112-5095-6EFF-7FDD5EF941E4}"/>
              </a:ext>
            </a:extLst>
          </p:cNvPr>
          <p:cNvSpPr/>
          <p:nvPr/>
        </p:nvSpPr>
        <p:spPr>
          <a:xfrm>
            <a:off x="5501940" y="166529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9605EE43-EC9D-6D82-1870-640185FCE017}"/>
              </a:ext>
            </a:extLst>
          </p:cNvPr>
          <p:cNvSpPr/>
          <p:nvPr/>
        </p:nvSpPr>
        <p:spPr>
          <a:xfrm>
            <a:off x="5501939" y="303358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726E317-B379-00A0-63EE-E860AD4F7CE8}"/>
              </a:ext>
            </a:extLst>
          </p:cNvPr>
          <p:cNvSpPr/>
          <p:nvPr/>
        </p:nvSpPr>
        <p:spPr>
          <a:xfrm>
            <a:off x="7061959" y="269740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54B6B062-5031-DC4E-E870-1469BDA50F26}"/>
              </a:ext>
            </a:extLst>
          </p:cNvPr>
          <p:cNvSpPr/>
          <p:nvPr/>
        </p:nvSpPr>
        <p:spPr>
          <a:xfrm>
            <a:off x="8608047" y="269740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F0F4E317-12E7-A157-D704-1D1DB81B9D84}"/>
              </a:ext>
            </a:extLst>
          </p:cNvPr>
          <p:cNvCxnSpPr>
            <a:cxnSpLocks/>
          </p:cNvCxnSpPr>
          <p:nvPr/>
        </p:nvCxnSpPr>
        <p:spPr>
          <a:xfrm flipV="1">
            <a:off x="4826336" y="1065791"/>
            <a:ext cx="1180848" cy="1199014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36CE6A78-8EA0-41E3-77CD-D3A01AD90BFA}"/>
              </a:ext>
            </a:extLst>
          </p:cNvPr>
          <p:cNvCxnSpPr>
            <a:cxnSpLocks/>
          </p:cNvCxnSpPr>
          <p:nvPr/>
        </p:nvCxnSpPr>
        <p:spPr>
          <a:xfrm>
            <a:off x="4826336" y="3100482"/>
            <a:ext cx="1132403" cy="423894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E3AAD9A8-F9B6-81C5-CF2E-A2FD2F855F07}"/>
              </a:ext>
            </a:extLst>
          </p:cNvPr>
          <p:cNvCxnSpPr>
            <a:cxnSpLocks/>
          </p:cNvCxnSpPr>
          <p:nvPr/>
        </p:nvCxnSpPr>
        <p:spPr>
          <a:xfrm>
            <a:off x="7061959" y="1524476"/>
            <a:ext cx="748589" cy="2968715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257FF31-3483-D329-D927-8E58A1E3391C}"/>
              </a:ext>
            </a:extLst>
          </p:cNvPr>
          <p:cNvCxnSpPr>
            <a:cxnSpLocks/>
          </p:cNvCxnSpPr>
          <p:nvPr/>
        </p:nvCxnSpPr>
        <p:spPr>
          <a:xfrm flipV="1">
            <a:off x="7952965" y="2395643"/>
            <a:ext cx="761202" cy="1482054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21156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27043564-04C5-CBA8-84DB-ACDE2B07A3E4}"/>
              </a:ext>
            </a:extLst>
          </p:cNvPr>
          <p:cNvSpPr/>
          <p:nvPr/>
        </p:nvSpPr>
        <p:spPr>
          <a:xfrm>
            <a:off x="324112" y="235329"/>
            <a:ext cx="24224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병렬성과 동시성 조합</a:t>
            </a:r>
          </a:p>
        </p:txBody>
      </p:sp>
      <p:grpSp>
        <p:nvGrpSpPr>
          <p:cNvPr id="141" name="그룹 140">
            <a:extLst>
              <a:ext uri="{FF2B5EF4-FFF2-40B4-BE49-F238E27FC236}">
                <a16:creationId xmlns:a16="http://schemas.microsoft.com/office/drawing/2014/main" id="{B7C2FB26-EABF-0116-2460-39D4742D559C}"/>
              </a:ext>
            </a:extLst>
          </p:cNvPr>
          <p:cNvGrpSpPr/>
          <p:nvPr/>
        </p:nvGrpSpPr>
        <p:grpSpPr>
          <a:xfrm>
            <a:off x="765900" y="808212"/>
            <a:ext cx="5936398" cy="972065"/>
            <a:chOff x="765899" y="965661"/>
            <a:chExt cx="6599453" cy="1080638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7E3FEF12-855E-72DF-92FA-346E7155B9B8}"/>
                </a:ext>
              </a:extLst>
            </p:cNvPr>
            <p:cNvGrpSpPr/>
            <p:nvPr/>
          </p:nvGrpSpPr>
          <p:grpSpPr>
            <a:xfrm>
              <a:off x="765899" y="965661"/>
              <a:ext cx="1158634" cy="1080638"/>
              <a:chOff x="1758155" y="3450653"/>
              <a:chExt cx="1158634" cy="1080638"/>
            </a:xfrm>
          </p:grpSpPr>
          <p:sp>
            <p:nvSpPr>
              <p:cNvPr id="5" name="모서리가 둥근 직사각형 4">
                <a:extLst>
                  <a:ext uri="{FF2B5EF4-FFF2-40B4-BE49-F238E27FC236}">
                    <a16:creationId xmlns:a16="http://schemas.microsoft.com/office/drawing/2014/main" id="{121C997E-3C52-66E4-FD72-AA4BB436FF69}"/>
                  </a:ext>
                </a:extLst>
              </p:cNvPr>
              <p:cNvSpPr/>
              <p:nvPr/>
            </p:nvSpPr>
            <p:spPr>
              <a:xfrm>
                <a:off x="1955967" y="3610679"/>
                <a:ext cx="763010" cy="754530"/>
              </a:xfrm>
              <a:prstGeom prst="roundRect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6" name="모서리가 둥근 직사각형 5">
                <a:extLst>
                  <a:ext uri="{FF2B5EF4-FFF2-40B4-BE49-F238E27FC236}">
                    <a16:creationId xmlns:a16="http://schemas.microsoft.com/office/drawing/2014/main" id="{58F3000C-4A0A-9BE1-8DA6-C78199FDB1B8}"/>
                  </a:ext>
                </a:extLst>
              </p:cNvPr>
              <p:cNvSpPr/>
              <p:nvPr/>
            </p:nvSpPr>
            <p:spPr>
              <a:xfrm>
                <a:off x="2028635" y="3686300"/>
                <a:ext cx="621302" cy="614396"/>
              </a:xfrm>
              <a:prstGeom prst="roundRect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cxnSp>
            <p:nvCxnSpPr>
              <p:cNvPr id="7" name="직선 연결선[R] 6">
                <a:extLst>
                  <a:ext uri="{FF2B5EF4-FFF2-40B4-BE49-F238E27FC236}">
                    <a16:creationId xmlns:a16="http://schemas.microsoft.com/office/drawing/2014/main" id="{479980D9-17C1-8046-817B-72D454C00DC4}"/>
                  </a:ext>
                </a:extLst>
              </p:cNvPr>
              <p:cNvCxnSpPr/>
              <p:nvPr/>
            </p:nvCxnSpPr>
            <p:spPr>
              <a:xfrm>
                <a:off x="2113411" y="345570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직선 연결선[R] 7">
                <a:extLst>
                  <a:ext uri="{FF2B5EF4-FFF2-40B4-BE49-F238E27FC236}">
                    <a16:creationId xmlns:a16="http://schemas.microsoft.com/office/drawing/2014/main" id="{B6D0268D-94E5-EEAA-9281-68FC4292139D}"/>
                  </a:ext>
                </a:extLst>
              </p:cNvPr>
              <p:cNvCxnSpPr/>
              <p:nvPr/>
            </p:nvCxnSpPr>
            <p:spPr>
              <a:xfrm>
                <a:off x="2249326" y="345065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직선 연결선[R] 8">
                <a:extLst>
                  <a:ext uri="{FF2B5EF4-FFF2-40B4-BE49-F238E27FC236}">
                    <a16:creationId xmlns:a16="http://schemas.microsoft.com/office/drawing/2014/main" id="{167FFB96-34B7-59B1-CE7D-D246F66CCD15}"/>
                  </a:ext>
                </a:extLst>
              </p:cNvPr>
              <p:cNvCxnSpPr/>
              <p:nvPr/>
            </p:nvCxnSpPr>
            <p:spPr>
              <a:xfrm>
                <a:off x="2385241" y="345570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직선 연결선[R] 9">
                <a:extLst>
                  <a:ext uri="{FF2B5EF4-FFF2-40B4-BE49-F238E27FC236}">
                    <a16:creationId xmlns:a16="http://schemas.microsoft.com/office/drawing/2014/main" id="{AFBC712D-D1B3-B0F5-0442-9BD5FF6CC86D}"/>
                  </a:ext>
                </a:extLst>
              </p:cNvPr>
              <p:cNvCxnSpPr/>
              <p:nvPr/>
            </p:nvCxnSpPr>
            <p:spPr>
              <a:xfrm>
                <a:off x="2521157" y="345065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직선 연결선[R] 10">
                <a:extLst>
                  <a:ext uri="{FF2B5EF4-FFF2-40B4-BE49-F238E27FC236}">
                    <a16:creationId xmlns:a16="http://schemas.microsoft.com/office/drawing/2014/main" id="{F351CEF2-9082-F7FF-EB68-48EE49E170A8}"/>
                  </a:ext>
                </a:extLst>
              </p:cNvPr>
              <p:cNvCxnSpPr/>
              <p:nvPr/>
            </p:nvCxnSpPr>
            <p:spPr>
              <a:xfrm>
                <a:off x="2122492" y="437025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직선 연결선[R] 11">
                <a:extLst>
                  <a:ext uri="{FF2B5EF4-FFF2-40B4-BE49-F238E27FC236}">
                    <a16:creationId xmlns:a16="http://schemas.microsoft.com/office/drawing/2014/main" id="{1ABAC64B-7946-C996-B06B-2B935EF652DB}"/>
                  </a:ext>
                </a:extLst>
              </p:cNvPr>
              <p:cNvCxnSpPr/>
              <p:nvPr/>
            </p:nvCxnSpPr>
            <p:spPr>
              <a:xfrm>
                <a:off x="2258407" y="436520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직선 연결선[R] 12">
                <a:extLst>
                  <a:ext uri="{FF2B5EF4-FFF2-40B4-BE49-F238E27FC236}">
                    <a16:creationId xmlns:a16="http://schemas.microsoft.com/office/drawing/2014/main" id="{C364CF1F-8AAA-AA8A-B635-AD751890B97D}"/>
                  </a:ext>
                </a:extLst>
              </p:cNvPr>
              <p:cNvCxnSpPr/>
              <p:nvPr/>
            </p:nvCxnSpPr>
            <p:spPr>
              <a:xfrm>
                <a:off x="2394322" y="437025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직선 연결선[R] 13">
                <a:extLst>
                  <a:ext uri="{FF2B5EF4-FFF2-40B4-BE49-F238E27FC236}">
                    <a16:creationId xmlns:a16="http://schemas.microsoft.com/office/drawing/2014/main" id="{0DD41712-02DA-785D-3D19-92501A525442}"/>
                  </a:ext>
                </a:extLst>
              </p:cNvPr>
              <p:cNvCxnSpPr/>
              <p:nvPr/>
            </p:nvCxnSpPr>
            <p:spPr>
              <a:xfrm>
                <a:off x="2530238" y="436520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직선 연결선[R] 14">
                <a:extLst>
                  <a:ext uri="{FF2B5EF4-FFF2-40B4-BE49-F238E27FC236}">
                    <a16:creationId xmlns:a16="http://schemas.microsoft.com/office/drawing/2014/main" id="{DE0A6586-45B1-7DC9-EFDC-48E83C010E3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37714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직선 연결선[R] 15">
                <a:extLst>
                  <a:ext uri="{FF2B5EF4-FFF2-40B4-BE49-F238E27FC236}">
                    <a16:creationId xmlns:a16="http://schemas.microsoft.com/office/drawing/2014/main" id="{6D9A5E82-91D0-3A32-4727-DD8FF457BE0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38966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[R] 16">
                <a:extLst>
                  <a:ext uri="{FF2B5EF4-FFF2-40B4-BE49-F238E27FC236}">
                    <a16:creationId xmlns:a16="http://schemas.microsoft.com/office/drawing/2014/main" id="{A7F3402F-F422-2782-15FF-B6A0901C50A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4018724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직선 연결선[R] 17">
                <a:extLst>
                  <a:ext uri="{FF2B5EF4-FFF2-40B4-BE49-F238E27FC236}">
                    <a16:creationId xmlns:a16="http://schemas.microsoft.com/office/drawing/2014/main" id="{6A943B1A-1745-649A-F0F8-C652AE58EFD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4131407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[R] 18">
                <a:extLst>
                  <a:ext uri="{FF2B5EF4-FFF2-40B4-BE49-F238E27FC236}">
                    <a16:creationId xmlns:a16="http://schemas.microsoft.com/office/drawing/2014/main" id="{7E3F5285-8C79-0858-EF55-062E316E973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37714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[R] 19">
                <a:extLst>
                  <a:ext uri="{FF2B5EF4-FFF2-40B4-BE49-F238E27FC236}">
                    <a16:creationId xmlns:a16="http://schemas.microsoft.com/office/drawing/2014/main" id="{7A820C01-89F1-C788-AE07-6B3D971943F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38966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[R] 20">
                <a:extLst>
                  <a:ext uri="{FF2B5EF4-FFF2-40B4-BE49-F238E27FC236}">
                    <a16:creationId xmlns:a16="http://schemas.microsoft.com/office/drawing/2014/main" id="{CBD78935-A044-6BEC-2C79-07DF7362D43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4018724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[R] 21">
                <a:extLst>
                  <a:ext uri="{FF2B5EF4-FFF2-40B4-BE49-F238E27FC236}">
                    <a16:creationId xmlns:a16="http://schemas.microsoft.com/office/drawing/2014/main" id="{0FCF7A1A-E746-6C4E-11BB-CE25D644232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4131407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5F23B0B7-F05A-6F6A-0878-04BEA32FD050}"/>
                  </a:ext>
                </a:extLst>
              </p:cNvPr>
              <p:cNvSpPr/>
              <p:nvPr/>
            </p:nvSpPr>
            <p:spPr>
              <a:xfrm>
                <a:off x="2063439" y="3844799"/>
                <a:ext cx="530915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200" b="1">
                    <a:latin typeface="NanumBarunGothic" panose="020B0603020101020101" pitchFamily="34" charset="-127"/>
                    <a:ea typeface="NanumBarunGothic" panose="020B0603020101020101" pitchFamily="34" charset="-127"/>
                  </a:rPr>
                  <a:t>CPU</a:t>
                </a:r>
                <a:endParaRPr lang="ko-KR" altLang="en-US" sz="1200">
                  <a:latin typeface="NanumBarunGothic" panose="020B0603020101020101" pitchFamily="34" charset="-127"/>
                  <a:ea typeface="NanumBarunGothic" panose="020B0603020101020101" pitchFamily="34" charset="-127"/>
                </a:endParaRPr>
              </a:p>
            </p:txBody>
          </p:sp>
        </p:grpSp>
        <p:cxnSp>
          <p:nvCxnSpPr>
            <p:cNvPr id="2" name="직선 화살표 연결선 1">
              <a:extLst>
                <a:ext uri="{FF2B5EF4-FFF2-40B4-BE49-F238E27FC236}">
                  <a16:creationId xmlns:a16="http://schemas.microsoft.com/office/drawing/2014/main" id="{88A19762-BBA4-F440-7186-1ABB98AC2AC8}"/>
                </a:ext>
              </a:extLst>
            </p:cNvPr>
            <p:cNvCxnSpPr>
              <a:cxnSpLocks/>
            </p:cNvCxnSpPr>
            <p:nvPr/>
          </p:nvCxnSpPr>
          <p:spPr>
            <a:xfrm>
              <a:off x="2088880" y="1704148"/>
              <a:ext cx="5276472" cy="0"/>
            </a:xfrm>
            <a:prstGeom prst="straightConnector1">
              <a:avLst/>
            </a:prstGeom>
            <a:ln w="12700"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" name="직선 화살표 연결선 2">
              <a:extLst>
                <a:ext uri="{FF2B5EF4-FFF2-40B4-BE49-F238E27FC236}">
                  <a16:creationId xmlns:a16="http://schemas.microsoft.com/office/drawing/2014/main" id="{DA58D350-51D5-F527-D3A6-87292996C85B}"/>
                </a:ext>
              </a:extLst>
            </p:cNvPr>
            <p:cNvCxnSpPr>
              <a:cxnSpLocks/>
            </p:cNvCxnSpPr>
            <p:nvPr/>
          </p:nvCxnSpPr>
          <p:spPr>
            <a:xfrm>
              <a:off x="2103010" y="1280254"/>
              <a:ext cx="5262342" cy="0"/>
            </a:xfrm>
            <a:prstGeom prst="straightConnector1">
              <a:avLst/>
            </a:prstGeom>
            <a:ln w="12700"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8CE3DBEF-636F-5EE6-D036-37B8C176F1D6}"/>
                </a:ext>
              </a:extLst>
            </p:cNvPr>
            <p:cNvSpPr/>
            <p:nvPr/>
          </p:nvSpPr>
          <p:spPr>
            <a:xfrm>
              <a:off x="2244459" y="1138360"/>
              <a:ext cx="452685" cy="285923"/>
            </a:xfrm>
            <a:prstGeom prst="rect">
              <a:avLst/>
            </a:prstGeom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34D0067-0A36-5311-5A4F-FA2E3D306024}"/>
                </a:ext>
              </a:extLst>
            </p:cNvPr>
            <p:cNvSpPr/>
            <p:nvPr/>
          </p:nvSpPr>
          <p:spPr>
            <a:xfrm>
              <a:off x="2638854" y="1552351"/>
              <a:ext cx="584448" cy="285923"/>
            </a:xfrm>
            <a:prstGeom prst="rect">
              <a:avLst/>
            </a:prstGeom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008C2A1E-2AB9-B6BF-D610-58FA2D179ACB}"/>
                </a:ext>
              </a:extLst>
            </p:cNvPr>
            <p:cNvSpPr/>
            <p:nvPr/>
          </p:nvSpPr>
          <p:spPr>
            <a:xfrm>
              <a:off x="3165786" y="1148257"/>
              <a:ext cx="511687" cy="285923"/>
            </a:xfrm>
            <a:prstGeom prst="rect">
              <a:avLst/>
            </a:prstGeom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9DF53C1C-B74E-12A3-A14F-B4C6A3C2DC72}"/>
                </a:ext>
              </a:extLst>
            </p:cNvPr>
            <p:cNvSpPr/>
            <p:nvPr/>
          </p:nvSpPr>
          <p:spPr>
            <a:xfrm>
              <a:off x="4022618" y="1148256"/>
              <a:ext cx="452684" cy="285923"/>
            </a:xfrm>
            <a:prstGeom prst="rect">
              <a:avLst/>
            </a:prstGeom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E3A10CB8-16A9-9EF9-2F80-C231A589477B}"/>
                </a:ext>
              </a:extLst>
            </p:cNvPr>
            <p:cNvSpPr/>
            <p:nvPr/>
          </p:nvSpPr>
          <p:spPr>
            <a:xfrm>
              <a:off x="5124508" y="1148256"/>
              <a:ext cx="937136" cy="285923"/>
            </a:xfrm>
            <a:prstGeom prst="rect">
              <a:avLst/>
            </a:prstGeom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3BCF5C9B-87C4-4BDC-694C-C25E634A9BB7}"/>
                </a:ext>
              </a:extLst>
            </p:cNvPr>
            <p:cNvSpPr/>
            <p:nvPr/>
          </p:nvSpPr>
          <p:spPr>
            <a:xfrm>
              <a:off x="3615920" y="1556302"/>
              <a:ext cx="435201" cy="285923"/>
            </a:xfrm>
            <a:prstGeom prst="rect">
              <a:avLst/>
            </a:prstGeom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78417316-D595-46B8-6449-438C9F986F37}"/>
                </a:ext>
              </a:extLst>
            </p:cNvPr>
            <p:cNvSpPr/>
            <p:nvPr/>
          </p:nvSpPr>
          <p:spPr>
            <a:xfrm>
              <a:off x="4459140" y="1552351"/>
              <a:ext cx="723728" cy="285923"/>
            </a:xfrm>
            <a:prstGeom prst="rect">
              <a:avLst/>
            </a:prstGeom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53AAC9D2-90A7-FDAA-005F-5E334D4C3BFA}"/>
                </a:ext>
              </a:extLst>
            </p:cNvPr>
            <p:cNvSpPr/>
            <p:nvPr/>
          </p:nvSpPr>
          <p:spPr>
            <a:xfrm>
              <a:off x="6026087" y="1546294"/>
              <a:ext cx="449670" cy="285923"/>
            </a:xfrm>
            <a:prstGeom prst="rect">
              <a:avLst/>
            </a:prstGeom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</p:grp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6B9B4729-56C3-540E-F1D7-DEB9BEEC52DC}"/>
              </a:ext>
            </a:extLst>
          </p:cNvPr>
          <p:cNvSpPr/>
          <p:nvPr/>
        </p:nvSpPr>
        <p:spPr>
          <a:xfrm>
            <a:off x="6830120" y="939110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28E06FFE-573E-2151-A9C4-A1461A2D8EA1}"/>
              </a:ext>
            </a:extLst>
          </p:cNvPr>
          <p:cNvSpPr/>
          <p:nvPr/>
        </p:nvSpPr>
        <p:spPr>
          <a:xfrm>
            <a:off x="6830120" y="1339511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6ADABC6E-0918-F265-EE07-E06C88EB5CA1}"/>
              </a:ext>
            </a:extLst>
          </p:cNvPr>
          <p:cNvSpPr/>
          <p:nvPr/>
        </p:nvSpPr>
        <p:spPr>
          <a:xfrm>
            <a:off x="6830120" y="2077940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C77A0A2A-8353-B311-BA80-22F2CEA53934}"/>
              </a:ext>
            </a:extLst>
          </p:cNvPr>
          <p:cNvSpPr/>
          <p:nvPr/>
        </p:nvSpPr>
        <p:spPr>
          <a:xfrm>
            <a:off x="6830120" y="2476899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A14938A7-252E-A357-406A-FC26A8B08842}"/>
              </a:ext>
            </a:extLst>
          </p:cNvPr>
          <p:cNvSpPr/>
          <p:nvPr/>
        </p:nvSpPr>
        <p:spPr>
          <a:xfrm>
            <a:off x="8423268" y="1216109"/>
            <a:ext cx="30494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endParaRPr lang="ko-KR" altLang="en-US" sz="2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E0D48C1F-8709-B0FD-EBEF-30F2FBEDE3D6}"/>
              </a:ext>
            </a:extLst>
          </p:cNvPr>
          <p:cNvSpPr/>
          <p:nvPr/>
        </p:nvSpPr>
        <p:spPr>
          <a:xfrm>
            <a:off x="324112" y="3660098"/>
            <a:ext cx="39057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Parallelism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Divide and Conquer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FCB301E1-3932-AB72-CC59-164A6CFDF32F}"/>
              </a:ext>
            </a:extLst>
          </p:cNvPr>
          <p:cNvSpPr/>
          <p:nvPr/>
        </p:nvSpPr>
        <p:spPr>
          <a:xfrm>
            <a:off x="8453729" y="4730817"/>
            <a:ext cx="19773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lang="ko-KR" altLang="en-US" sz="2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42" name="그룹 141">
            <a:extLst>
              <a:ext uri="{FF2B5EF4-FFF2-40B4-BE49-F238E27FC236}">
                <a16:creationId xmlns:a16="http://schemas.microsoft.com/office/drawing/2014/main" id="{1EDA24C2-F84D-D98F-344B-6283BA82B404}"/>
              </a:ext>
            </a:extLst>
          </p:cNvPr>
          <p:cNvGrpSpPr/>
          <p:nvPr/>
        </p:nvGrpSpPr>
        <p:grpSpPr>
          <a:xfrm>
            <a:off x="776400" y="1931229"/>
            <a:ext cx="5936398" cy="972065"/>
            <a:chOff x="765899" y="965661"/>
            <a:chExt cx="6599453" cy="1080638"/>
          </a:xfrm>
        </p:grpSpPr>
        <p:grpSp>
          <p:nvGrpSpPr>
            <p:cNvPr id="143" name="그룹 142">
              <a:extLst>
                <a:ext uri="{FF2B5EF4-FFF2-40B4-BE49-F238E27FC236}">
                  <a16:creationId xmlns:a16="http://schemas.microsoft.com/office/drawing/2014/main" id="{E31D693E-CB02-97FE-70D6-C20B7616E92F}"/>
                </a:ext>
              </a:extLst>
            </p:cNvPr>
            <p:cNvGrpSpPr/>
            <p:nvPr/>
          </p:nvGrpSpPr>
          <p:grpSpPr>
            <a:xfrm>
              <a:off x="765899" y="965661"/>
              <a:ext cx="1158634" cy="1080638"/>
              <a:chOff x="1758155" y="3450653"/>
              <a:chExt cx="1158634" cy="1080638"/>
            </a:xfrm>
          </p:grpSpPr>
          <p:sp>
            <p:nvSpPr>
              <p:cNvPr id="154" name="모서리가 둥근 직사각형 153">
                <a:extLst>
                  <a:ext uri="{FF2B5EF4-FFF2-40B4-BE49-F238E27FC236}">
                    <a16:creationId xmlns:a16="http://schemas.microsoft.com/office/drawing/2014/main" id="{B50F3000-DCBC-D374-6102-8C87E3757BD3}"/>
                  </a:ext>
                </a:extLst>
              </p:cNvPr>
              <p:cNvSpPr/>
              <p:nvPr/>
            </p:nvSpPr>
            <p:spPr>
              <a:xfrm>
                <a:off x="1955967" y="3610679"/>
                <a:ext cx="763010" cy="754530"/>
              </a:xfrm>
              <a:prstGeom prst="roundRect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55" name="모서리가 둥근 직사각형 154">
                <a:extLst>
                  <a:ext uri="{FF2B5EF4-FFF2-40B4-BE49-F238E27FC236}">
                    <a16:creationId xmlns:a16="http://schemas.microsoft.com/office/drawing/2014/main" id="{F05C7D1A-FD32-98F3-3892-AACA610E0749}"/>
                  </a:ext>
                </a:extLst>
              </p:cNvPr>
              <p:cNvSpPr/>
              <p:nvPr/>
            </p:nvSpPr>
            <p:spPr>
              <a:xfrm>
                <a:off x="2028635" y="3686300"/>
                <a:ext cx="621302" cy="614396"/>
              </a:xfrm>
              <a:prstGeom prst="roundRect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cxnSp>
            <p:nvCxnSpPr>
              <p:cNvPr id="156" name="직선 연결선[R] 155">
                <a:extLst>
                  <a:ext uri="{FF2B5EF4-FFF2-40B4-BE49-F238E27FC236}">
                    <a16:creationId xmlns:a16="http://schemas.microsoft.com/office/drawing/2014/main" id="{196FE4CA-46A9-D048-7491-B5F346BC95CF}"/>
                  </a:ext>
                </a:extLst>
              </p:cNvPr>
              <p:cNvCxnSpPr/>
              <p:nvPr/>
            </p:nvCxnSpPr>
            <p:spPr>
              <a:xfrm>
                <a:off x="2113411" y="345570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직선 연결선[R] 156">
                <a:extLst>
                  <a:ext uri="{FF2B5EF4-FFF2-40B4-BE49-F238E27FC236}">
                    <a16:creationId xmlns:a16="http://schemas.microsoft.com/office/drawing/2014/main" id="{2688F1C9-1FC5-BA45-9545-4C09FE5291F0}"/>
                  </a:ext>
                </a:extLst>
              </p:cNvPr>
              <p:cNvCxnSpPr/>
              <p:nvPr/>
            </p:nvCxnSpPr>
            <p:spPr>
              <a:xfrm>
                <a:off x="2249326" y="345065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직선 연결선[R] 157">
                <a:extLst>
                  <a:ext uri="{FF2B5EF4-FFF2-40B4-BE49-F238E27FC236}">
                    <a16:creationId xmlns:a16="http://schemas.microsoft.com/office/drawing/2014/main" id="{75E4AAD3-9380-F9E5-0F34-9A783C0E9877}"/>
                  </a:ext>
                </a:extLst>
              </p:cNvPr>
              <p:cNvCxnSpPr/>
              <p:nvPr/>
            </p:nvCxnSpPr>
            <p:spPr>
              <a:xfrm>
                <a:off x="2385241" y="345570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직선 연결선[R] 158">
                <a:extLst>
                  <a:ext uri="{FF2B5EF4-FFF2-40B4-BE49-F238E27FC236}">
                    <a16:creationId xmlns:a16="http://schemas.microsoft.com/office/drawing/2014/main" id="{01580C36-488D-75D2-2ACF-3556E8937BD9}"/>
                  </a:ext>
                </a:extLst>
              </p:cNvPr>
              <p:cNvCxnSpPr/>
              <p:nvPr/>
            </p:nvCxnSpPr>
            <p:spPr>
              <a:xfrm>
                <a:off x="2521157" y="345065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직선 연결선[R] 159">
                <a:extLst>
                  <a:ext uri="{FF2B5EF4-FFF2-40B4-BE49-F238E27FC236}">
                    <a16:creationId xmlns:a16="http://schemas.microsoft.com/office/drawing/2014/main" id="{B246AB6A-042D-11C8-B98A-693C5080F5EC}"/>
                  </a:ext>
                </a:extLst>
              </p:cNvPr>
              <p:cNvCxnSpPr/>
              <p:nvPr/>
            </p:nvCxnSpPr>
            <p:spPr>
              <a:xfrm>
                <a:off x="2122492" y="437025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직선 연결선[R] 160">
                <a:extLst>
                  <a:ext uri="{FF2B5EF4-FFF2-40B4-BE49-F238E27FC236}">
                    <a16:creationId xmlns:a16="http://schemas.microsoft.com/office/drawing/2014/main" id="{2EA28610-5688-C2A0-B87E-16126E805095}"/>
                  </a:ext>
                </a:extLst>
              </p:cNvPr>
              <p:cNvCxnSpPr/>
              <p:nvPr/>
            </p:nvCxnSpPr>
            <p:spPr>
              <a:xfrm>
                <a:off x="2258407" y="436520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직선 연결선[R] 161">
                <a:extLst>
                  <a:ext uri="{FF2B5EF4-FFF2-40B4-BE49-F238E27FC236}">
                    <a16:creationId xmlns:a16="http://schemas.microsoft.com/office/drawing/2014/main" id="{2FE11806-F26F-40CA-7E5D-A276529DD5C5}"/>
                  </a:ext>
                </a:extLst>
              </p:cNvPr>
              <p:cNvCxnSpPr/>
              <p:nvPr/>
            </p:nvCxnSpPr>
            <p:spPr>
              <a:xfrm>
                <a:off x="2394322" y="437025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직선 연결선[R] 162">
                <a:extLst>
                  <a:ext uri="{FF2B5EF4-FFF2-40B4-BE49-F238E27FC236}">
                    <a16:creationId xmlns:a16="http://schemas.microsoft.com/office/drawing/2014/main" id="{1F81F426-8F05-981F-D1FE-A903FC6437BD}"/>
                  </a:ext>
                </a:extLst>
              </p:cNvPr>
              <p:cNvCxnSpPr/>
              <p:nvPr/>
            </p:nvCxnSpPr>
            <p:spPr>
              <a:xfrm>
                <a:off x="2530238" y="436520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직선 연결선[R] 163">
                <a:extLst>
                  <a:ext uri="{FF2B5EF4-FFF2-40B4-BE49-F238E27FC236}">
                    <a16:creationId xmlns:a16="http://schemas.microsoft.com/office/drawing/2014/main" id="{E5496B5A-B79E-F345-0983-69E3A572EA1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37714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직선 연결선[R] 164">
                <a:extLst>
                  <a:ext uri="{FF2B5EF4-FFF2-40B4-BE49-F238E27FC236}">
                    <a16:creationId xmlns:a16="http://schemas.microsoft.com/office/drawing/2014/main" id="{39A56B85-850C-1062-513E-2F4597FC736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38966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직선 연결선[R] 165">
                <a:extLst>
                  <a:ext uri="{FF2B5EF4-FFF2-40B4-BE49-F238E27FC236}">
                    <a16:creationId xmlns:a16="http://schemas.microsoft.com/office/drawing/2014/main" id="{E8CA321A-6C1D-9297-780E-BB0C4A68020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4018724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직선 연결선[R] 166">
                <a:extLst>
                  <a:ext uri="{FF2B5EF4-FFF2-40B4-BE49-F238E27FC236}">
                    <a16:creationId xmlns:a16="http://schemas.microsoft.com/office/drawing/2014/main" id="{FB0C5832-58F8-ED5D-4AC9-757CCA89952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4131407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직선 연결선[R] 167">
                <a:extLst>
                  <a:ext uri="{FF2B5EF4-FFF2-40B4-BE49-F238E27FC236}">
                    <a16:creationId xmlns:a16="http://schemas.microsoft.com/office/drawing/2014/main" id="{F8BC9262-F40D-9C8F-E625-E0C1E61EECC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37714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직선 연결선[R] 168">
                <a:extLst>
                  <a:ext uri="{FF2B5EF4-FFF2-40B4-BE49-F238E27FC236}">
                    <a16:creationId xmlns:a16="http://schemas.microsoft.com/office/drawing/2014/main" id="{A8FEF596-0B65-AF90-18DE-7F07B7B417C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38966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직선 연결선[R] 169">
                <a:extLst>
                  <a:ext uri="{FF2B5EF4-FFF2-40B4-BE49-F238E27FC236}">
                    <a16:creationId xmlns:a16="http://schemas.microsoft.com/office/drawing/2014/main" id="{6894E57C-9E05-879A-590D-AD86C0A9746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4018724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직선 연결선[R] 170">
                <a:extLst>
                  <a:ext uri="{FF2B5EF4-FFF2-40B4-BE49-F238E27FC236}">
                    <a16:creationId xmlns:a16="http://schemas.microsoft.com/office/drawing/2014/main" id="{290B1BCA-7ACE-947E-CAAA-47BEFDEDCCA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4131407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2" name="직사각형 171">
                <a:extLst>
                  <a:ext uri="{FF2B5EF4-FFF2-40B4-BE49-F238E27FC236}">
                    <a16:creationId xmlns:a16="http://schemas.microsoft.com/office/drawing/2014/main" id="{D57FF70A-8AAA-AFBE-BE7C-5F0D70DAB5B1}"/>
                  </a:ext>
                </a:extLst>
              </p:cNvPr>
              <p:cNvSpPr/>
              <p:nvPr/>
            </p:nvSpPr>
            <p:spPr>
              <a:xfrm>
                <a:off x="2063439" y="3844799"/>
                <a:ext cx="530915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200" b="1">
                    <a:latin typeface="NanumBarunGothic" panose="020B0603020101020101" pitchFamily="34" charset="-127"/>
                    <a:ea typeface="NanumBarunGothic" panose="020B0603020101020101" pitchFamily="34" charset="-127"/>
                  </a:rPr>
                  <a:t>CPU</a:t>
                </a:r>
                <a:endParaRPr lang="ko-KR" altLang="en-US" sz="1200">
                  <a:latin typeface="NanumBarunGothic" panose="020B0603020101020101" pitchFamily="34" charset="-127"/>
                  <a:ea typeface="NanumBarunGothic" panose="020B0603020101020101" pitchFamily="34" charset="-127"/>
                </a:endParaRPr>
              </a:p>
            </p:txBody>
          </p:sp>
        </p:grpSp>
        <p:cxnSp>
          <p:nvCxnSpPr>
            <p:cNvPr id="144" name="직선 화살표 연결선 143">
              <a:extLst>
                <a:ext uri="{FF2B5EF4-FFF2-40B4-BE49-F238E27FC236}">
                  <a16:creationId xmlns:a16="http://schemas.microsoft.com/office/drawing/2014/main" id="{2B086E41-1B3C-9C77-1793-B73AF07C40E3}"/>
                </a:ext>
              </a:extLst>
            </p:cNvPr>
            <p:cNvCxnSpPr>
              <a:cxnSpLocks/>
            </p:cNvCxnSpPr>
            <p:nvPr/>
          </p:nvCxnSpPr>
          <p:spPr>
            <a:xfrm>
              <a:off x="2088880" y="1704148"/>
              <a:ext cx="5276472" cy="0"/>
            </a:xfrm>
            <a:prstGeom prst="straightConnector1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2700"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5" name="직선 화살표 연결선 144">
              <a:extLst>
                <a:ext uri="{FF2B5EF4-FFF2-40B4-BE49-F238E27FC236}">
                  <a16:creationId xmlns:a16="http://schemas.microsoft.com/office/drawing/2014/main" id="{4ED43661-6F39-7F78-F61E-5FFD5B596DD5}"/>
                </a:ext>
              </a:extLst>
            </p:cNvPr>
            <p:cNvCxnSpPr>
              <a:cxnSpLocks/>
            </p:cNvCxnSpPr>
            <p:nvPr/>
          </p:nvCxnSpPr>
          <p:spPr>
            <a:xfrm>
              <a:off x="2103010" y="1280254"/>
              <a:ext cx="5262342" cy="0"/>
            </a:xfrm>
            <a:prstGeom prst="straightConnector1">
              <a:avLst/>
            </a:prstGeom>
            <a:ln w="12700"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6CBAF165-C8D7-41AE-98D2-E79398EEE47B}"/>
                </a:ext>
              </a:extLst>
            </p:cNvPr>
            <p:cNvSpPr/>
            <p:nvPr/>
          </p:nvSpPr>
          <p:spPr>
            <a:xfrm>
              <a:off x="2244459" y="1138360"/>
              <a:ext cx="452685" cy="285923"/>
            </a:xfrm>
            <a:prstGeom prst="rect">
              <a:avLst/>
            </a:prstGeom>
            <a:solidFill>
              <a:schemeClr val="accent2"/>
            </a:solidFill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5011456E-0A31-3357-E937-6D58B5800173}"/>
                </a:ext>
              </a:extLst>
            </p:cNvPr>
            <p:cNvSpPr/>
            <p:nvPr/>
          </p:nvSpPr>
          <p:spPr>
            <a:xfrm>
              <a:off x="2638854" y="1552351"/>
              <a:ext cx="584448" cy="28592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2CB54A1C-28FB-1AF5-D420-A942F1EF7C82}"/>
                </a:ext>
              </a:extLst>
            </p:cNvPr>
            <p:cNvSpPr/>
            <p:nvPr/>
          </p:nvSpPr>
          <p:spPr>
            <a:xfrm>
              <a:off x="3165786" y="1148257"/>
              <a:ext cx="511687" cy="285923"/>
            </a:xfrm>
            <a:prstGeom prst="rect">
              <a:avLst/>
            </a:prstGeom>
            <a:solidFill>
              <a:schemeClr val="accent2"/>
            </a:solidFill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3F3F924D-DE9C-4A63-03C7-72EE32BA5BB3}"/>
                </a:ext>
              </a:extLst>
            </p:cNvPr>
            <p:cNvSpPr/>
            <p:nvPr/>
          </p:nvSpPr>
          <p:spPr>
            <a:xfrm>
              <a:off x="4022618" y="1148256"/>
              <a:ext cx="452684" cy="285923"/>
            </a:xfrm>
            <a:prstGeom prst="rect">
              <a:avLst/>
            </a:prstGeom>
            <a:solidFill>
              <a:schemeClr val="accent2"/>
            </a:solidFill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3FF5EBF2-40AD-892B-D240-51878A09C39E}"/>
                </a:ext>
              </a:extLst>
            </p:cNvPr>
            <p:cNvSpPr/>
            <p:nvPr/>
          </p:nvSpPr>
          <p:spPr>
            <a:xfrm>
              <a:off x="5124508" y="1148256"/>
              <a:ext cx="937136" cy="285923"/>
            </a:xfrm>
            <a:prstGeom prst="rect">
              <a:avLst/>
            </a:prstGeom>
            <a:solidFill>
              <a:schemeClr val="accent2"/>
            </a:solidFill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D7241777-4D4A-0518-59C1-3EF528FE368C}"/>
                </a:ext>
              </a:extLst>
            </p:cNvPr>
            <p:cNvSpPr/>
            <p:nvPr/>
          </p:nvSpPr>
          <p:spPr>
            <a:xfrm>
              <a:off x="3615920" y="1556302"/>
              <a:ext cx="435201" cy="28592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5583CDF9-7976-A5EE-4FD8-83380939187D}"/>
                </a:ext>
              </a:extLst>
            </p:cNvPr>
            <p:cNvSpPr/>
            <p:nvPr/>
          </p:nvSpPr>
          <p:spPr>
            <a:xfrm>
              <a:off x="4459140" y="1552351"/>
              <a:ext cx="723728" cy="28592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ABB3F006-1402-E699-97FF-00CCB3EECFDD}"/>
                </a:ext>
              </a:extLst>
            </p:cNvPr>
            <p:cNvSpPr/>
            <p:nvPr/>
          </p:nvSpPr>
          <p:spPr>
            <a:xfrm>
              <a:off x="6026087" y="1546294"/>
              <a:ext cx="449670" cy="28592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</p:grpSp>
      <p:grpSp>
        <p:nvGrpSpPr>
          <p:cNvPr id="174" name="그룹 173">
            <a:extLst>
              <a:ext uri="{FF2B5EF4-FFF2-40B4-BE49-F238E27FC236}">
                <a16:creationId xmlns:a16="http://schemas.microsoft.com/office/drawing/2014/main" id="{6F3EF5D1-9862-4C93-3DE8-A98E0098673D}"/>
              </a:ext>
            </a:extLst>
          </p:cNvPr>
          <p:cNvGrpSpPr/>
          <p:nvPr/>
        </p:nvGrpSpPr>
        <p:grpSpPr>
          <a:xfrm>
            <a:off x="1008300" y="4263627"/>
            <a:ext cx="594051" cy="554061"/>
            <a:chOff x="1758155" y="3450653"/>
            <a:chExt cx="1158634" cy="1080638"/>
          </a:xfrm>
        </p:grpSpPr>
        <p:sp>
          <p:nvSpPr>
            <p:cNvPr id="185" name="모서리가 둥근 직사각형 184">
              <a:extLst>
                <a:ext uri="{FF2B5EF4-FFF2-40B4-BE49-F238E27FC236}">
                  <a16:creationId xmlns:a16="http://schemas.microsoft.com/office/drawing/2014/main" id="{F42B51DE-A10B-880B-A3B8-CE9D1A7A3A97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86" name="모서리가 둥근 직사각형 185">
              <a:extLst>
                <a:ext uri="{FF2B5EF4-FFF2-40B4-BE49-F238E27FC236}">
                  <a16:creationId xmlns:a16="http://schemas.microsoft.com/office/drawing/2014/main" id="{4C4D6357-AE6B-A568-F20D-68AB63C93FBF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87" name="직선 연결선[R] 186">
              <a:extLst>
                <a:ext uri="{FF2B5EF4-FFF2-40B4-BE49-F238E27FC236}">
                  <a16:creationId xmlns:a16="http://schemas.microsoft.com/office/drawing/2014/main" id="{3EE0CE97-40C6-6072-2EEA-D5B5EBCAFE5D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직선 연결선[R] 187">
              <a:extLst>
                <a:ext uri="{FF2B5EF4-FFF2-40B4-BE49-F238E27FC236}">
                  <a16:creationId xmlns:a16="http://schemas.microsoft.com/office/drawing/2014/main" id="{4F6DD547-2E11-ADF1-4255-36EB98CA484F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직선 연결선[R] 188">
              <a:extLst>
                <a:ext uri="{FF2B5EF4-FFF2-40B4-BE49-F238E27FC236}">
                  <a16:creationId xmlns:a16="http://schemas.microsoft.com/office/drawing/2014/main" id="{B4B77D1E-0B7D-6A49-4F9F-C80685AE1DC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직선 연결선[R] 189">
              <a:extLst>
                <a:ext uri="{FF2B5EF4-FFF2-40B4-BE49-F238E27FC236}">
                  <a16:creationId xmlns:a16="http://schemas.microsoft.com/office/drawing/2014/main" id="{B87E4621-9DF5-9F64-C550-473B46FEA9C7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직선 연결선[R] 190">
              <a:extLst>
                <a:ext uri="{FF2B5EF4-FFF2-40B4-BE49-F238E27FC236}">
                  <a16:creationId xmlns:a16="http://schemas.microsoft.com/office/drawing/2014/main" id="{39AC7045-8A88-F841-EC9F-D6EDEC3B3BE3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직선 연결선[R] 191">
              <a:extLst>
                <a:ext uri="{FF2B5EF4-FFF2-40B4-BE49-F238E27FC236}">
                  <a16:creationId xmlns:a16="http://schemas.microsoft.com/office/drawing/2014/main" id="{AD92E55A-40F0-15ED-5B97-E538A82B8804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직선 연결선[R] 192">
              <a:extLst>
                <a:ext uri="{FF2B5EF4-FFF2-40B4-BE49-F238E27FC236}">
                  <a16:creationId xmlns:a16="http://schemas.microsoft.com/office/drawing/2014/main" id="{3CFC35F7-1A7D-2CEA-EC39-18747EC3FBFA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직선 연결선[R] 193">
              <a:extLst>
                <a:ext uri="{FF2B5EF4-FFF2-40B4-BE49-F238E27FC236}">
                  <a16:creationId xmlns:a16="http://schemas.microsoft.com/office/drawing/2014/main" id="{16EAF775-67F0-840A-E85A-6C584B1A815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직선 연결선[R] 194">
              <a:extLst>
                <a:ext uri="{FF2B5EF4-FFF2-40B4-BE49-F238E27FC236}">
                  <a16:creationId xmlns:a16="http://schemas.microsoft.com/office/drawing/2014/main" id="{7D3596A6-9C88-66C9-192E-1EF397146B5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직선 연결선[R] 195">
              <a:extLst>
                <a:ext uri="{FF2B5EF4-FFF2-40B4-BE49-F238E27FC236}">
                  <a16:creationId xmlns:a16="http://schemas.microsoft.com/office/drawing/2014/main" id="{60FE351F-43C6-97A7-0B93-5C77BC9087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연결선[R] 196">
              <a:extLst>
                <a:ext uri="{FF2B5EF4-FFF2-40B4-BE49-F238E27FC236}">
                  <a16:creationId xmlns:a16="http://schemas.microsoft.com/office/drawing/2014/main" id="{2013CDB3-330B-1573-A6B9-BCB7464033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[R] 197">
              <a:extLst>
                <a:ext uri="{FF2B5EF4-FFF2-40B4-BE49-F238E27FC236}">
                  <a16:creationId xmlns:a16="http://schemas.microsoft.com/office/drawing/2014/main" id="{D1FB21F8-6DF0-65BC-6D10-C9331BEA8F2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직선 연결선[R] 198">
              <a:extLst>
                <a:ext uri="{FF2B5EF4-FFF2-40B4-BE49-F238E27FC236}">
                  <a16:creationId xmlns:a16="http://schemas.microsoft.com/office/drawing/2014/main" id="{F61C763C-DC21-84B5-64F4-179F0769A7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직선 연결선[R] 199">
              <a:extLst>
                <a:ext uri="{FF2B5EF4-FFF2-40B4-BE49-F238E27FC236}">
                  <a16:creationId xmlns:a16="http://schemas.microsoft.com/office/drawing/2014/main" id="{3D6F85BD-2EF1-92CE-7430-B8C7D02D97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직선 연결선[R] 200">
              <a:extLst>
                <a:ext uri="{FF2B5EF4-FFF2-40B4-BE49-F238E27FC236}">
                  <a16:creationId xmlns:a16="http://schemas.microsoft.com/office/drawing/2014/main" id="{B68B937B-03E3-F871-3AE6-66DFDEE9AE6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직선 연결선[R] 201">
              <a:extLst>
                <a:ext uri="{FF2B5EF4-FFF2-40B4-BE49-F238E27FC236}">
                  <a16:creationId xmlns:a16="http://schemas.microsoft.com/office/drawing/2014/main" id="{05558F72-AF40-74C8-5040-FD40CFD948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85F23A93-B1B8-7ECC-35C3-D751D043A181}"/>
                </a:ext>
              </a:extLst>
            </p:cNvPr>
            <p:cNvSpPr/>
            <p:nvPr/>
          </p:nvSpPr>
          <p:spPr>
            <a:xfrm>
              <a:off x="1910565" y="3793841"/>
              <a:ext cx="841650" cy="4802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EE442D8A-92B4-9CDD-98B2-1EB3C5BEFCA6}"/>
              </a:ext>
            </a:extLst>
          </p:cNvPr>
          <p:cNvCxnSpPr>
            <a:cxnSpLocks/>
          </p:cNvCxnSpPr>
          <p:nvPr/>
        </p:nvCxnSpPr>
        <p:spPr>
          <a:xfrm>
            <a:off x="1966460" y="5088623"/>
            <a:ext cx="4746338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ECF4A78E-7BF8-E669-48E5-FAF2A40320F8}"/>
              </a:ext>
            </a:extLst>
          </p:cNvPr>
          <p:cNvCxnSpPr>
            <a:cxnSpLocks/>
          </p:cNvCxnSpPr>
          <p:nvPr/>
        </p:nvCxnSpPr>
        <p:spPr>
          <a:xfrm>
            <a:off x="1979170" y="4550560"/>
            <a:ext cx="4733628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6C852165-E511-8713-599B-B24D0F086B4C}"/>
              </a:ext>
            </a:extLst>
          </p:cNvPr>
          <p:cNvSpPr/>
          <p:nvPr/>
        </p:nvSpPr>
        <p:spPr>
          <a:xfrm>
            <a:off x="2106407" y="4422923"/>
            <a:ext cx="407203" cy="257196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EB5F1B50-8A29-E911-671F-A9AF16028A7B}"/>
              </a:ext>
            </a:extLst>
          </p:cNvPr>
          <p:cNvSpPr/>
          <p:nvPr/>
        </p:nvSpPr>
        <p:spPr>
          <a:xfrm>
            <a:off x="2935166" y="4421962"/>
            <a:ext cx="460277" cy="257196"/>
          </a:xfrm>
          <a:prstGeom prst="rect">
            <a:avLst/>
          </a:prstGeom>
          <a:ln w="19050"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70E0C2B1-1AD9-2488-1DF4-E7C63A429E1B}"/>
              </a:ext>
            </a:extLst>
          </p:cNvPr>
          <p:cNvSpPr/>
          <p:nvPr/>
        </p:nvSpPr>
        <p:spPr>
          <a:xfrm>
            <a:off x="4383165" y="4955632"/>
            <a:ext cx="407202" cy="257196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20F7AA49-FAC6-1F1C-C42A-26D551C2B0C9}"/>
              </a:ext>
            </a:extLst>
          </p:cNvPr>
          <p:cNvSpPr/>
          <p:nvPr/>
        </p:nvSpPr>
        <p:spPr>
          <a:xfrm>
            <a:off x="6830120" y="4955632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5" name="직선 화살표 연결선 224">
            <a:extLst>
              <a:ext uri="{FF2B5EF4-FFF2-40B4-BE49-F238E27FC236}">
                <a16:creationId xmlns:a16="http://schemas.microsoft.com/office/drawing/2014/main" id="{C2B5FE44-DC1A-56BA-75F9-1A6A8C5E62D0}"/>
              </a:ext>
            </a:extLst>
          </p:cNvPr>
          <p:cNvCxnSpPr>
            <a:cxnSpLocks/>
          </p:cNvCxnSpPr>
          <p:nvPr/>
        </p:nvCxnSpPr>
        <p:spPr>
          <a:xfrm>
            <a:off x="1955960" y="6239311"/>
            <a:ext cx="4746338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6" name="직선 화살표 연결선 225">
            <a:extLst>
              <a:ext uri="{FF2B5EF4-FFF2-40B4-BE49-F238E27FC236}">
                <a16:creationId xmlns:a16="http://schemas.microsoft.com/office/drawing/2014/main" id="{C555913C-2E5C-37D8-6BD2-06D7758E4B42}"/>
              </a:ext>
            </a:extLst>
          </p:cNvPr>
          <p:cNvCxnSpPr>
            <a:cxnSpLocks/>
          </p:cNvCxnSpPr>
          <p:nvPr/>
        </p:nvCxnSpPr>
        <p:spPr>
          <a:xfrm>
            <a:off x="1968670" y="5672464"/>
            <a:ext cx="4733628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E6310B33-8A3D-AA6F-29BD-24F94B85581F}"/>
              </a:ext>
            </a:extLst>
          </p:cNvPr>
          <p:cNvSpPr/>
          <p:nvPr/>
        </p:nvSpPr>
        <p:spPr>
          <a:xfrm>
            <a:off x="4014121" y="5543348"/>
            <a:ext cx="460277" cy="257196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11C81885-B14C-BA25-28B2-E7E6AA8D4278}"/>
              </a:ext>
            </a:extLst>
          </p:cNvPr>
          <p:cNvSpPr/>
          <p:nvPr/>
        </p:nvSpPr>
        <p:spPr>
          <a:xfrm>
            <a:off x="6830120" y="6106320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2" name="직선 화살표 연결선 231">
            <a:extLst>
              <a:ext uri="{FF2B5EF4-FFF2-40B4-BE49-F238E27FC236}">
                <a16:creationId xmlns:a16="http://schemas.microsoft.com/office/drawing/2014/main" id="{718037CE-FD71-389B-941B-A33352B1F4E6}"/>
              </a:ext>
            </a:extLst>
          </p:cNvPr>
          <p:cNvCxnSpPr>
            <a:cxnSpLocks/>
            <a:stCxn id="177" idx="3"/>
            <a:endCxn id="179" idx="1"/>
          </p:cNvCxnSpPr>
          <p:nvPr/>
        </p:nvCxnSpPr>
        <p:spPr>
          <a:xfrm flipV="1">
            <a:off x="2513610" y="4550560"/>
            <a:ext cx="421556" cy="96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직선 화살표 연결선 235">
            <a:extLst>
              <a:ext uri="{FF2B5EF4-FFF2-40B4-BE49-F238E27FC236}">
                <a16:creationId xmlns:a16="http://schemas.microsoft.com/office/drawing/2014/main" id="{66574FF3-9D48-B2A9-BCF9-2D8033B548D0}"/>
              </a:ext>
            </a:extLst>
          </p:cNvPr>
          <p:cNvCxnSpPr>
            <a:cxnSpLocks/>
            <a:stCxn id="179" idx="3"/>
            <a:endCxn id="180" idx="1"/>
          </p:cNvCxnSpPr>
          <p:nvPr/>
        </p:nvCxnSpPr>
        <p:spPr>
          <a:xfrm>
            <a:off x="3395443" y="4550560"/>
            <a:ext cx="987722" cy="53367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직선 화살표 연결선 238">
            <a:extLst>
              <a:ext uri="{FF2B5EF4-FFF2-40B4-BE49-F238E27FC236}">
                <a16:creationId xmlns:a16="http://schemas.microsoft.com/office/drawing/2014/main" id="{63072597-DC20-C595-4DD7-4EE0C1D56F00}"/>
              </a:ext>
            </a:extLst>
          </p:cNvPr>
          <p:cNvCxnSpPr>
            <a:cxnSpLocks/>
            <a:stCxn id="179" idx="3"/>
            <a:endCxn id="228" idx="1"/>
          </p:cNvCxnSpPr>
          <p:nvPr/>
        </p:nvCxnSpPr>
        <p:spPr>
          <a:xfrm>
            <a:off x="3395443" y="4550560"/>
            <a:ext cx="618678" cy="112138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직선 화살표 연결선 241">
            <a:extLst>
              <a:ext uri="{FF2B5EF4-FFF2-40B4-BE49-F238E27FC236}">
                <a16:creationId xmlns:a16="http://schemas.microsoft.com/office/drawing/2014/main" id="{FC564A46-23FA-1C38-8292-2AE2AD6B3202}"/>
              </a:ext>
            </a:extLst>
          </p:cNvPr>
          <p:cNvCxnSpPr>
            <a:cxnSpLocks/>
            <a:stCxn id="228" idx="3"/>
            <a:endCxn id="255" idx="1"/>
          </p:cNvCxnSpPr>
          <p:nvPr/>
        </p:nvCxnSpPr>
        <p:spPr>
          <a:xfrm>
            <a:off x="4474398" y="5671946"/>
            <a:ext cx="658475" cy="56736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5" name="직사각형 244">
            <a:extLst>
              <a:ext uri="{FF2B5EF4-FFF2-40B4-BE49-F238E27FC236}">
                <a16:creationId xmlns:a16="http://schemas.microsoft.com/office/drawing/2014/main" id="{4B5E7A17-1930-3B9B-C6DB-6EBDB2D2929B}"/>
              </a:ext>
            </a:extLst>
          </p:cNvPr>
          <p:cNvSpPr/>
          <p:nvPr/>
        </p:nvSpPr>
        <p:spPr>
          <a:xfrm>
            <a:off x="6830120" y="4402159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6" name="직사각형 245">
            <a:extLst>
              <a:ext uri="{FF2B5EF4-FFF2-40B4-BE49-F238E27FC236}">
                <a16:creationId xmlns:a16="http://schemas.microsoft.com/office/drawing/2014/main" id="{A0C432E3-050B-051C-0315-C2CCC68E278B}"/>
              </a:ext>
            </a:extLst>
          </p:cNvPr>
          <p:cNvSpPr/>
          <p:nvPr/>
        </p:nvSpPr>
        <p:spPr>
          <a:xfrm>
            <a:off x="6830120" y="5524548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7" name="직사각형 246">
            <a:extLst>
              <a:ext uri="{FF2B5EF4-FFF2-40B4-BE49-F238E27FC236}">
                <a16:creationId xmlns:a16="http://schemas.microsoft.com/office/drawing/2014/main" id="{72236E28-9ECE-4844-9E05-8817A1E70100}"/>
              </a:ext>
            </a:extLst>
          </p:cNvPr>
          <p:cNvSpPr/>
          <p:nvPr/>
        </p:nvSpPr>
        <p:spPr>
          <a:xfrm>
            <a:off x="8453729" y="1791289"/>
            <a:ext cx="3263728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병렬성으로 처리 성능을 극대화 하고 동시성으로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자원을 효율적으로 운용한다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8" name="직사각형 247">
            <a:extLst>
              <a:ext uri="{FF2B5EF4-FFF2-40B4-BE49-F238E27FC236}">
                <a16:creationId xmlns:a16="http://schemas.microsoft.com/office/drawing/2014/main" id="{547531FC-57A9-886E-DD47-6977F2F32B1F}"/>
              </a:ext>
            </a:extLst>
          </p:cNvPr>
          <p:cNvSpPr/>
          <p:nvPr/>
        </p:nvSpPr>
        <p:spPr>
          <a:xfrm>
            <a:off x="8453729" y="5222606"/>
            <a:ext cx="3263728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하나의 태스크를 서브 태스크로 분할하여 병철처리함으로써 전체 작업 성능을 높인다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3" name="직사각형 252">
            <a:extLst>
              <a:ext uri="{FF2B5EF4-FFF2-40B4-BE49-F238E27FC236}">
                <a16:creationId xmlns:a16="http://schemas.microsoft.com/office/drawing/2014/main" id="{84445E5B-40E3-5D42-9EB8-FDFF42A9E650}"/>
              </a:ext>
            </a:extLst>
          </p:cNvPr>
          <p:cNvSpPr/>
          <p:nvPr/>
        </p:nvSpPr>
        <p:spPr>
          <a:xfrm>
            <a:off x="4888445" y="5544351"/>
            <a:ext cx="460277" cy="257196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255" name="직사각형 254">
            <a:extLst>
              <a:ext uri="{FF2B5EF4-FFF2-40B4-BE49-F238E27FC236}">
                <a16:creationId xmlns:a16="http://schemas.microsoft.com/office/drawing/2014/main" id="{A97EA1B3-C597-2159-44D8-CD38E96FF21F}"/>
              </a:ext>
            </a:extLst>
          </p:cNvPr>
          <p:cNvSpPr/>
          <p:nvPr/>
        </p:nvSpPr>
        <p:spPr>
          <a:xfrm>
            <a:off x="5132873" y="6110713"/>
            <a:ext cx="407202" cy="257196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cxnSp>
        <p:nvCxnSpPr>
          <p:cNvPr id="258" name="직선 화살표 연결선 257">
            <a:extLst>
              <a:ext uri="{FF2B5EF4-FFF2-40B4-BE49-F238E27FC236}">
                <a16:creationId xmlns:a16="http://schemas.microsoft.com/office/drawing/2014/main" id="{C09BBF83-E4B5-4761-E141-845E969C4A91}"/>
              </a:ext>
            </a:extLst>
          </p:cNvPr>
          <p:cNvCxnSpPr>
            <a:cxnSpLocks/>
            <a:stCxn id="228" idx="3"/>
            <a:endCxn id="253" idx="1"/>
          </p:cNvCxnSpPr>
          <p:nvPr/>
        </p:nvCxnSpPr>
        <p:spPr>
          <a:xfrm>
            <a:off x="4474398" y="5671946"/>
            <a:ext cx="414047" cy="100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6757966F-2825-E401-83CB-316A0D03F04F}"/>
              </a:ext>
            </a:extLst>
          </p:cNvPr>
          <p:cNvGrpSpPr/>
          <p:nvPr/>
        </p:nvGrpSpPr>
        <p:grpSpPr>
          <a:xfrm>
            <a:off x="1017076" y="4828934"/>
            <a:ext cx="594051" cy="554061"/>
            <a:chOff x="1758155" y="3450653"/>
            <a:chExt cx="1158634" cy="1080638"/>
          </a:xfrm>
        </p:grpSpPr>
        <p:sp>
          <p:nvSpPr>
            <p:cNvPr id="30" name="모서리가 둥근 직사각형 29">
              <a:extLst>
                <a:ext uri="{FF2B5EF4-FFF2-40B4-BE49-F238E27FC236}">
                  <a16:creationId xmlns:a16="http://schemas.microsoft.com/office/drawing/2014/main" id="{47197931-8963-9FD2-B84F-939BB44CCDA4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4" name="모서리가 둥근 직사각형 33">
              <a:extLst>
                <a:ext uri="{FF2B5EF4-FFF2-40B4-BE49-F238E27FC236}">
                  <a16:creationId xmlns:a16="http://schemas.microsoft.com/office/drawing/2014/main" id="{00429BC0-9C38-B277-3BAE-F8BF07CFAFAB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35" name="직선 연결선[R] 34">
              <a:extLst>
                <a:ext uri="{FF2B5EF4-FFF2-40B4-BE49-F238E27FC236}">
                  <a16:creationId xmlns:a16="http://schemas.microsoft.com/office/drawing/2014/main" id="{9BEDDE92-A0F4-98F2-5781-67CD474E802F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[R] 36">
              <a:extLst>
                <a:ext uri="{FF2B5EF4-FFF2-40B4-BE49-F238E27FC236}">
                  <a16:creationId xmlns:a16="http://schemas.microsoft.com/office/drawing/2014/main" id="{4F6F355D-B6C9-8424-84C1-0D344054EB25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[R] 37">
              <a:extLst>
                <a:ext uri="{FF2B5EF4-FFF2-40B4-BE49-F238E27FC236}">
                  <a16:creationId xmlns:a16="http://schemas.microsoft.com/office/drawing/2014/main" id="{B8E4E59D-1A09-4D0E-4A67-6DA707916D35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[R] 38">
              <a:extLst>
                <a:ext uri="{FF2B5EF4-FFF2-40B4-BE49-F238E27FC236}">
                  <a16:creationId xmlns:a16="http://schemas.microsoft.com/office/drawing/2014/main" id="{0BD5129A-26D0-9227-9FA8-56E4663B2C47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[R] 39">
              <a:extLst>
                <a:ext uri="{FF2B5EF4-FFF2-40B4-BE49-F238E27FC236}">
                  <a16:creationId xmlns:a16="http://schemas.microsoft.com/office/drawing/2014/main" id="{96BC1F7D-2E6C-0F4B-BB2B-22F7B690BB62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[R] 41">
              <a:extLst>
                <a:ext uri="{FF2B5EF4-FFF2-40B4-BE49-F238E27FC236}">
                  <a16:creationId xmlns:a16="http://schemas.microsoft.com/office/drawing/2014/main" id="{6F602028-4713-52F3-8E0A-E4D618713E4F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[R] 42">
              <a:extLst>
                <a:ext uri="{FF2B5EF4-FFF2-40B4-BE49-F238E27FC236}">
                  <a16:creationId xmlns:a16="http://schemas.microsoft.com/office/drawing/2014/main" id="{90DD37D0-3D6B-FDB9-1D38-6113023B77D4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38FFF8DA-C3C0-1F8B-4881-5E08ABD6323B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[R] 44">
              <a:extLst>
                <a:ext uri="{FF2B5EF4-FFF2-40B4-BE49-F238E27FC236}">
                  <a16:creationId xmlns:a16="http://schemas.microsoft.com/office/drawing/2014/main" id="{20B5877F-DE6E-905F-9F73-07AF60E547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[R] 45">
              <a:extLst>
                <a:ext uri="{FF2B5EF4-FFF2-40B4-BE49-F238E27FC236}">
                  <a16:creationId xmlns:a16="http://schemas.microsoft.com/office/drawing/2014/main" id="{19C2135B-9473-CEF1-2AC6-11C60E16A8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[R] 46">
              <a:extLst>
                <a:ext uri="{FF2B5EF4-FFF2-40B4-BE49-F238E27FC236}">
                  <a16:creationId xmlns:a16="http://schemas.microsoft.com/office/drawing/2014/main" id="{7C824767-73E0-95F0-CDE2-F7DEE12186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[R] 47">
              <a:extLst>
                <a:ext uri="{FF2B5EF4-FFF2-40B4-BE49-F238E27FC236}">
                  <a16:creationId xmlns:a16="http://schemas.microsoft.com/office/drawing/2014/main" id="{E19E41A5-F38A-0BAD-A111-2F8C5D451C4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[R] 48">
              <a:extLst>
                <a:ext uri="{FF2B5EF4-FFF2-40B4-BE49-F238E27FC236}">
                  <a16:creationId xmlns:a16="http://schemas.microsoft.com/office/drawing/2014/main" id="{A08F118C-D2A9-E64D-8C1D-285C1DA2B6B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[R] 49">
              <a:extLst>
                <a:ext uri="{FF2B5EF4-FFF2-40B4-BE49-F238E27FC236}">
                  <a16:creationId xmlns:a16="http://schemas.microsoft.com/office/drawing/2014/main" id="{F1CC5B33-8AEF-D3D7-D48F-B5007C9018A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C5612DBF-B6F6-F672-EE29-622DB2F87E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CB2D5815-39C7-8DEF-9DCF-5DA4409F423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4439B2A3-EFD4-58A1-E86E-9E7230D4B6C2}"/>
                </a:ext>
              </a:extLst>
            </p:cNvPr>
            <p:cNvSpPr/>
            <p:nvPr/>
          </p:nvSpPr>
          <p:spPr>
            <a:xfrm>
              <a:off x="1910565" y="3793841"/>
              <a:ext cx="841650" cy="4802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A2B52604-0C64-9199-A29B-45135425FA1D}"/>
              </a:ext>
            </a:extLst>
          </p:cNvPr>
          <p:cNvGrpSpPr/>
          <p:nvPr/>
        </p:nvGrpSpPr>
        <p:grpSpPr>
          <a:xfrm>
            <a:off x="1019705" y="5397145"/>
            <a:ext cx="594051" cy="554061"/>
            <a:chOff x="1758155" y="3450653"/>
            <a:chExt cx="1158634" cy="1080638"/>
          </a:xfrm>
        </p:grpSpPr>
        <p:sp>
          <p:nvSpPr>
            <p:cNvPr id="55" name="모서리가 둥근 직사각형 54">
              <a:extLst>
                <a:ext uri="{FF2B5EF4-FFF2-40B4-BE49-F238E27FC236}">
                  <a16:creationId xmlns:a16="http://schemas.microsoft.com/office/drawing/2014/main" id="{DD7A4596-8F54-D3D6-0F91-D20ABBC9E2A9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56" name="모서리가 둥근 직사각형 55">
              <a:extLst>
                <a:ext uri="{FF2B5EF4-FFF2-40B4-BE49-F238E27FC236}">
                  <a16:creationId xmlns:a16="http://schemas.microsoft.com/office/drawing/2014/main" id="{33D95FC0-95E7-CB8E-85CA-90173DDC4871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57" name="직선 연결선[R] 56">
              <a:extLst>
                <a:ext uri="{FF2B5EF4-FFF2-40B4-BE49-F238E27FC236}">
                  <a16:creationId xmlns:a16="http://schemas.microsoft.com/office/drawing/2014/main" id="{2CB5E54B-2BE2-3588-FEEB-1668A6FEB99C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[R] 57">
              <a:extLst>
                <a:ext uri="{FF2B5EF4-FFF2-40B4-BE49-F238E27FC236}">
                  <a16:creationId xmlns:a16="http://schemas.microsoft.com/office/drawing/2014/main" id="{39E2A948-F047-5EA3-652A-AB37176AF524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[R] 58">
              <a:extLst>
                <a:ext uri="{FF2B5EF4-FFF2-40B4-BE49-F238E27FC236}">
                  <a16:creationId xmlns:a16="http://schemas.microsoft.com/office/drawing/2014/main" id="{EB1E1C3D-76D2-253A-BFB7-AFCA8643B79B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[R] 59">
              <a:extLst>
                <a:ext uri="{FF2B5EF4-FFF2-40B4-BE49-F238E27FC236}">
                  <a16:creationId xmlns:a16="http://schemas.microsoft.com/office/drawing/2014/main" id="{EAC6969F-F9EB-435A-0332-5EE9D78A2635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연결선[R] 61">
              <a:extLst>
                <a:ext uri="{FF2B5EF4-FFF2-40B4-BE49-F238E27FC236}">
                  <a16:creationId xmlns:a16="http://schemas.microsoft.com/office/drawing/2014/main" id="{1B79FEA3-2B92-FD44-6EB6-1D2C790D3875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[R] 62">
              <a:extLst>
                <a:ext uri="{FF2B5EF4-FFF2-40B4-BE49-F238E27FC236}">
                  <a16:creationId xmlns:a16="http://schemas.microsoft.com/office/drawing/2014/main" id="{FEA905B8-8AEB-8645-24B8-669DC1F84CAA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[R] 63">
              <a:extLst>
                <a:ext uri="{FF2B5EF4-FFF2-40B4-BE49-F238E27FC236}">
                  <a16:creationId xmlns:a16="http://schemas.microsoft.com/office/drawing/2014/main" id="{B9DF13D6-6A6E-9DA6-3C12-B7E0DC0B4039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[R] 64">
              <a:extLst>
                <a:ext uri="{FF2B5EF4-FFF2-40B4-BE49-F238E27FC236}">
                  <a16:creationId xmlns:a16="http://schemas.microsoft.com/office/drawing/2014/main" id="{62514DAF-F2BE-6DC4-71B0-A747AFEEBEE4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[R] 65">
              <a:extLst>
                <a:ext uri="{FF2B5EF4-FFF2-40B4-BE49-F238E27FC236}">
                  <a16:creationId xmlns:a16="http://schemas.microsoft.com/office/drawing/2014/main" id="{2715EE90-A271-7F7A-A86A-CB9E3ECA325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[R] 66">
              <a:extLst>
                <a:ext uri="{FF2B5EF4-FFF2-40B4-BE49-F238E27FC236}">
                  <a16:creationId xmlns:a16="http://schemas.microsoft.com/office/drawing/2014/main" id="{39FF27DA-71F4-8590-446D-F77B3F9443A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[R] 67">
              <a:extLst>
                <a:ext uri="{FF2B5EF4-FFF2-40B4-BE49-F238E27FC236}">
                  <a16:creationId xmlns:a16="http://schemas.microsoft.com/office/drawing/2014/main" id="{CD425D6C-F295-5E65-40F0-A089E6A42C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[R] 68">
              <a:extLst>
                <a:ext uri="{FF2B5EF4-FFF2-40B4-BE49-F238E27FC236}">
                  <a16:creationId xmlns:a16="http://schemas.microsoft.com/office/drawing/2014/main" id="{732285EA-7CF2-7DE0-E69D-9DAE054342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[R] 69">
              <a:extLst>
                <a:ext uri="{FF2B5EF4-FFF2-40B4-BE49-F238E27FC236}">
                  <a16:creationId xmlns:a16="http://schemas.microsoft.com/office/drawing/2014/main" id="{01489893-C6F6-EB55-7800-B8102D18789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[R] 70">
              <a:extLst>
                <a:ext uri="{FF2B5EF4-FFF2-40B4-BE49-F238E27FC236}">
                  <a16:creationId xmlns:a16="http://schemas.microsoft.com/office/drawing/2014/main" id="{BB3028B8-785D-49C9-2D8F-B9551DEA434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[R] 75">
              <a:extLst>
                <a:ext uri="{FF2B5EF4-FFF2-40B4-BE49-F238E27FC236}">
                  <a16:creationId xmlns:a16="http://schemas.microsoft.com/office/drawing/2014/main" id="{6F19AE48-7482-49CC-CFA1-F58F143787A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[R] 76">
              <a:extLst>
                <a:ext uri="{FF2B5EF4-FFF2-40B4-BE49-F238E27FC236}">
                  <a16:creationId xmlns:a16="http://schemas.microsoft.com/office/drawing/2014/main" id="{E258AEBF-F07B-5759-2800-F150CCCC1E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04AFD7A8-1CA2-B0D4-3E38-5721D0A0E43D}"/>
                </a:ext>
              </a:extLst>
            </p:cNvPr>
            <p:cNvSpPr/>
            <p:nvPr/>
          </p:nvSpPr>
          <p:spPr>
            <a:xfrm>
              <a:off x="1910565" y="3793841"/>
              <a:ext cx="841650" cy="4802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403A9D55-697D-78D6-1AAB-FBD1491631AE}"/>
              </a:ext>
            </a:extLst>
          </p:cNvPr>
          <p:cNvGrpSpPr/>
          <p:nvPr/>
        </p:nvGrpSpPr>
        <p:grpSpPr>
          <a:xfrm>
            <a:off x="1026590" y="5959765"/>
            <a:ext cx="594051" cy="554061"/>
            <a:chOff x="1758155" y="3450653"/>
            <a:chExt cx="1158634" cy="1080638"/>
          </a:xfrm>
        </p:grpSpPr>
        <p:sp>
          <p:nvSpPr>
            <p:cNvPr id="80" name="모서리가 둥근 직사각형 79">
              <a:extLst>
                <a:ext uri="{FF2B5EF4-FFF2-40B4-BE49-F238E27FC236}">
                  <a16:creationId xmlns:a16="http://schemas.microsoft.com/office/drawing/2014/main" id="{777E83B7-27D0-AC5F-A476-F254CA35A630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CCD97E40-EE79-51E2-4D6E-33598CA8F7F9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82" name="직선 연결선[R] 81">
              <a:extLst>
                <a:ext uri="{FF2B5EF4-FFF2-40B4-BE49-F238E27FC236}">
                  <a16:creationId xmlns:a16="http://schemas.microsoft.com/office/drawing/2014/main" id="{EB729643-F332-A748-6B60-931F76946750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[R] 82">
              <a:extLst>
                <a:ext uri="{FF2B5EF4-FFF2-40B4-BE49-F238E27FC236}">
                  <a16:creationId xmlns:a16="http://schemas.microsoft.com/office/drawing/2014/main" id="{C5F490EC-0720-FA22-2CC7-C071A85CD98D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직선 연결선[R] 83">
              <a:extLst>
                <a:ext uri="{FF2B5EF4-FFF2-40B4-BE49-F238E27FC236}">
                  <a16:creationId xmlns:a16="http://schemas.microsoft.com/office/drawing/2014/main" id="{BBB7DCBA-5203-2DD4-CA34-8722C86F5FB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직선 연결선[R] 84">
              <a:extLst>
                <a:ext uri="{FF2B5EF4-FFF2-40B4-BE49-F238E27FC236}">
                  <a16:creationId xmlns:a16="http://schemas.microsoft.com/office/drawing/2014/main" id="{28D85517-3036-9A3A-B9E7-A6B69B778B54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연결선[R] 85">
              <a:extLst>
                <a:ext uri="{FF2B5EF4-FFF2-40B4-BE49-F238E27FC236}">
                  <a16:creationId xmlns:a16="http://schemas.microsoft.com/office/drawing/2014/main" id="{C68A5B64-0511-A622-5D96-BEA35E8CDBF0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직선 연결선[R] 86">
              <a:extLst>
                <a:ext uri="{FF2B5EF4-FFF2-40B4-BE49-F238E27FC236}">
                  <a16:creationId xmlns:a16="http://schemas.microsoft.com/office/drawing/2014/main" id="{CCE16D69-1C4B-B5FC-F56D-43D8B38F62EF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연결선[R] 87">
              <a:extLst>
                <a:ext uri="{FF2B5EF4-FFF2-40B4-BE49-F238E27FC236}">
                  <a16:creationId xmlns:a16="http://schemas.microsoft.com/office/drawing/2014/main" id="{E733AA8B-C0A6-105E-CDAA-F557C805AA6E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직선 연결선[R] 88">
              <a:extLst>
                <a:ext uri="{FF2B5EF4-FFF2-40B4-BE49-F238E27FC236}">
                  <a16:creationId xmlns:a16="http://schemas.microsoft.com/office/drawing/2014/main" id="{3CBB51FE-7BC2-CC30-B472-0477EF777508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연결선[R] 89">
              <a:extLst>
                <a:ext uri="{FF2B5EF4-FFF2-40B4-BE49-F238E27FC236}">
                  <a16:creationId xmlns:a16="http://schemas.microsoft.com/office/drawing/2014/main" id="{5A368FF7-1386-BA38-B030-F64F1DDEEFD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직선 연결선[R] 90">
              <a:extLst>
                <a:ext uri="{FF2B5EF4-FFF2-40B4-BE49-F238E27FC236}">
                  <a16:creationId xmlns:a16="http://schemas.microsoft.com/office/drawing/2014/main" id="{4AE4DFCC-9D98-7E96-CFF7-8749FB803AC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직선 연결선[R] 91">
              <a:extLst>
                <a:ext uri="{FF2B5EF4-FFF2-40B4-BE49-F238E27FC236}">
                  <a16:creationId xmlns:a16="http://schemas.microsoft.com/office/drawing/2014/main" id="{78FA0FCA-6D4C-91A3-A1ED-82313A7E3A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[R] 92">
              <a:extLst>
                <a:ext uri="{FF2B5EF4-FFF2-40B4-BE49-F238E27FC236}">
                  <a16:creationId xmlns:a16="http://schemas.microsoft.com/office/drawing/2014/main" id="{4AFFE969-9213-CC8F-ECBA-5C70154F3D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[R] 93">
              <a:extLst>
                <a:ext uri="{FF2B5EF4-FFF2-40B4-BE49-F238E27FC236}">
                  <a16:creationId xmlns:a16="http://schemas.microsoft.com/office/drawing/2014/main" id="{E7EC4149-A3A3-2D21-44BA-3A7028945A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[R] 94">
              <a:extLst>
                <a:ext uri="{FF2B5EF4-FFF2-40B4-BE49-F238E27FC236}">
                  <a16:creationId xmlns:a16="http://schemas.microsoft.com/office/drawing/2014/main" id="{CE99D77F-A76D-7EDF-2222-605A05C6978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[R] 95">
              <a:extLst>
                <a:ext uri="{FF2B5EF4-FFF2-40B4-BE49-F238E27FC236}">
                  <a16:creationId xmlns:a16="http://schemas.microsoft.com/office/drawing/2014/main" id="{662F090B-538F-B99A-4B4A-60B7FC9CBB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[R] 96">
              <a:extLst>
                <a:ext uri="{FF2B5EF4-FFF2-40B4-BE49-F238E27FC236}">
                  <a16:creationId xmlns:a16="http://schemas.microsoft.com/office/drawing/2014/main" id="{DED7E121-4710-5618-C349-A22B61589D0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BA8266CD-F5E0-542D-E7AB-CFA99E3537AB}"/>
                </a:ext>
              </a:extLst>
            </p:cNvPr>
            <p:cNvSpPr/>
            <p:nvPr/>
          </p:nvSpPr>
          <p:spPr>
            <a:xfrm>
              <a:off x="1910565" y="3793841"/>
              <a:ext cx="841650" cy="4802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76078379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9258" y="194287"/>
            <a:ext cx="24400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방지와 원인 추적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54141" y="532841"/>
            <a:ext cx="9389204" cy="551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방지는 데드락 발생 조건인 네 가지 중에서 최소한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가지를 방지함으로서 네 가지를 모두 만족하지 않게 하는 기법이다 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일단 데드락이 발생하면 어플리케이션 단에서 데드락을 해소하는 것은 어렵고 서버를 재 기동하거나 종료하는 것 밖에 현실적으로 다른 해결책은 없다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686043" y="1158302"/>
            <a:ext cx="11098211" cy="54707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한번에 하나 이상의 락을 사용하지 않는다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데드락은 스레드가 락을 중첩으로 제어하면서 발생하는 경우가 많기 때문에 가능한 한 스레드가 두 개 이상의 락을 제어하는 상황을 만들지 않도록 하는 것이 좋다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eriod"/>
            </a:pP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순서를 잘 조정한다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불가피하게 여러 개의 락을 사용해야 한다면 락의 점유 순서를 일정한 순서로 정해주도록 함으로써 데드락이 발생할 수 있는 조건 중 하나인 순환 대기를 방지하도록 한다 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eriod"/>
            </a:pP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타임아웃을 건다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요청할 때 일정 시간 이내에 락을 얻지 못하면 다른 작업을 수행하도록 타임아웃을 설정한다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획득에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 오류가 나면 오래 기다리지 않고 제어권이 다시 돌아오기 때문에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소유한 락을 해제하고 잠시 기다리다가 데드락 상황이 지나가면 다시 정상으로 동작할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오픈 호출 형태로 구현한다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전혀 확보하지 않은 상태에서 메서드를 호출하는 것을 오픈 호출이라고 하며 락을 전체 메서드에 적용하지 않고 락이 필요한 임계영역만 보호하도록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락을 호출하더라도 동시에 락을 점유하는 것이 아닌 순차적으로 락을 획득하고 해제하는 방식으로 메서드를 호출하도록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덤프를 활용한다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덤프에는 실행중인 스레드의 모든 스택 트레이스가 담겨져 있고 락과 관련된 정보도 포함되어 있기 때문에 이를 활용해서 어디에서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어떤 스레드가 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어느 시점에 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왜 데드락이 발생했는지 원인을 추척 및 분석하고 해결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방안을 모색할 수 있다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51884874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방지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160873" y="3510667"/>
            <a:ext cx="1698205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순서를 조절한다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320FB7-01C9-5413-24AC-3FF87FDD995B}"/>
              </a:ext>
            </a:extLst>
          </p:cNvPr>
          <p:cNvSpPr txBox="1"/>
          <p:nvPr/>
        </p:nvSpPr>
        <p:spPr>
          <a:xfrm>
            <a:off x="2332024" y="477406"/>
            <a:ext cx="4651782" cy="618630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Object lock1 = new Object();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Object lock2 = new Object();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process1();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void process1() throws InterruptedException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(lock1)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lock1");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(lock2)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lock2");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void process2() throws InterruptedException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(lock1)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lock2");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(lock2)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lock1");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040BC3D-B398-F0E6-B3B6-03A7F2E014D7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4154690" y="3429000"/>
            <a:ext cx="49325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546944D2-1863-C2D0-EAEA-5253DC4E836C}"/>
              </a:ext>
            </a:extLst>
          </p:cNvPr>
          <p:cNvCxnSpPr>
            <a:cxnSpLocks/>
          </p:cNvCxnSpPr>
          <p:nvPr/>
        </p:nvCxnSpPr>
        <p:spPr>
          <a:xfrm>
            <a:off x="4265155" y="3959129"/>
            <a:ext cx="29273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240057C1-6270-D24F-76D2-9C7FEEB9244B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4154690" y="5125143"/>
            <a:ext cx="3750423" cy="166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3C46021D-6071-31DB-5E83-BF1E0134FE99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4265155" y="5634506"/>
            <a:ext cx="40342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8570B41-918C-984E-1762-9E59458A2697}"/>
              </a:ext>
            </a:extLst>
          </p:cNvPr>
          <p:cNvSpPr txBox="1"/>
          <p:nvPr/>
        </p:nvSpPr>
        <p:spPr>
          <a:xfrm>
            <a:off x="9087236" y="3290500"/>
            <a:ext cx="20066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획득함</a:t>
            </a:r>
            <a:endParaRPr lang="ko-Kore-KR" altLang="en-US" sz="12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A668B7-661E-947C-05AC-D2DCF970E2A4}"/>
              </a:ext>
            </a:extLst>
          </p:cNvPr>
          <p:cNvSpPr txBox="1"/>
          <p:nvPr/>
        </p:nvSpPr>
        <p:spPr>
          <a:xfrm>
            <a:off x="7905113" y="5003292"/>
            <a:ext cx="302529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해제를 기다린 후 획득함</a:t>
            </a:r>
            <a:endParaRPr lang="ko-Kore-KR" altLang="en-US" sz="12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AA459F2-7A41-4E08-E267-DC32560EDF7B}"/>
              </a:ext>
            </a:extLst>
          </p:cNvPr>
          <p:cNvSpPr txBox="1"/>
          <p:nvPr/>
        </p:nvSpPr>
        <p:spPr>
          <a:xfrm>
            <a:off x="7192462" y="3818936"/>
            <a:ext cx="193313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획득함</a:t>
            </a:r>
            <a:endParaRPr lang="ko-Kore-KR" altLang="en-US" sz="12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9A6580A-1111-0EEE-531E-FB0201B252BB}"/>
              </a:ext>
            </a:extLst>
          </p:cNvPr>
          <p:cNvSpPr txBox="1"/>
          <p:nvPr/>
        </p:nvSpPr>
        <p:spPr>
          <a:xfrm>
            <a:off x="8299407" y="5496006"/>
            <a:ext cx="29949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획득함</a:t>
            </a:r>
            <a:endParaRPr lang="ko-Kore-KR" altLang="en-US" sz="1200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8DC6BC1C-D96F-9AE3-5B5A-825A5B9435B9}"/>
              </a:ext>
            </a:extLst>
          </p:cNvPr>
          <p:cNvSpPr/>
          <p:nvPr/>
        </p:nvSpPr>
        <p:spPr>
          <a:xfrm>
            <a:off x="10993513" y="332507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893728D1-BB43-62E4-2E36-CE083A5B843B}"/>
              </a:ext>
            </a:extLst>
          </p:cNvPr>
          <p:cNvSpPr/>
          <p:nvPr/>
        </p:nvSpPr>
        <p:spPr>
          <a:xfrm>
            <a:off x="9121628" y="3857354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D2E6EBE9-FB89-1BE9-B70D-8E0C8489BB9B}"/>
              </a:ext>
            </a:extLst>
          </p:cNvPr>
          <p:cNvSpPr/>
          <p:nvPr/>
        </p:nvSpPr>
        <p:spPr>
          <a:xfrm>
            <a:off x="10881293" y="502506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39AE268C-DE9F-546E-AFCF-B41786831C39}"/>
              </a:ext>
            </a:extLst>
          </p:cNvPr>
          <p:cNvSpPr/>
          <p:nvPr/>
        </p:nvSpPr>
        <p:spPr>
          <a:xfrm>
            <a:off x="11294406" y="553442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9602626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방지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264947" y="2818905"/>
            <a:ext cx="1698205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R" altLang="en-US" sz="14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</a:t>
            </a: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타임아웃을 건다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320FB7-01C9-5413-24AC-3FF87FDD995B}"/>
              </a:ext>
            </a:extLst>
          </p:cNvPr>
          <p:cNvSpPr txBox="1"/>
          <p:nvPr/>
        </p:nvSpPr>
        <p:spPr>
          <a:xfrm>
            <a:off x="2404692" y="142036"/>
            <a:ext cx="4619837" cy="60170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NestedLockTimeoutExample {</a:t>
            </a:r>
          </a:p>
          <a:p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Lock lock1 = new ReentrantLock();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Lock lock2 = new ReentrantLock();</a:t>
            </a:r>
          </a:p>
          <a:p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try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if (</a:t>
            </a:r>
            <a:r>
              <a:rPr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lock1.tryLock(2, TimeUnit.Second)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try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if (</a:t>
            </a:r>
            <a:r>
              <a:rPr lang="en-US" altLang="ko-Kore-KR" sz="11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lock2.tryLock(2, TimeUnit.Second)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try {</a:t>
            </a:r>
          </a:p>
          <a:p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</a:t>
            </a:r>
            <a:r>
              <a:rPr lang="en-US" altLang="ko-Kore-KR" sz="11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lock2.unlock()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 실패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lock1.unlock()</a:t>
            </a:r>
            <a:r>
              <a:rPr lang="en-US" altLang="ko-Kore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 실패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(InterruptedException e)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e.printStackTrace();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35EA24-4B55-6BDC-0837-8B75D4BAE8F6}"/>
              </a:ext>
            </a:extLst>
          </p:cNvPr>
          <p:cNvSpPr txBox="1"/>
          <p:nvPr/>
        </p:nvSpPr>
        <p:spPr>
          <a:xfrm>
            <a:off x="7273418" y="480590"/>
            <a:ext cx="4619837" cy="5509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thread2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try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if (</a:t>
            </a:r>
            <a:r>
              <a:rPr lang="en-US" altLang="ko-Kore-KR" sz="11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lock2.tryLock(2, TimeUnit.Second)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try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if (</a:t>
            </a:r>
            <a:r>
              <a:rPr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lock1.tryLock(2, TimeUnit.Second)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try {</a:t>
            </a:r>
          </a:p>
          <a:p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{</a:t>
            </a:r>
          </a:p>
          <a:p>
            <a:r>
              <a:rPr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lock1.unlock();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 실패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lock2.unlock();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 실패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(InterruptedException e)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e.printStackTrace();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139AF1-76A6-48FE-CA35-5033557F85F3}"/>
              </a:ext>
            </a:extLst>
          </p:cNvPr>
          <p:cNvSpPr txBox="1"/>
          <p:nvPr/>
        </p:nvSpPr>
        <p:spPr>
          <a:xfrm>
            <a:off x="3430912" y="6131351"/>
            <a:ext cx="6827324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동시에 </a:t>
            </a:r>
            <a:r>
              <a:rPr lang="en-US" altLang="ko-KR" sz="12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2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점유한 상태에서 순환대기가 일어나더라도 타임아웃이 발생하면 락을 기다리지 않고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리턴하기 때문에 데드락이 발생하지 않는다  </a:t>
            </a:r>
            <a:endParaRPr lang="en-US" altLang="ko-Kore-KR" sz="1200" i="1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2771643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방지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251478" y="2104075"/>
            <a:ext cx="1433407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오픈 호출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AE5007-5401-F99C-BC26-0F60DBAF4C49}"/>
              </a:ext>
            </a:extLst>
          </p:cNvPr>
          <p:cNvSpPr txBox="1"/>
          <p:nvPr/>
        </p:nvSpPr>
        <p:spPr>
          <a:xfrm>
            <a:off x="5872963" y="498970"/>
            <a:ext cx="5765954" cy="60785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ResourceA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methodA(ResourceB resourceB) {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(this){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System.out.println(Thread.currentThread().getName() + ": methodA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resourceB.methodB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methodA2(ResourceB resourceB)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methodA2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ResourceB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methodB(ResourceA resourceA)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(this){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System.out.println(Thread.currentThread().getName() + ": methodB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     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resourceA.methodA2(this);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methodB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methodB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568CD4-1BE4-28C8-6E25-B436CB6604D6}"/>
              </a:ext>
            </a:extLst>
          </p:cNvPr>
          <p:cNvSpPr txBox="1"/>
          <p:nvPr/>
        </p:nvSpPr>
        <p:spPr>
          <a:xfrm>
            <a:off x="553083" y="5012140"/>
            <a:ext cx="4621904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모니터를 소유함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모니터를 해제하고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모니터를 소유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모니터를 해제하고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모니터를 소유</a:t>
            </a:r>
            <a:endParaRPr lang="ko-Kore-KR" altLang="en-US" sz="12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D45AEA-39ED-798B-BF84-3B7B7EAECB9B}"/>
              </a:ext>
            </a:extLst>
          </p:cNvPr>
          <p:cNvSpPr txBox="1"/>
          <p:nvPr/>
        </p:nvSpPr>
        <p:spPr>
          <a:xfrm>
            <a:off x="2215366" y="492096"/>
            <a:ext cx="3176618" cy="40010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DeadlockExample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ResourceA resourceA = new ResourceA();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ResourceB resourceB = new ResourceB();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resourceA.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methodA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(resourceB);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thread2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resourceB.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methodB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(resourceA);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62F0EA98-27B1-B8F0-069D-8FB81A9036F5}"/>
              </a:ext>
            </a:extLst>
          </p:cNvPr>
          <p:cNvSpPr/>
          <p:nvPr/>
        </p:nvSpPr>
        <p:spPr>
          <a:xfrm>
            <a:off x="5526163" y="168678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87D260D1-9272-B989-B0E3-36AE0F8EA081}"/>
              </a:ext>
            </a:extLst>
          </p:cNvPr>
          <p:cNvSpPr/>
          <p:nvPr/>
        </p:nvSpPr>
        <p:spPr>
          <a:xfrm>
            <a:off x="5526163" y="333810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7D3DBA36-BF47-DBF6-6029-A1BFA2A11CE7}"/>
              </a:ext>
            </a:extLst>
          </p:cNvPr>
          <p:cNvSpPr/>
          <p:nvPr/>
        </p:nvSpPr>
        <p:spPr>
          <a:xfrm>
            <a:off x="7237671" y="342900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CBA55A18-57F0-CC1A-4729-AC9FA429242C}"/>
              </a:ext>
            </a:extLst>
          </p:cNvPr>
          <p:cNvSpPr/>
          <p:nvPr/>
        </p:nvSpPr>
        <p:spPr>
          <a:xfrm>
            <a:off x="8713000" y="342900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B4FD092C-F932-5E89-BEC6-3685DE4502FC}"/>
              </a:ext>
            </a:extLst>
          </p:cNvPr>
          <p:cNvCxnSpPr>
            <a:cxnSpLocks/>
          </p:cNvCxnSpPr>
          <p:nvPr/>
        </p:nvCxnSpPr>
        <p:spPr>
          <a:xfrm flipV="1">
            <a:off x="4826336" y="1124158"/>
            <a:ext cx="1223238" cy="1174201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9E76CC61-DC3D-FD53-3AF4-1CC3C62A4D59}"/>
              </a:ext>
            </a:extLst>
          </p:cNvPr>
          <p:cNvCxnSpPr>
            <a:cxnSpLocks/>
          </p:cNvCxnSpPr>
          <p:nvPr/>
        </p:nvCxnSpPr>
        <p:spPr>
          <a:xfrm>
            <a:off x="4826336" y="3100482"/>
            <a:ext cx="1223238" cy="1013553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9EAF36BE-1533-660D-4D51-0E1EE5ADC95A}"/>
              </a:ext>
            </a:extLst>
          </p:cNvPr>
          <p:cNvCxnSpPr>
            <a:cxnSpLocks/>
          </p:cNvCxnSpPr>
          <p:nvPr/>
        </p:nvCxnSpPr>
        <p:spPr>
          <a:xfrm>
            <a:off x="7167999" y="1946510"/>
            <a:ext cx="751454" cy="3591609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8A3F4E31-5810-9A78-9A72-7065E5BFDD87}"/>
              </a:ext>
            </a:extLst>
          </p:cNvPr>
          <p:cNvCxnSpPr>
            <a:cxnSpLocks/>
          </p:cNvCxnSpPr>
          <p:nvPr/>
        </p:nvCxnSpPr>
        <p:spPr>
          <a:xfrm flipV="1">
            <a:off x="7919453" y="2973314"/>
            <a:ext cx="918026" cy="1907523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0890619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84201" y="212453"/>
            <a:ext cx="189186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그 외 활동성 문제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389318" y="683027"/>
            <a:ext cx="7101495" cy="22621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기아상태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(Starvation)</a:t>
            </a:r>
            <a:endParaRPr lang="en-US" altLang="ko-Kore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멀티스레드 환경에서 한 스레드가 자원을 계속해서 얻지 못하여 영원히 대기하는 상태를 말한다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스레드들이 우선적으로 자원을 점유하거나 실행되어 해당 스레드가 자원을 얻지 못하게 되면 기아 상태가 발생한다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기아 상태를 해결하기 위해서는 우선순위를 기반으로 한 스케줄링이 아니라 공정성을 고려하여 모든 스레드가 공평하게 실행될 수 있도록 우선순위를 조정하는 등의 설계가 뒷받침 되어야 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AD5BC7-90CE-1D12-E3B7-87CACCD55E95}"/>
              </a:ext>
            </a:extLst>
          </p:cNvPr>
          <p:cNvSpPr txBox="1"/>
          <p:nvPr/>
        </p:nvSpPr>
        <p:spPr>
          <a:xfrm>
            <a:off x="389318" y="3372746"/>
            <a:ext cx="7101495" cy="21121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ore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라이브락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(Livelock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라이브락은 데드락과 비슷한 상태로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서로의 자원을 기다리면서 진행이 지연되는 상태를 말한다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라이브락은 데드락과는 다르게 작업이 멈추지 않고 계속해서 진행되지만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실질적인 작업이 진행되지 않거나 진행이 제대로 이루어지지 않는 상태를 의미한다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라이브락 상태에서는 스레드가 서로의 자원을 기다리기 때문에 작업이 충분히 느려질 수 있으며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서로가 양보하는 동작이 반복되면서 진행이 지연되는 상태가 발생한다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64B5C7-3E16-2671-EBA7-9E4F49ED958C}"/>
              </a:ext>
            </a:extLst>
          </p:cNvPr>
          <p:cNvSpPr txBox="1"/>
          <p:nvPr/>
        </p:nvSpPr>
        <p:spPr>
          <a:xfrm>
            <a:off x="7593505" y="551007"/>
            <a:ext cx="4514294" cy="59016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LivelockExample {</a:t>
            </a:r>
            <a:b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static class Worker {</a:t>
            </a:r>
            <a:b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private boolean isBusy;</a:t>
            </a:r>
          </a:p>
          <a:p>
            <a:pPr>
              <a:spcBef>
                <a:spcPts val="300"/>
              </a:spcBef>
            </a:pP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public Worker() {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this.isBusy = true;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300"/>
              </a:spcBef>
            </a:pP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public void doWorkWith(Worker partner) {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(isBusy) {</a:t>
            </a:r>
          </a:p>
          <a:p>
            <a:pPr>
              <a:spcBef>
                <a:spcPts val="300"/>
              </a:spcBef>
            </a:pPr>
            <a:r>
              <a:rPr lang="en-US" altLang="ko-Kore-KR" sz="10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if (partner.isBusy)</a:t>
            </a:r>
            <a:r>
              <a:rPr lang="en-US" altLang="ko-Kore-KR" sz="1000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  <a:endParaRPr lang="ko-KR" altLang="en-US" sz="1000">
              <a:solidFill>
                <a:srgbClr val="9420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Thread.sleep(1);</a:t>
            </a:r>
            <a:endParaRPr lang="en-US" altLang="ko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System.out.println("</a:t>
            </a:r>
            <a:r>
              <a:rPr lang="ko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스레드에게 실행을 양보한다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 else {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System.out.println(name + ": " + "I'll continue working.");</a:t>
            </a:r>
          </a:p>
          <a:p>
            <a:pPr>
              <a:spcBef>
                <a:spcPts val="300"/>
              </a:spcBef>
            </a:pPr>
            <a:r>
              <a:rPr lang="en-US" altLang="ko-Kore-KR" sz="10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isBusy = false;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  <a:b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Worker worker1 = new Worker();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Worker worker2 = new Worker();</a:t>
            </a:r>
          </a:p>
          <a:p>
            <a:pPr>
              <a:spcBef>
                <a:spcPts val="300"/>
              </a:spcBef>
            </a:pP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new Thread(() -&gt; worker1.</a:t>
            </a:r>
            <a:r>
              <a:rPr lang="en-US" altLang="ko-Kore-KR" sz="10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doWorkWith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(worker2)).start();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new Thread(() -&gt; worker2.</a:t>
            </a:r>
            <a:r>
              <a:rPr lang="en-US" altLang="ko-Kore-KR" sz="10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doWorkWith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(worker1)).start();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7" name="오른쪽 화살표[R] 6">
            <a:extLst>
              <a:ext uri="{FF2B5EF4-FFF2-40B4-BE49-F238E27FC236}">
                <a16:creationId xmlns:a16="http://schemas.microsoft.com/office/drawing/2014/main" id="{6C7A4A6E-7D71-B3DA-F4AB-932D044CFDAE}"/>
              </a:ext>
            </a:extLst>
          </p:cNvPr>
          <p:cNvSpPr/>
          <p:nvPr/>
        </p:nvSpPr>
        <p:spPr>
          <a:xfrm>
            <a:off x="7030585" y="5780713"/>
            <a:ext cx="460228" cy="263421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0681654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30042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Locks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5048946" cy="37407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API</a:t>
            </a: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공정성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ReadWriteLock &amp; ReentrantReadWriteLock</a:t>
            </a: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ReentrantReadWriteLock.ReadLock</a:t>
            </a: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ReentrantReadWriteLock.WriteLock</a:t>
            </a: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진입성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82596037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138636" y="2921169"/>
            <a:ext cx="79147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&amp; ReentrantLock</a:t>
            </a:r>
            <a:endParaRPr lang="ko-KR" altLang="en-US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17138277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9566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63306" y="490858"/>
            <a:ext cx="11368662" cy="58862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구문과 마찬가지로 상호배제와 가시성 기능을 가진 동기화 기법이며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보다 더 확장된 락 작업을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구현은 락을 획득 시 블록되지 않는 비 차단 시도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(tryLock()),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가능한 방식으로 락을 획득하는 시도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(lockInterruptibly)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시간 제한을 둔 방식으로 락을 획득하는 시도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(tryLock(long, TimeUnit))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같은 추가 기능을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사용은 락 획득과 락 해제가 블록 구조화된 방식으로 발생하도록 강제한다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락을 획득하면 반드시 반대 순서로 해제해야 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락은 동일한 문장 블록 범위에서 획득하고 해제되어야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구현은 락을 더 유연한 방식으로 작업할 수 있도록 지원한다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노드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락을 획득한 다음 노드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락을 획득하고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해제하고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획득하고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해제하고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획득하고 이런 식으로 진행할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락을 다른 범위에서 획득하고 해제하도록 허용하며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어떤 순서로든 획득하고 해제할 수 있도록 허용한다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블록을 벗어나면 락 해제가 자동적으로 이루어지지만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구현은 명시적으로 락을 해제해 주어야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080EC483-6947-CDAF-6DE9-6788760CF46D}"/>
              </a:ext>
            </a:extLst>
          </p:cNvPr>
          <p:cNvSpPr/>
          <p:nvPr/>
        </p:nvSpPr>
        <p:spPr>
          <a:xfrm>
            <a:off x="1403233" y="2120016"/>
            <a:ext cx="1772995" cy="1286539"/>
          </a:xfrm>
          <a:prstGeom prst="roundRect">
            <a:avLst>
              <a:gd name="adj" fmla="val 913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synchronized{</a:t>
            </a: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C60DE7D3-9DB9-393D-1F22-89E61D0BB107}"/>
              </a:ext>
            </a:extLst>
          </p:cNvPr>
          <p:cNvSpPr/>
          <p:nvPr/>
        </p:nvSpPr>
        <p:spPr>
          <a:xfrm>
            <a:off x="1634558" y="2501018"/>
            <a:ext cx="1255883" cy="506367"/>
          </a:xfrm>
          <a:prstGeom prst="roundRect">
            <a:avLst>
              <a:gd name="adj" fmla="val 11883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synchronized{</a:t>
            </a:r>
          </a:p>
          <a:p>
            <a:pPr>
              <a:spcBef>
                <a:spcPts val="500"/>
              </a:spcBef>
            </a:pP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14285BCF-F460-3EDE-93AB-3EE3CBD1318A}"/>
              </a:ext>
            </a:extLst>
          </p:cNvPr>
          <p:cNvSpPr/>
          <p:nvPr/>
        </p:nvSpPr>
        <p:spPr>
          <a:xfrm>
            <a:off x="4216018" y="2138184"/>
            <a:ext cx="1772995" cy="887369"/>
          </a:xfrm>
          <a:prstGeom prst="roundRect">
            <a:avLst>
              <a:gd name="adj" fmla="val 913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synchronized{</a:t>
            </a: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98A7BDC2-AC54-D26C-A297-B50148213F02}"/>
              </a:ext>
            </a:extLst>
          </p:cNvPr>
          <p:cNvSpPr/>
          <p:nvPr/>
        </p:nvSpPr>
        <p:spPr>
          <a:xfrm>
            <a:off x="4533887" y="2519186"/>
            <a:ext cx="1255883" cy="887369"/>
          </a:xfrm>
          <a:prstGeom prst="roundRect">
            <a:avLst>
              <a:gd name="adj" fmla="val 11883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synchronized{</a:t>
            </a: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곱하기 10">
            <a:extLst>
              <a:ext uri="{FF2B5EF4-FFF2-40B4-BE49-F238E27FC236}">
                <a16:creationId xmlns:a16="http://schemas.microsoft.com/office/drawing/2014/main" id="{81923E24-6C94-D210-F870-97C077F46B17}"/>
              </a:ext>
            </a:extLst>
          </p:cNvPr>
          <p:cNvSpPr/>
          <p:nvPr/>
        </p:nvSpPr>
        <p:spPr>
          <a:xfrm>
            <a:off x="5433138" y="2058201"/>
            <a:ext cx="793287" cy="793287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20343B24-BD4F-EC18-2596-239B47A5FEC5}"/>
              </a:ext>
            </a:extLst>
          </p:cNvPr>
          <p:cNvSpPr/>
          <p:nvPr/>
        </p:nvSpPr>
        <p:spPr>
          <a:xfrm>
            <a:off x="1255681" y="4480646"/>
            <a:ext cx="1523542" cy="1286539"/>
          </a:xfrm>
          <a:prstGeom prst="roundRect">
            <a:avLst>
              <a:gd name="adj" fmla="val 9136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713A740E-8096-8FF4-1E7A-2588CA4B67D5}"/>
              </a:ext>
            </a:extLst>
          </p:cNvPr>
          <p:cNvSpPr/>
          <p:nvPr/>
        </p:nvSpPr>
        <p:spPr>
          <a:xfrm>
            <a:off x="1506296" y="4560469"/>
            <a:ext cx="503079" cy="232962"/>
          </a:xfrm>
          <a:prstGeom prst="roundRect">
            <a:avLst>
              <a:gd name="adj" fmla="val 11883"/>
            </a:avLst>
          </a:prstGeom>
          <a:solidFill>
            <a:schemeClr val="tx1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3146956F-5587-6604-3CEF-0478F99A5D4C}"/>
              </a:ext>
            </a:extLst>
          </p:cNvPr>
          <p:cNvSpPr/>
          <p:nvPr/>
        </p:nvSpPr>
        <p:spPr>
          <a:xfrm>
            <a:off x="1809078" y="4839028"/>
            <a:ext cx="503079" cy="232962"/>
          </a:xfrm>
          <a:prstGeom prst="roundRect">
            <a:avLst>
              <a:gd name="adj" fmla="val 11883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A594215F-8BE7-5E0C-42C9-662CB78B69A5}"/>
              </a:ext>
            </a:extLst>
          </p:cNvPr>
          <p:cNvSpPr/>
          <p:nvPr/>
        </p:nvSpPr>
        <p:spPr>
          <a:xfrm>
            <a:off x="1506296" y="5129752"/>
            <a:ext cx="696860" cy="232962"/>
          </a:xfrm>
          <a:prstGeom prst="roundRect">
            <a:avLst>
              <a:gd name="adj" fmla="val 11883"/>
            </a:avLst>
          </a:prstGeom>
          <a:solidFill>
            <a:schemeClr val="tx1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DE90F71B-2A56-D16B-25ED-995DF321525C}"/>
              </a:ext>
            </a:extLst>
          </p:cNvPr>
          <p:cNvSpPr/>
          <p:nvPr/>
        </p:nvSpPr>
        <p:spPr>
          <a:xfrm>
            <a:off x="1812827" y="5442143"/>
            <a:ext cx="696860" cy="232962"/>
          </a:xfrm>
          <a:prstGeom prst="roundRect">
            <a:avLst>
              <a:gd name="adj" fmla="val 11883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00354177-6F66-D8F4-4C57-D555D1EE31B2}"/>
              </a:ext>
            </a:extLst>
          </p:cNvPr>
          <p:cNvSpPr/>
          <p:nvPr/>
        </p:nvSpPr>
        <p:spPr>
          <a:xfrm>
            <a:off x="3414321" y="4709632"/>
            <a:ext cx="1432806" cy="712456"/>
          </a:xfrm>
          <a:prstGeom prst="roundRect">
            <a:avLst>
              <a:gd name="adj" fmla="val 9136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3D7503B3-0221-F575-C9BF-84B35CDD9EA9}"/>
              </a:ext>
            </a:extLst>
          </p:cNvPr>
          <p:cNvSpPr/>
          <p:nvPr/>
        </p:nvSpPr>
        <p:spPr>
          <a:xfrm>
            <a:off x="3709800" y="4811525"/>
            <a:ext cx="503079" cy="232962"/>
          </a:xfrm>
          <a:prstGeom prst="roundRect">
            <a:avLst>
              <a:gd name="adj" fmla="val 11883"/>
            </a:avLst>
          </a:prstGeom>
          <a:solidFill>
            <a:schemeClr val="tx1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3241016E-F446-6179-0521-5246F6ADE191}"/>
              </a:ext>
            </a:extLst>
          </p:cNvPr>
          <p:cNvSpPr/>
          <p:nvPr/>
        </p:nvSpPr>
        <p:spPr>
          <a:xfrm>
            <a:off x="4012582" y="5090084"/>
            <a:ext cx="503079" cy="232962"/>
          </a:xfrm>
          <a:prstGeom prst="roundRect">
            <a:avLst>
              <a:gd name="adj" fmla="val 11883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6153AD88-E937-28B1-45D8-A29A4D8E8FED}"/>
              </a:ext>
            </a:extLst>
          </p:cNvPr>
          <p:cNvSpPr/>
          <p:nvPr/>
        </p:nvSpPr>
        <p:spPr>
          <a:xfrm>
            <a:off x="4932976" y="4709632"/>
            <a:ext cx="1432806" cy="712456"/>
          </a:xfrm>
          <a:prstGeom prst="roundRect">
            <a:avLst>
              <a:gd name="adj" fmla="val 9136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F471D605-864C-9BE4-A393-D28F348F402D}"/>
              </a:ext>
            </a:extLst>
          </p:cNvPr>
          <p:cNvSpPr/>
          <p:nvPr/>
        </p:nvSpPr>
        <p:spPr>
          <a:xfrm>
            <a:off x="5153106" y="4811525"/>
            <a:ext cx="696860" cy="232962"/>
          </a:xfrm>
          <a:prstGeom prst="roundRect">
            <a:avLst>
              <a:gd name="adj" fmla="val 11883"/>
            </a:avLst>
          </a:prstGeom>
          <a:solidFill>
            <a:schemeClr val="tx1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62B81F85-E97C-2715-F40A-BA5AC951F982}"/>
              </a:ext>
            </a:extLst>
          </p:cNvPr>
          <p:cNvSpPr/>
          <p:nvPr/>
        </p:nvSpPr>
        <p:spPr>
          <a:xfrm>
            <a:off x="5459637" y="5123916"/>
            <a:ext cx="696860" cy="232962"/>
          </a:xfrm>
          <a:prstGeom prst="roundRect">
            <a:avLst>
              <a:gd name="adj" fmla="val 11883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</a:p>
        </p:txBody>
      </p:sp>
    </p:spTree>
    <p:extLst>
      <p:ext uri="{BB962C8B-B14F-4D97-AF65-F5344CB8AC3E}">
        <p14:creationId xmlns:p14="http://schemas.microsoft.com/office/powerpoint/2010/main" val="1545703540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312976" y="679799"/>
            <a:ext cx="6074069" cy="348262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072B94-055C-43F1-2D8F-AA4878798188}"/>
              </a:ext>
            </a:extLst>
          </p:cNvPr>
          <p:cNvSpPr txBox="1"/>
          <p:nvPr/>
        </p:nvSpPr>
        <p:spPr>
          <a:xfrm>
            <a:off x="4925271" y="679798"/>
            <a:ext cx="84947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2352669" y="1257885"/>
            <a:ext cx="5949599" cy="27776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lock()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lockInterruptibly() throws InterruptedException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tryLock(long time, TimeUnit unit) throws InterruptedException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unlock()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newCondition()</a:t>
            </a: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312976" y="1111602"/>
            <a:ext cx="6074069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E5883EBC-A1FC-C691-36F0-543871AADDD4}"/>
              </a:ext>
            </a:extLst>
          </p:cNvPr>
          <p:cNvSpPr/>
          <p:nvPr/>
        </p:nvSpPr>
        <p:spPr>
          <a:xfrm>
            <a:off x="4502219" y="468506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BAF30DF5-E004-6B7D-0B2D-80B5DAF8A39C}"/>
              </a:ext>
            </a:extLst>
          </p:cNvPr>
          <p:cNvSpPr/>
          <p:nvPr/>
        </p:nvSpPr>
        <p:spPr>
          <a:xfrm>
            <a:off x="7157751" y="468506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86D483B8-33AB-36CD-8431-16E00A299D91}"/>
              </a:ext>
            </a:extLst>
          </p:cNvPr>
          <p:cNvSpPr/>
          <p:nvPr/>
        </p:nvSpPr>
        <p:spPr>
          <a:xfrm>
            <a:off x="6309963" y="5719783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FairSync</a:t>
            </a: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1F2DD43F-4273-7614-4820-9B57D64DC09E}"/>
              </a:ext>
            </a:extLst>
          </p:cNvPr>
          <p:cNvSpPr/>
          <p:nvPr/>
        </p:nvSpPr>
        <p:spPr>
          <a:xfrm>
            <a:off x="8117707" y="5719782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NonFairSync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9D564C4-B2BB-7CFA-8AD7-FD3B434C06D5}"/>
              </a:ext>
            </a:extLst>
          </p:cNvPr>
          <p:cNvSpPr/>
          <p:nvPr/>
        </p:nvSpPr>
        <p:spPr>
          <a:xfrm>
            <a:off x="126590" y="95661"/>
            <a:ext cx="13179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04ACA264-3ED3-7B3A-5A46-8EBD76BB4A28}"/>
              </a:ext>
            </a:extLst>
          </p:cNvPr>
          <p:cNvCxnSpPr>
            <a:stCxn id="5" idx="0"/>
            <a:endCxn id="3" idx="2"/>
          </p:cNvCxnSpPr>
          <p:nvPr/>
        </p:nvCxnSpPr>
        <p:spPr>
          <a:xfrm flipV="1">
            <a:off x="5350008" y="4162424"/>
            <a:ext cx="3" cy="522637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B4CE04E1-85EA-B13C-AD2B-6A9281CF4882}"/>
              </a:ext>
            </a:extLst>
          </p:cNvPr>
          <p:cNvCxnSpPr>
            <a:stCxn id="5" idx="3"/>
            <a:endCxn id="23" idx="1"/>
          </p:cNvCxnSpPr>
          <p:nvPr/>
        </p:nvCxnSpPr>
        <p:spPr>
          <a:xfrm>
            <a:off x="6197796" y="4982785"/>
            <a:ext cx="95995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BD23B5D3-2B40-E5CF-12A9-4FE718BFB79C}"/>
              </a:ext>
            </a:extLst>
          </p:cNvPr>
          <p:cNvCxnSpPr>
            <a:cxnSpLocks/>
            <a:stCxn id="24" idx="0"/>
            <a:endCxn id="23" idx="2"/>
          </p:cNvCxnSpPr>
          <p:nvPr/>
        </p:nvCxnSpPr>
        <p:spPr>
          <a:xfrm flipV="1">
            <a:off x="7157752" y="5280508"/>
            <a:ext cx="847788" cy="4392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D5F2F64B-C1FB-3497-8000-ADEBEE6D4590}"/>
              </a:ext>
            </a:extLst>
          </p:cNvPr>
          <p:cNvCxnSpPr>
            <a:cxnSpLocks/>
            <a:stCxn id="25" idx="0"/>
            <a:endCxn id="23" idx="2"/>
          </p:cNvCxnSpPr>
          <p:nvPr/>
        </p:nvCxnSpPr>
        <p:spPr>
          <a:xfrm flipH="1" flipV="1">
            <a:off x="8005540" y="5280508"/>
            <a:ext cx="959956" cy="4392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0EAA7467-741A-B852-99C1-34293F31EB4D}"/>
              </a:ext>
            </a:extLst>
          </p:cNvPr>
          <p:cNvSpPr txBox="1"/>
          <p:nvPr/>
        </p:nvSpPr>
        <p:spPr>
          <a:xfrm>
            <a:off x="6331016" y="6374348"/>
            <a:ext cx="14709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 락 구현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EC6F978-497A-A239-FD36-803D635C4367}"/>
              </a:ext>
            </a:extLst>
          </p:cNvPr>
          <p:cNvSpPr txBox="1"/>
          <p:nvPr/>
        </p:nvSpPr>
        <p:spPr>
          <a:xfrm>
            <a:off x="8265933" y="6380404"/>
            <a:ext cx="14709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불 공정한 락 구현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1270508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3451" y="256500"/>
            <a:ext cx="11377683" cy="62324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lock()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lockInterruptibly() throws InterruptedException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tryLock(long time, TimeUnit unit) throws InterruptedException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B1E25F-DF39-F091-F4D8-88E7665A1723}"/>
              </a:ext>
            </a:extLst>
          </p:cNvPr>
          <p:cNvSpPr txBox="1"/>
          <p:nvPr/>
        </p:nvSpPr>
        <p:spPr>
          <a:xfrm>
            <a:off x="333452" y="848443"/>
            <a:ext cx="8430059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보유되고 있지 않다면 락을 즉시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재진입 가능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획득될 때까지 대기하며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이후에 락을 성공적으로 획득하면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972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A38F007-9983-1005-73EC-539C56246444}"/>
              </a:ext>
            </a:extLst>
          </p:cNvPr>
          <p:cNvSpPr txBox="1"/>
          <p:nvPr/>
        </p:nvSpPr>
        <p:spPr>
          <a:xfrm>
            <a:off x="332647" y="1966037"/>
            <a:ext cx="11605290" cy="1092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인터럽트 되지 않는 한 락을 획득하며 다른 스레드에 의해 보유되지 않는다면 락을 즉시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현재 스레드에 의해 획득될 때까지 대기한다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메서드에 진입할 때 인터럽트 상태가 설정되어 있는 경우나 또는 락을 획득하는 도중에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발생하며 인터럽트 상태는 초기화 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정상적으로 또는 재진입으로 획득하는 것보다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780E5B-A017-B935-6E86-634865125139}"/>
              </a:ext>
            </a:extLst>
          </p:cNvPr>
          <p:cNvSpPr txBox="1"/>
          <p:nvPr/>
        </p:nvSpPr>
        <p:spPr>
          <a:xfrm>
            <a:off x="332647" y="3550987"/>
            <a:ext cx="9572330" cy="8848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호출 시점에 다른 스레드에 의해 보유되지 않을 때만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설정되었더라도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다른 스레드가 락을 기다리는지 여부와 관계없이 락이 사용 가능한 경우 즉시 락을 획득한다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소유되어 있다면 이 메서드는 즉시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그리고 이 메서드는 락을 획득하지 못하더라도 스레드가 대기하거나 차단되지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456A7A-50AB-89EB-22DC-FE7F4CBCEBAA}"/>
              </a:ext>
            </a:extLst>
          </p:cNvPr>
          <p:cNvSpPr txBox="1"/>
          <p:nvPr/>
        </p:nvSpPr>
        <p:spPr>
          <a:xfrm>
            <a:off x="332647" y="4869021"/>
            <a:ext cx="11564274" cy="1300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주어진 대기 시간 내에 다른 스레드에 의해 보유되지 않으면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 되었다면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사용 가능한 경우에는 다른 스레드가 락을 기다리고 있는지 여부와 상관없이 즉시 락을 획득하지 않는다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메서드와는 대조적이라 할 수 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반환하고 락이 다른 스레드에 의해 보유되어 있다면 락이 획득될 때까지 대기한다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메서드를 호출할 때 인터럽트 상태가 설정되어 있거나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획득하는 동안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 되고 인터럽트 상태가 초기화된다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경과하면 값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반환되며 만약 시간이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작거나 같으면 메서드는 전혀 대기하지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정상적인 또는 재진입 획득 및 대기 시간 경과 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5A1D69-6784-3A41-3E8F-4BA509B183AE}"/>
              </a:ext>
            </a:extLst>
          </p:cNvPr>
          <p:cNvSpPr txBox="1"/>
          <p:nvPr/>
        </p:nvSpPr>
        <p:spPr>
          <a:xfrm>
            <a:off x="4949490" y="252573"/>
            <a:ext cx="22930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866486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9B1189-EE7D-511A-C1D8-F57A83CAD1D4}"/>
              </a:ext>
            </a:extLst>
          </p:cNvPr>
          <p:cNvSpPr/>
          <p:nvPr/>
        </p:nvSpPr>
        <p:spPr>
          <a:xfrm>
            <a:off x="584764" y="251319"/>
            <a:ext cx="12955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소개말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0B793F5-8838-00A1-4D40-6809FE6C321D}"/>
              </a:ext>
            </a:extLst>
          </p:cNvPr>
          <p:cNvSpPr/>
          <p:nvPr/>
        </p:nvSpPr>
        <p:spPr>
          <a:xfrm>
            <a:off x="762352" y="868407"/>
            <a:ext cx="11221737" cy="55965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안녕하십니까</a:t>
            </a:r>
            <a:endParaRPr lang="en-US" altLang="ko-KR" sz="1200">
              <a:solidFill>
                <a:srgbClr val="374151"/>
              </a:solidFill>
              <a:latin typeface="+mj-ea"/>
              <a:ea typeface="+mj-ea"/>
            </a:endParaRP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 동시성 프로그래밍 강좌에 오신 여러분들을 환영합니다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저는 강의를 진행하게 되는 정수원입니다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동시성 프로그래밍은 현대 소프트웨어 개발에서 매우 중요한 주제 중 하나입니다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주제가 중요한 이유는 우리가 개발하는 소프트웨어가 점점 복잡해지고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다양한 플랫폼에서 원활하게 동작해야 하는 상황이 더욱 많아지고 있기 때문입니다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우리는 대량의 트래픽을 다루는 웹 서비스나 애플리케이션을 개발할 때 동시성을 어떻게 다루어야 하는지 배워야 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사용자들이 동시에 액세스하고 데이터를 요청할 때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이러한 트래픽을 효과적으로 관리하고 응답성을 유지하기 위해서는 동시성 프로그래밍의 이해가 필수적입니다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그렇지 않으면 대기 시간이 길어지고 서비스의 품질이 떨어질 수 있습니다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또한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리소스 관리 역시 중요한 이슈입니다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현대의 컴퓨터는 멀티코어 프로세서를 갖추고 있어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병렬로 작업을 처리할 수 있습니다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이를 활용하지 않고 리소스를 낭비하는 것은 비효율적입니다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따라서 동시성 프로그래밍을 이해하고 멀티코어 프로세서를 활용하는 방법을 배우는 것은 리소스 효율성을 극대화하는 데 큰 도움이 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자바는 동시성을 다루기 위한 강력한 도구와 라이브러리를 제공하고 있으며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이를 활용하면 다양한 상황에서 높은 성능과 안정성을 확보할 수 있습니다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>
                <a:solidFill>
                  <a:srgbClr val="374151"/>
                </a:solidFill>
                <a:latin typeface="+mj-ea"/>
                <a:ea typeface="+mj-ea"/>
              </a:rPr>
              <a:t>근데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 동시성 프로그래밍은 복잡하고 오류를 발생시키기 쉬운 주제 중 하나이기도 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따라서 이 강좌를 통해 동시성을 배우고 실무에서 활용하는 능력을 키워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대량의 트래픽과 리소스 관리에 대응하는데 도움을 드릴 수 있습니다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또한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강좌는 리액티브 프로그래밍을 학습하고자 하는 분들에게도 기초 및 기본 지식을 제공합니다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리액티브 프로그래밍은 비동기적인 작업 처리와 확장 가능한 애플리케이션 개발을 위한 중요한 기술로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 다양한 리액티브 라이브러리와 함께 사용하면 뛰어난 성능과 반응성을 구현할 수 있습니다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따라서 이 강좌를 통해 동시성 프로그래밍을 기반으로 한 리액티브 프로그래밍에 대한 기초 지식도 함께 습득할 수 있을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강의를 통해 여러분은 동시성 프로그래밍을 깊이 이해하고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높은 품질의 멀티스레드 어플리케이션을 개발하는데 필요한 기술과 이해력을 키울 수 있을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>
                <a:solidFill>
                  <a:srgbClr val="374151"/>
                </a:solidFill>
                <a:latin typeface="+mj-ea"/>
                <a:ea typeface="+mj-ea"/>
              </a:rPr>
              <a:t>그럼 강좌를 본격적으로 시작하도록 하겠습니다</a:t>
            </a:r>
            <a:r>
              <a:rPr lang="en-US" altLang="ko-KR" sz="1200">
                <a:solidFill>
                  <a:srgbClr val="374151"/>
                </a:solidFill>
                <a:latin typeface="+mj-ea"/>
                <a:ea typeface="+mj-ea"/>
              </a:rPr>
              <a:t>.</a:t>
            </a:r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0594376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363030" y="3105835"/>
            <a:ext cx="34659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4329785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4E80C23E-A59F-40CB-511F-B132C2435636}"/>
              </a:ext>
            </a:extLst>
          </p:cNvPr>
          <p:cNvSpPr/>
          <p:nvPr/>
        </p:nvSpPr>
        <p:spPr>
          <a:xfrm>
            <a:off x="254063" y="225394"/>
            <a:ext cx="11683874" cy="3777244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9116" y="840087"/>
            <a:ext cx="11383377" cy="2822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unlock()</a:t>
            </a:r>
          </a:p>
          <a:p>
            <a:pPr>
              <a:lnSpc>
                <a:spcPct val="250000"/>
              </a:lnSpc>
              <a:spcBef>
                <a:spcPts val="8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newCondition()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26A422E-B1A8-A5E1-C08B-F3225799578E}"/>
              </a:ext>
            </a:extLst>
          </p:cNvPr>
          <p:cNvSpPr txBox="1"/>
          <p:nvPr/>
        </p:nvSpPr>
        <p:spPr>
          <a:xfrm>
            <a:off x="339116" y="856134"/>
            <a:ext cx="10915981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락을 해제하려고 시도한다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해제하려면 동일한 스레드에서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호출된 횟수와 동일한 횟수로 호출해야 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메드가 호출될 때 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카운트가 감소되며 락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이면 락이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이 락의 소유자가 아닌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D85DF8B4-C50D-494D-0B20-80A618F32CDB}"/>
              </a:ext>
            </a:extLst>
          </p:cNvPr>
          <p:cNvCxnSpPr>
            <a:cxnSpLocks/>
          </p:cNvCxnSpPr>
          <p:nvPr/>
        </p:nvCxnSpPr>
        <p:spPr>
          <a:xfrm>
            <a:off x="254063" y="657197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203D581-1FB7-FCDF-7C46-31ED091076EC}"/>
              </a:ext>
            </a:extLst>
          </p:cNvPr>
          <p:cNvSpPr txBox="1"/>
          <p:nvPr/>
        </p:nvSpPr>
        <p:spPr>
          <a:xfrm>
            <a:off x="339117" y="2074588"/>
            <a:ext cx="11513766" cy="1300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인스턴스와 함께 사용하기 위한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메서드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(wait, notify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와 동일한 용도를 지원하며 대기 또는 신호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호출될 때 락이 없을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메서드가 호출되면 락이 해제되고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신호 메서드가 호출되어 대기 메서드에서 반환하기 전에 스레드는 락을 다시 획득한다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대기하는 동안 인터럽트가 발생하면 대기가 종료되고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발생하며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중인 스레드는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FIFO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순서로 신호를 받습니다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먼저 대기한 스레드 순서로 신호를 받게 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신호에 의해 대기 메서드에서 깨어난 스레드의 락 재획득 순서는 기본적으로 초기에 락을 획득하는 방식과 동일하나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 락의 경우 가장 오래 기다리는 스레드에 우선권이 주어진다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1FB2598-77DF-B614-C3C2-7922B33A71EE}"/>
              </a:ext>
            </a:extLst>
          </p:cNvPr>
          <p:cNvSpPr txBox="1"/>
          <p:nvPr/>
        </p:nvSpPr>
        <p:spPr>
          <a:xfrm>
            <a:off x="4949489" y="204280"/>
            <a:ext cx="22930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47526002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988D4CE2-D970-7433-DD9D-2A76FF155477}"/>
              </a:ext>
            </a:extLst>
          </p:cNvPr>
          <p:cNvSpPr/>
          <p:nvPr/>
        </p:nvSpPr>
        <p:spPr>
          <a:xfrm>
            <a:off x="964376" y="1983206"/>
            <a:ext cx="3267256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BCD007F-8A9A-9ED6-54B2-AE31DE1D9C62}"/>
              </a:ext>
            </a:extLst>
          </p:cNvPr>
          <p:cNvSpPr/>
          <p:nvPr/>
        </p:nvSpPr>
        <p:spPr>
          <a:xfrm>
            <a:off x="5056587" y="938809"/>
            <a:ext cx="6335434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E6986EB-CD2E-DB7A-41F2-C1EBF2A752D6}"/>
              </a:ext>
            </a:extLst>
          </p:cNvPr>
          <p:cNvSpPr/>
          <p:nvPr/>
        </p:nvSpPr>
        <p:spPr>
          <a:xfrm>
            <a:off x="510671" y="465033"/>
            <a:ext cx="11109592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구문은 락의 획득과 해제가 내장되어 있어 암묵적인 락이라고 하고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락의 회득과 해제를 직접 명시해서 사용함으로 명시적인 락이라고 한다</a:t>
            </a:r>
            <a:endParaRPr lang="en-US" altLang="ko-Kore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AE345A33-67C2-73D5-7D39-755551AB8E8C}"/>
              </a:ext>
            </a:extLst>
          </p:cNvPr>
          <p:cNvSpPr/>
          <p:nvPr/>
        </p:nvSpPr>
        <p:spPr>
          <a:xfrm>
            <a:off x="187544" y="124795"/>
            <a:ext cx="327615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&amp; Lock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구현 비교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1FC380-E3F6-6D37-5089-B925740CC101}"/>
              </a:ext>
            </a:extLst>
          </p:cNvPr>
          <p:cNvSpPr txBox="1"/>
          <p:nvPr/>
        </p:nvSpPr>
        <p:spPr>
          <a:xfrm>
            <a:off x="5056587" y="1308141"/>
            <a:ext cx="6335434" cy="53322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LockExample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count 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0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lock 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ReentrantLock()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increment()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.lock();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명시적으로 기술해야 한다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try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++;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.unlock();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락은 어떤 상황에도 반드시 해제가 되어야 하므로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구문에서 작성 되어야 한다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int getCount()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.lock();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명시적으로 기술해야 한다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try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return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.unlock();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락은 어떤 상황에도 반드시 해제가 되어야 하므로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구문에서 작성 되어야 한다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347D9A6-A9AA-5D6D-AC38-E087B85BCF01}"/>
              </a:ext>
            </a:extLst>
          </p:cNvPr>
          <p:cNvSpPr txBox="1"/>
          <p:nvPr/>
        </p:nvSpPr>
        <p:spPr>
          <a:xfrm>
            <a:off x="964376" y="2349708"/>
            <a:ext cx="3267256" cy="286424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SynchronizedExample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count 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 0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increment() 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++;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 getCount() 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return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76D3B3D5-064B-FCDD-1485-3F2D5CD96BC2}"/>
              </a:ext>
            </a:extLst>
          </p:cNvPr>
          <p:cNvCxnSpPr>
            <a:cxnSpLocks/>
          </p:cNvCxnSpPr>
          <p:nvPr/>
        </p:nvCxnSpPr>
        <p:spPr>
          <a:xfrm flipV="1">
            <a:off x="3669874" y="2556904"/>
            <a:ext cx="1706062" cy="688549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2620357B-6F54-0681-9ACF-0C66C15B5836}"/>
              </a:ext>
            </a:extLst>
          </p:cNvPr>
          <p:cNvCxnSpPr>
            <a:cxnSpLocks/>
          </p:cNvCxnSpPr>
          <p:nvPr/>
        </p:nvCxnSpPr>
        <p:spPr>
          <a:xfrm flipV="1">
            <a:off x="1307162" y="3524462"/>
            <a:ext cx="4166964" cy="242481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63B3C7C6-EFF1-CB85-3902-7E98C7D228EE}"/>
              </a:ext>
            </a:extLst>
          </p:cNvPr>
          <p:cNvCxnSpPr>
            <a:cxnSpLocks/>
          </p:cNvCxnSpPr>
          <p:nvPr/>
        </p:nvCxnSpPr>
        <p:spPr>
          <a:xfrm>
            <a:off x="3528725" y="4289850"/>
            <a:ext cx="1847211" cy="37489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1666AC59-7C3A-6DED-7D56-BAA79292118B}"/>
              </a:ext>
            </a:extLst>
          </p:cNvPr>
          <p:cNvCxnSpPr>
            <a:cxnSpLocks/>
          </p:cNvCxnSpPr>
          <p:nvPr/>
        </p:nvCxnSpPr>
        <p:spPr>
          <a:xfrm>
            <a:off x="1307162" y="4819098"/>
            <a:ext cx="4166964" cy="761358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6B77A3DD-6053-C802-6117-D41C011C1C48}"/>
              </a:ext>
            </a:extLst>
          </p:cNvPr>
          <p:cNvSpPr txBox="1"/>
          <p:nvPr/>
        </p:nvSpPr>
        <p:spPr>
          <a:xfrm>
            <a:off x="1772167" y="1998544"/>
            <a:ext cx="165167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 i="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ore-KR" altLang="en-US" sz="16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365C29D-5DDF-8F31-19F1-E2FC7C876526}"/>
              </a:ext>
            </a:extLst>
          </p:cNvPr>
          <p:cNvSpPr txBox="1"/>
          <p:nvPr/>
        </p:nvSpPr>
        <p:spPr>
          <a:xfrm>
            <a:off x="7761114" y="956977"/>
            <a:ext cx="92637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lang="ko-Kore-KR" altLang="en-US" sz="16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75F3991D-1493-AA72-CB6E-5843F20962C0}"/>
              </a:ext>
            </a:extLst>
          </p:cNvPr>
          <p:cNvSpPr/>
          <p:nvPr/>
        </p:nvSpPr>
        <p:spPr>
          <a:xfrm>
            <a:off x="9088004" y="3719412"/>
            <a:ext cx="504628" cy="47504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9323149B-E10D-5B75-DFCD-6B256077E1E0}"/>
              </a:ext>
            </a:extLst>
          </p:cNvPr>
          <p:cNvSpPr/>
          <p:nvPr/>
        </p:nvSpPr>
        <p:spPr>
          <a:xfrm>
            <a:off x="9088004" y="1653307"/>
            <a:ext cx="504628" cy="475049"/>
          </a:xfrm>
          <a:prstGeom prst="ellipse">
            <a:avLst/>
          </a:prstGeom>
          <a:noFill/>
          <a:ln w="19050">
            <a:solidFill>
              <a:srgbClr val="92D05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EA87E217-EEF8-81FB-6244-FEF2676BE0F7}"/>
              </a:ext>
            </a:extLst>
          </p:cNvPr>
          <p:cNvCxnSpPr>
            <a:cxnSpLocks/>
            <a:stCxn id="13" idx="2"/>
          </p:cNvCxnSpPr>
          <p:nvPr/>
        </p:nvCxnSpPr>
        <p:spPr>
          <a:xfrm flipH="1">
            <a:off x="6112363" y="1890832"/>
            <a:ext cx="2975641" cy="649850"/>
          </a:xfrm>
          <a:prstGeom prst="straightConnector1">
            <a:avLst/>
          </a:prstGeom>
          <a:ln w="12700">
            <a:solidFill>
              <a:srgbClr val="92D05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AB67DC98-3451-B147-06DA-6990F5FAB615}"/>
              </a:ext>
            </a:extLst>
          </p:cNvPr>
          <p:cNvCxnSpPr>
            <a:cxnSpLocks/>
            <a:stCxn id="5" idx="2"/>
          </p:cNvCxnSpPr>
          <p:nvPr/>
        </p:nvCxnSpPr>
        <p:spPr>
          <a:xfrm flipH="1">
            <a:off x="6112363" y="3956937"/>
            <a:ext cx="2975641" cy="651884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곱하기 36">
            <a:extLst>
              <a:ext uri="{FF2B5EF4-FFF2-40B4-BE49-F238E27FC236}">
                <a16:creationId xmlns:a16="http://schemas.microsoft.com/office/drawing/2014/main" id="{08B9C849-1EF0-E0B6-3CFA-93E79C0CE337}"/>
              </a:ext>
            </a:extLst>
          </p:cNvPr>
          <p:cNvSpPr/>
          <p:nvPr/>
        </p:nvSpPr>
        <p:spPr>
          <a:xfrm rot="4774838">
            <a:off x="7508685" y="3998426"/>
            <a:ext cx="504858" cy="504858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1072428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직사각형 93">
            <a:extLst>
              <a:ext uri="{FF2B5EF4-FFF2-40B4-BE49-F238E27FC236}">
                <a16:creationId xmlns:a16="http://schemas.microsoft.com/office/drawing/2014/main" id="{AE345A33-67C2-73D5-7D39-755551AB8E8C}"/>
              </a:ext>
            </a:extLst>
          </p:cNvPr>
          <p:cNvSpPr/>
          <p:nvPr/>
        </p:nvSpPr>
        <p:spPr>
          <a:xfrm>
            <a:off x="229433" y="268150"/>
            <a:ext cx="60250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kumimoji="1"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kumimoji="1" lang="ko-Kore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와</a:t>
            </a:r>
            <a:r>
              <a:rPr kumimoji="1"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선택 기준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BDFFCAF-BCC9-E5AA-9986-A2F2DDE798D7}"/>
              </a:ext>
            </a:extLst>
          </p:cNvPr>
          <p:cNvSpPr/>
          <p:nvPr/>
        </p:nvSpPr>
        <p:spPr>
          <a:xfrm>
            <a:off x="2991481" y="1232774"/>
            <a:ext cx="1510392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</a:t>
            </a:r>
            <a:endParaRPr lang="en-US" altLang="ko-Kore-KR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CA7AD09-3470-A180-80D6-7883856E3B2A}"/>
              </a:ext>
            </a:extLst>
          </p:cNvPr>
          <p:cNvSpPr/>
          <p:nvPr/>
        </p:nvSpPr>
        <p:spPr>
          <a:xfrm>
            <a:off x="2991481" y="1741504"/>
            <a:ext cx="2424780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lockInterruptibly()</a:t>
            </a:r>
            <a:endParaRPr lang="en-US" altLang="ko-Kore-KR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747A95D-85B7-CD51-7E11-60FC1F01C724}"/>
              </a:ext>
            </a:extLst>
          </p:cNvPr>
          <p:cNvSpPr/>
          <p:nvPr/>
        </p:nvSpPr>
        <p:spPr>
          <a:xfrm>
            <a:off x="2991481" y="2250234"/>
            <a:ext cx="4065855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</a:t>
            </a:r>
            <a:r>
              <a:rPr lang="en-US" altLang="ko-Kore-KR"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time, TimeUnit unit</a:t>
            </a:r>
            <a:r>
              <a:rPr lang="en-US" altLang="ko-Kore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E5C9BBC-6BF7-AFCF-114B-A9159574BEBF}"/>
              </a:ext>
            </a:extLst>
          </p:cNvPr>
          <p:cNvSpPr/>
          <p:nvPr/>
        </p:nvSpPr>
        <p:spPr>
          <a:xfrm>
            <a:off x="2991481" y="2758964"/>
            <a:ext cx="3163074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new ReentrantLock</a:t>
            </a:r>
            <a:r>
              <a:rPr kumimoji="1"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kumimoji="1"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kumimoji="1"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2F86C20-D521-0D34-1E41-26A8028D5350}"/>
              </a:ext>
            </a:extLst>
          </p:cNvPr>
          <p:cNvSpPr/>
          <p:nvPr/>
        </p:nvSpPr>
        <p:spPr>
          <a:xfrm>
            <a:off x="2991481" y="3267693"/>
            <a:ext cx="4237957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lock.lock() } { … } { lock.unlock() }</a:t>
            </a:r>
            <a:endParaRPr lang="en-US" altLang="ko-Kore-KR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59D10D9-DEC8-74C3-C76B-3AC46D17D5D2}"/>
              </a:ext>
            </a:extLst>
          </p:cNvPr>
          <p:cNvSpPr/>
          <p:nvPr/>
        </p:nvSpPr>
        <p:spPr>
          <a:xfrm>
            <a:off x="4592708" y="1289814"/>
            <a:ext cx="232183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 차단 락 획득이 필요한 경우</a:t>
            </a:r>
            <a:endParaRPr lang="en-US" altLang="ko-Kore-KR" sz="140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F69B5A7-6DA2-28AB-C087-F7A586CBC458}"/>
              </a:ext>
            </a:extLst>
          </p:cNvPr>
          <p:cNvSpPr/>
          <p:nvPr/>
        </p:nvSpPr>
        <p:spPr>
          <a:xfrm>
            <a:off x="5367827" y="1797164"/>
            <a:ext cx="4444821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획득을 시도하거나 대기하는 중에 중단이 필요한 경우</a:t>
            </a:r>
            <a:endParaRPr lang="en-US" altLang="ko-Kore-KR" sz="140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AF1B98D-4A5E-5AFE-FB77-EBBA454C377B}"/>
              </a:ext>
            </a:extLst>
          </p:cNvPr>
          <p:cNvSpPr/>
          <p:nvPr/>
        </p:nvSpPr>
        <p:spPr>
          <a:xfrm>
            <a:off x="6914544" y="2304514"/>
            <a:ext cx="4444821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시간 안에 락 획득이 필요한 경우</a:t>
            </a:r>
            <a:endParaRPr lang="en-US" altLang="ko-Kore-KR" sz="140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C4081EA-F7AF-E161-6E14-741862AA8B31}"/>
              </a:ext>
            </a:extLst>
          </p:cNvPr>
          <p:cNvSpPr/>
          <p:nvPr/>
        </p:nvSpPr>
        <p:spPr>
          <a:xfrm>
            <a:off x="6254480" y="2811864"/>
            <a:ext cx="4444821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공정하게 락을 획득하는 정책을 사용하는 경우 </a:t>
            </a:r>
            <a:endParaRPr lang="en-US" altLang="ko-Kore-KR" sz="140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C72341E-B692-996E-9208-ACD175538277}"/>
              </a:ext>
            </a:extLst>
          </p:cNvPr>
          <p:cNvSpPr/>
          <p:nvPr/>
        </p:nvSpPr>
        <p:spPr>
          <a:xfrm>
            <a:off x="7229437" y="3319216"/>
            <a:ext cx="3469864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획득과 해제가 단일 블록을 벗어는 경우</a:t>
            </a:r>
            <a:endParaRPr lang="en-US" altLang="ko-Kore-KR" sz="140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2F9321F-D34D-634A-8AED-9282AA98A753}"/>
              </a:ext>
            </a:extLst>
          </p:cNvPr>
          <p:cNvSpPr txBox="1"/>
          <p:nvPr/>
        </p:nvSpPr>
        <p:spPr>
          <a:xfrm>
            <a:off x="2991481" y="4563096"/>
            <a:ext cx="6334175" cy="17620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r>
              <a:rPr kumimoji="1"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기능이 필요하지 않을 경우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사용하기 더 편리하고 익숙하다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성능상 크게 차이가 나지 않으며 락 해제가 불 필요 하다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복잡하지 않고 문법적으로 더 간단하며 단순한 동기화에서는 가독성이 좋을 수 있다  </a:t>
            </a:r>
            <a:endParaRPr lang="ko-Kore-KR" altLang="en-US" sz="140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975BC76-A8DD-A97E-35A3-82FAF816CA54}"/>
              </a:ext>
            </a:extLst>
          </p:cNvPr>
          <p:cNvSpPr/>
          <p:nvPr/>
        </p:nvSpPr>
        <p:spPr>
          <a:xfrm>
            <a:off x="605437" y="2273277"/>
            <a:ext cx="22207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ore-KR" sz="24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endParaRPr lang="ko-KR" altLang="en-US" sz="24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477B5BE-54A4-04DE-BF07-12CAED9BD809}"/>
              </a:ext>
            </a:extLst>
          </p:cNvPr>
          <p:cNvSpPr/>
          <p:nvPr/>
        </p:nvSpPr>
        <p:spPr>
          <a:xfrm>
            <a:off x="654264" y="5213273"/>
            <a:ext cx="212308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ore-KR" sz="24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R" altLang="en-US" sz="24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72957243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810197" y="3013502"/>
            <a:ext cx="657160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90965447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>
            <a:extLst>
              <a:ext uri="{FF2B5EF4-FFF2-40B4-BE49-F238E27FC236}">
                <a16:creationId xmlns:a16="http://schemas.microsoft.com/office/drawing/2014/main" id="{5E6986EB-CD2E-DB7A-41F2-C1EBF2A752D6}"/>
              </a:ext>
            </a:extLst>
          </p:cNvPr>
          <p:cNvSpPr/>
          <p:nvPr/>
        </p:nvSpPr>
        <p:spPr>
          <a:xfrm>
            <a:off x="1440683" y="565038"/>
            <a:ext cx="1226347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</a:t>
            </a:r>
            <a:endParaRPr lang="en-US" altLang="ko-Kore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AE345A33-67C2-73D5-7D39-755551AB8E8C}"/>
              </a:ext>
            </a:extLst>
          </p:cNvPr>
          <p:cNvSpPr/>
          <p:nvPr/>
        </p:nvSpPr>
        <p:spPr>
          <a:xfrm>
            <a:off x="195778" y="157852"/>
            <a:ext cx="100961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락 획득 과정에서 스레드가 대기하거나 차단하지 않는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지원하여 유연한 코드 구현이 가능하다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91D3E1E-B908-74A6-69E3-DB75C8B01C3D}"/>
              </a:ext>
            </a:extLst>
          </p:cNvPr>
          <p:cNvSpPr/>
          <p:nvPr/>
        </p:nvSpPr>
        <p:spPr>
          <a:xfrm>
            <a:off x="4999422" y="565038"/>
            <a:ext cx="189037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lockInterruptibly()</a:t>
            </a:r>
            <a:endParaRPr lang="en-US" altLang="ko-Kore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E08EA58-A543-5F6E-1099-56995DFB6450}"/>
              </a:ext>
            </a:extLst>
          </p:cNvPr>
          <p:cNvSpPr/>
          <p:nvPr/>
        </p:nvSpPr>
        <p:spPr>
          <a:xfrm>
            <a:off x="8537676" y="565038"/>
            <a:ext cx="2898153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time, TimeUnit unit</a:t>
            </a: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7E824C-1FF8-2BB6-75F1-E5CE9366B479}"/>
              </a:ext>
            </a:extLst>
          </p:cNvPr>
          <p:cNvSpPr txBox="1"/>
          <p:nvPr/>
        </p:nvSpPr>
        <p:spPr>
          <a:xfrm>
            <a:off x="195778" y="1022238"/>
            <a:ext cx="3716158" cy="405495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</a:t>
            </a:r>
          </a:p>
          <a:p>
            <a:pPr>
              <a:lnSpc>
                <a:spcPct val="200000"/>
              </a:lnSpc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락획득 여부를 즉시 반환함</a:t>
            </a:r>
            <a:endParaRPr lang="en-US" altLang="ko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획득을 실패하더라도 스레드가 대기하거나 차단되지 않음</a:t>
            </a: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if (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()) {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System.out.println(" Lock acquired") 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}else{</a:t>
            </a:r>
          </a:p>
          <a:p>
            <a:pPr>
              <a:lnSpc>
                <a:spcPct val="200000"/>
              </a:lnSpc>
            </a:pP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System.out.println("Lock not acquired");</a:t>
            </a:r>
          </a:p>
          <a:p>
            <a:pPr>
              <a:lnSpc>
                <a:spcPct val="200000"/>
              </a:lnSpc>
            </a:pP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획득하지 못했을 경우 별도 처리</a:t>
            </a:r>
            <a:endParaRPr lang="en-US" altLang="ko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}</a:t>
            </a: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finally {</a:t>
            </a:r>
          </a:p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finally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락 해제</a:t>
            </a:r>
          </a:p>
          <a:p>
            <a:pPr>
              <a:lnSpc>
                <a:spcPct val="20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System.out.println("Lock released");</a:t>
            </a:r>
          </a:p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2F7037-47DC-CE13-9A69-01127DC2672C}"/>
              </a:ext>
            </a:extLst>
          </p:cNvPr>
          <p:cNvSpPr txBox="1"/>
          <p:nvPr/>
        </p:nvSpPr>
        <p:spPr>
          <a:xfrm>
            <a:off x="4086531" y="1013301"/>
            <a:ext cx="3716158" cy="573618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thread1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(() -&gt;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try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획득을 시도하며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인터럽트에 의해 중단 가능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lock.lockInterruptibly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ko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System.out.println("Lock acquired");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(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시도 중에 인트럽트에 걸리면 예외구분에서 별도 처리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while acquiring lock");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 finally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thread2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 new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(() -&gt;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try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Thread.sleep(1000); 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스레드를 인터럽트하여 락 획득 시도를 중단시킴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thread1.interrupt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(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e)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e.printStackTrace();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5E69586-D6A8-9E16-1DE3-0BD7EA09EED4}"/>
              </a:ext>
            </a:extLst>
          </p:cNvPr>
          <p:cNvSpPr txBox="1"/>
          <p:nvPr/>
        </p:nvSpPr>
        <p:spPr>
          <a:xfrm>
            <a:off x="7977284" y="1013301"/>
            <a:ext cx="4018938" cy="488210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최대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락 획득을 시도 </a:t>
            </a:r>
            <a:endParaRPr lang="en-US" altLang="ko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시간 경과하면 락 획득 실패하고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if (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lock.tryLock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2, TimeUnit.SECONDS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 { 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System.out.println("Lock acquired");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System.out.println("Lock released");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 else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System.out.println("Could not acquire lock within 2 seconds");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획득하지 못했을 경우 별도 처리</a:t>
            </a: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catch (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시도 중에 인트럽트에 걸리면 예외구문에서 별도 처리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e.printStackTrace();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69897156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9C10EF3A-8038-1B30-DD0B-48A8CACCB95A}"/>
              </a:ext>
            </a:extLst>
          </p:cNvPr>
          <p:cNvSpPr/>
          <p:nvPr/>
        </p:nvSpPr>
        <p:spPr>
          <a:xfrm>
            <a:off x="254063" y="121113"/>
            <a:ext cx="11683874" cy="6588523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3FBB44-E1A2-26E3-27E9-C2189C1D41EF}"/>
              </a:ext>
            </a:extLst>
          </p:cNvPr>
          <p:cNvSpPr txBox="1"/>
          <p:nvPr/>
        </p:nvSpPr>
        <p:spPr>
          <a:xfrm>
            <a:off x="4949490" y="89070"/>
            <a:ext cx="22930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A82954-1766-1850-E5CE-8366F65DBD82}"/>
              </a:ext>
            </a:extLst>
          </p:cNvPr>
          <p:cNvSpPr txBox="1"/>
          <p:nvPr/>
        </p:nvSpPr>
        <p:spPr>
          <a:xfrm>
            <a:off x="356170" y="1358580"/>
            <a:ext cx="6459234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getHoldCount()</a:t>
            </a: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isHeldByCurrentThread()</a:t>
            </a: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hasQueuedThreads()</a:t>
            </a: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getQueueLength()</a:t>
            </a:r>
            <a:b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hasWaiters(Condition condition)</a:t>
            </a: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getWaitQueueLength(Condition condition)</a:t>
            </a: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Collection&lt;Thread&gt; getWaitingThreads(Condition condition)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7E3F03-D936-76EF-EB7F-41E4C104A859}"/>
              </a:ext>
            </a:extLst>
          </p:cNvPr>
          <p:cNvSpPr txBox="1"/>
          <p:nvPr/>
        </p:nvSpPr>
        <p:spPr>
          <a:xfrm>
            <a:off x="356170" y="1198699"/>
            <a:ext cx="7725763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락을 보유한 횟수를 반환하며이 락을 보유하지 않은 경우에는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반환한다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BC78AB-AE99-DFB6-542C-8B124B19F438}"/>
              </a:ext>
            </a:extLst>
          </p:cNvPr>
          <p:cNvSpPr txBox="1"/>
          <p:nvPr/>
        </p:nvSpPr>
        <p:spPr>
          <a:xfrm>
            <a:off x="356170" y="1969709"/>
            <a:ext cx="1092900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락을 보유하고 있는지 확인한다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메서드는 주로 디버깅 및 테스트에 사용되며 락이 보유될 때만 호출되어야 하는 메서드는 이러한 경우를 확인할 수 있다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7B4B4D-3288-FF5F-09B2-08411613BE84}"/>
              </a:ext>
            </a:extLst>
          </p:cNvPr>
          <p:cNvSpPr txBox="1"/>
          <p:nvPr/>
        </p:nvSpPr>
        <p:spPr>
          <a:xfrm>
            <a:off x="356170" y="2615621"/>
            <a:ext cx="8049043" cy="469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이 락을 획득하기 위해 대기 중인지 여부를 조회한다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취소는 언제든지 발생할 수 있으므로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반환한다고 해서 다른 스레드가 이 락을 획득한다고 보장하지 않는다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모니터링 용으로 사용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AC9228D2-918A-9A50-F7D9-E55AE804208D}"/>
              </a:ext>
            </a:extLst>
          </p:cNvPr>
          <p:cNvCxnSpPr>
            <a:cxnSpLocks/>
          </p:cNvCxnSpPr>
          <p:nvPr/>
        </p:nvCxnSpPr>
        <p:spPr>
          <a:xfrm>
            <a:off x="254063" y="534109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2306208-D439-6156-4FBD-75CE9BA4F175}"/>
              </a:ext>
            </a:extLst>
          </p:cNvPr>
          <p:cNvSpPr txBox="1"/>
          <p:nvPr/>
        </p:nvSpPr>
        <p:spPr>
          <a:xfrm>
            <a:off x="356170" y="3470596"/>
            <a:ext cx="7861319" cy="469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락을 획득하기 위해 대기 중인 스레드 수의 추정치를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값은 내부 데이터 구조를 탐색하는 동안 스레드 수가 동적으로 변경될 수 있기 때문에 실제값과 다를 수 있다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모니터링 용으로 사용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95AFE7D-BB31-0E00-E022-5DDCC842D3B9}"/>
              </a:ext>
            </a:extLst>
          </p:cNvPr>
          <p:cNvSpPr txBox="1"/>
          <p:nvPr/>
        </p:nvSpPr>
        <p:spPr>
          <a:xfrm>
            <a:off x="356170" y="4240185"/>
            <a:ext cx="9980789" cy="469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해당 락과 관련된 지정된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대기 중인 스레드가 있는지를 조회한다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타임아웃과 인터럽트가 언제든 발생할 수 있기 때문에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반환된다고 해서 미래의 신호가 어떤 스레드를 깨우게 할 것임을 보장하지는 않는다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모니터링 용으로 사용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81342FF-71E9-B21A-A20A-C1473D99D03C}"/>
              </a:ext>
            </a:extLst>
          </p:cNvPr>
          <p:cNvSpPr txBox="1"/>
          <p:nvPr/>
        </p:nvSpPr>
        <p:spPr>
          <a:xfrm>
            <a:off x="356170" y="5084448"/>
            <a:ext cx="8279157" cy="469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락과 관련된 지정된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대기 중인 스레드의 수에 대한 추정치를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타임아웃과 인터럽트가 언제든 발생할 수 있기 때문에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추정치는 실제 대기 중인 스레드 수에 대한 상한선 역할을 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모니터링 용으로 사용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1F509FD-D351-7DC5-13E9-168D9AABA833}"/>
              </a:ext>
            </a:extLst>
          </p:cNvPr>
          <p:cNvSpPr txBox="1"/>
          <p:nvPr/>
        </p:nvSpPr>
        <p:spPr>
          <a:xfrm>
            <a:off x="356170" y="5948821"/>
            <a:ext cx="11409917" cy="469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락과 관련된 지정된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대기 중인 스레드를 포함하는 컬렉션을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실제 스레드 집합이 이 결과를 구성하는 동안 동적으로 변경될 수 있으므로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반환된 컬렉션은 최선의 추정치에 불과하며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반환된 컬렉션의 요소는 특정한 순서로 나열되지 않는다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모니터링 용으로 사용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514E5BD-3B41-3117-F57E-07A32645D73F}"/>
              </a:ext>
            </a:extLst>
          </p:cNvPr>
          <p:cNvSpPr txBox="1"/>
          <p:nvPr/>
        </p:nvSpPr>
        <p:spPr>
          <a:xfrm>
            <a:off x="356169" y="585417"/>
            <a:ext cx="1084674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r>
              <a:rPr kumimoji="1"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kumimoji="1"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ReentrantLock(false)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사용하는 것과 동일하며 내부적으로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NonfairSync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클래스 객체인 불공정성 락을 생성한다</a:t>
            </a:r>
            <a:endParaRPr kumimoji="1" lang="en-US" altLang="ko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r>
              <a:rPr kumimoji="1"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(boolean fair)</a:t>
            </a:r>
            <a:r>
              <a:rPr lang="en-US" altLang="ko-KR" sz="18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공정성 정책으로 인스턴스를 생성한다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 락을 사용해야 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이며 내부적으로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FairSync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클래스 객체를 생성한다</a:t>
            </a:r>
            <a:endParaRPr kumimoji="1" lang="en-US" altLang="ko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B703ABD8-8E99-FFB1-1A00-5C2DFE0EDA0F}"/>
              </a:ext>
            </a:extLst>
          </p:cNvPr>
          <p:cNvCxnSpPr>
            <a:cxnSpLocks/>
          </p:cNvCxnSpPr>
          <p:nvPr/>
        </p:nvCxnSpPr>
        <p:spPr>
          <a:xfrm>
            <a:off x="254063" y="121258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7443499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499503" y="2644170"/>
            <a:ext cx="719299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ReadWriteLock &amp; </a:t>
            </a:r>
          </a:p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</a:p>
        </p:txBody>
      </p:sp>
    </p:spTree>
    <p:extLst>
      <p:ext uri="{BB962C8B-B14F-4D97-AF65-F5344CB8AC3E}">
        <p14:creationId xmlns:p14="http://schemas.microsoft.com/office/powerpoint/2010/main" val="3503864432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181576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63305" y="576773"/>
            <a:ext cx="11728695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ReadWriteLock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읽기 작업과 쓰기 작업을 위해 연관된 두 개의 락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쓰기 락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유지하는 인터페이스이다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락은 데이터를 조작하는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하나의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스레드의 임계영역을 보호하는 장치이며 데이터를 읽는 작업만 실행되는 영역은 여러 스레드가 동시에 접근해도 동시성 문제가 발생하지 않는다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작업이 많고 쓰기 작업이 적은 영역을 효율적으로 처리하기 위해 다수의 읽기와 하나의 쓰기를 읽기락과 쓰기락으로 구분해서 락을 운용하는 것이 필요하다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627D9D9-F082-15F1-1CC5-7498C8A4F4A2}"/>
              </a:ext>
            </a:extLst>
          </p:cNvPr>
          <p:cNvSpPr/>
          <p:nvPr/>
        </p:nvSpPr>
        <p:spPr>
          <a:xfrm>
            <a:off x="463304" y="2398982"/>
            <a:ext cx="11552769" cy="39472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성능 개선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락과 쓰기 락의 조합은 상호 배타적인 락을 사용하는 것보다 데이터에 대한 동시 액세스를 허용하므로 동시성이 높아진다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특히 읽기 작업이 더 빈번한 경우에 효과적이며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락의 경우 여러 스레드가 동시에 데이터를 읽을 수 있고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락의 경우 하나의 스레드만 데이터를 수정할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메모리 동기화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 작업은 다른 읽기 락 작업과 상호 작용하는 것이 아니므로  스레드 간 동시에 읽기 작업을 하더라도 메모리의 가시성에 아무런 문제가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 작업은 읽기 작업 및 다른 쓰기 작업과의 메모리 동기화를 보장해야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스레드가 쓰기 락을 해제하고 다른 스레드가 읽기 락을 얻었을 때 이전 쓰기 작업의 업데이트를 볼 수 있어야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 기준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락의 사용은 데이터가 읽히는 빈도와 수정되는 빈도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및 쓰기 작업의 지속 시간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데이터에 대한 경합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동시에 데이터를 읽거나 쓰려는 스레드 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따라 결정된다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수정은 드물게 일어나고 검색은 빈번히 발생한다면 읽기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락의 사용에 적합한 이상적인 후보라 할 수 있지만 업데이트가 빈번해지면 데이터가 대부분 배타적으로 작동한다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작업 시간이 긴 경우 여러 스레드들이 경합없이 모두 읽는 이점이 있으나 너무 짧은 경우 읽기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 구현의 오버헤드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읽기작업과 쓰기 작업의 상태를 계속 확인하기 때문에 상호 배제 락보다 알고리즘이 더 복잡함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증가하기 때문에 효율성이 떨어진다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3235787-1894-4679-CAD3-0616767F128A}"/>
              </a:ext>
            </a:extLst>
          </p:cNvPr>
          <p:cNvSpPr/>
          <p:nvPr/>
        </p:nvSpPr>
        <p:spPr>
          <a:xfrm>
            <a:off x="126590" y="1936733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특징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16195729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38864" y="266690"/>
            <a:ext cx="26917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81716" y="737298"/>
            <a:ext cx="11552769" cy="3103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ReentrantReadWriteLock.ReadLock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읽기 스레드가 동시에 읽기 락을 얻을 수 있으며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락이 보유되는 동안에는 다른 읽기 스레드들도 읽기 락을 얻을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락은 읽기 락이 보유되는 동안에 얻을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그러나 대기하는 중에도 계속 읽기락을 요청하는 상황이 발생하면 쓰기락을 요청한 스레드는 기아상태가 될 수 있으므로  쓰기락을 요청한 상태에서는 더 이상 스레드가 읽기 접근을 할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큰 장점은 여러 스레드가 상호배제 없이 동시에 데이터를 읽을 수 있어서 동시성이 증가한다는 점이다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ReentrantReadWriteLock.WriteLock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락은 배타적이며 한 번에 하나의 스레드만 쓰기 락을 보유할 수 있고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보유하는 동안에는 다른 어떤 스레드도 읽기 락이나 쓰기 락을 얻을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락이 보유되는 동안에 데이터를 수정하는 작업이 수행되며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작업이 완료될 때까지 다른 스레드가 해당 락을 얻지 못한다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37E5F97C-446F-4BAF-C800-C1848CB2CB0E}"/>
              </a:ext>
            </a:extLst>
          </p:cNvPr>
          <p:cNvSpPr/>
          <p:nvPr/>
        </p:nvSpPr>
        <p:spPr>
          <a:xfrm>
            <a:off x="1018074" y="4129301"/>
            <a:ext cx="4781554" cy="1495296"/>
          </a:xfrm>
          <a:prstGeom prst="roundRect">
            <a:avLst>
              <a:gd name="adj" fmla="val 4002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0E7C4DA-4605-F55B-2ACC-2DAC5FDB8A9A}"/>
              </a:ext>
            </a:extLst>
          </p:cNvPr>
          <p:cNvSpPr txBox="1"/>
          <p:nvPr/>
        </p:nvSpPr>
        <p:spPr>
          <a:xfrm>
            <a:off x="2983860" y="4747600"/>
            <a:ext cx="1143379" cy="246221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24385FE8-3367-EB32-6055-39D103FFF07C}"/>
              </a:ext>
            </a:extLst>
          </p:cNvPr>
          <p:cNvSpPr/>
          <p:nvPr/>
        </p:nvSpPr>
        <p:spPr>
          <a:xfrm>
            <a:off x="1189982" y="4938117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87FAB520-6639-D31F-6947-04BB140E98FC}"/>
              </a:ext>
            </a:extLst>
          </p:cNvPr>
          <p:cNvCxnSpPr>
            <a:cxnSpLocks/>
            <a:stCxn id="60" idx="6"/>
            <a:endCxn id="59" idx="1"/>
          </p:cNvCxnSpPr>
          <p:nvPr/>
        </p:nvCxnSpPr>
        <p:spPr>
          <a:xfrm flipV="1">
            <a:off x="1694610" y="4870711"/>
            <a:ext cx="1289250" cy="304931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타원 63">
            <a:extLst>
              <a:ext uri="{FF2B5EF4-FFF2-40B4-BE49-F238E27FC236}">
                <a16:creationId xmlns:a16="http://schemas.microsoft.com/office/drawing/2014/main" id="{81CC331D-2311-D726-B6A4-FC027B12FF56}"/>
              </a:ext>
            </a:extLst>
          </p:cNvPr>
          <p:cNvSpPr/>
          <p:nvPr/>
        </p:nvSpPr>
        <p:spPr>
          <a:xfrm>
            <a:off x="1168111" y="4248310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CF25723B-E44F-93C1-6BED-C3A22CF546A1}"/>
              </a:ext>
            </a:extLst>
          </p:cNvPr>
          <p:cNvCxnSpPr>
            <a:cxnSpLocks/>
            <a:stCxn id="64" idx="6"/>
            <a:endCxn id="59" idx="1"/>
          </p:cNvCxnSpPr>
          <p:nvPr/>
        </p:nvCxnSpPr>
        <p:spPr>
          <a:xfrm>
            <a:off x="1672739" y="4485835"/>
            <a:ext cx="1311121" cy="384876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04A181AD-A6AF-D24F-9156-C0077975C998}"/>
              </a:ext>
            </a:extLst>
          </p:cNvPr>
          <p:cNvSpPr/>
          <p:nvPr/>
        </p:nvSpPr>
        <p:spPr>
          <a:xfrm>
            <a:off x="2059827" y="4369058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06087C9D-4F50-95D8-6AD9-C6FDF4CA7455}"/>
              </a:ext>
            </a:extLst>
          </p:cNvPr>
          <p:cNvSpPr/>
          <p:nvPr/>
        </p:nvSpPr>
        <p:spPr>
          <a:xfrm>
            <a:off x="2059827" y="5061475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690CA7A0-CEEB-A9FC-F982-B9268FFE0CAF}"/>
              </a:ext>
            </a:extLst>
          </p:cNvPr>
          <p:cNvSpPr/>
          <p:nvPr/>
        </p:nvSpPr>
        <p:spPr>
          <a:xfrm>
            <a:off x="3067466" y="4405466"/>
            <a:ext cx="9761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0" name="모서리가 둥근 직사각형 69">
            <a:extLst>
              <a:ext uri="{FF2B5EF4-FFF2-40B4-BE49-F238E27FC236}">
                <a16:creationId xmlns:a16="http://schemas.microsoft.com/office/drawing/2014/main" id="{887DBAC4-1288-14EC-F727-8489BF44C64D}"/>
              </a:ext>
            </a:extLst>
          </p:cNvPr>
          <p:cNvSpPr/>
          <p:nvPr/>
        </p:nvSpPr>
        <p:spPr>
          <a:xfrm>
            <a:off x="6895669" y="4129967"/>
            <a:ext cx="4607679" cy="1495296"/>
          </a:xfrm>
          <a:prstGeom prst="roundRect">
            <a:avLst>
              <a:gd name="adj" fmla="val 4002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BC78704A-5FC4-B46C-A7C5-63D5115AF3C1}"/>
              </a:ext>
            </a:extLst>
          </p:cNvPr>
          <p:cNvSpPr txBox="1"/>
          <p:nvPr/>
        </p:nvSpPr>
        <p:spPr>
          <a:xfrm>
            <a:off x="8806302" y="4748266"/>
            <a:ext cx="1143379" cy="246221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++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00186B5C-6A31-B7C4-023D-C52DBAFA4AC2}"/>
              </a:ext>
            </a:extLst>
          </p:cNvPr>
          <p:cNvSpPr/>
          <p:nvPr/>
        </p:nvSpPr>
        <p:spPr>
          <a:xfrm>
            <a:off x="7080045" y="4938328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33F126D3-8DB5-DE77-6DBA-382F4DB700FE}"/>
              </a:ext>
            </a:extLst>
          </p:cNvPr>
          <p:cNvCxnSpPr>
            <a:cxnSpLocks/>
            <a:stCxn id="72" idx="6"/>
            <a:endCxn id="71" idx="1"/>
          </p:cNvCxnSpPr>
          <p:nvPr/>
        </p:nvCxnSpPr>
        <p:spPr>
          <a:xfrm flipV="1">
            <a:off x="7584673" y="4871377"/>
            <a:ext cx="1221629" cy="304476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타원 75">
            <a:extLst>
              <a:ext uri="{FF2B5EF4-FFF2-40B4-BE49-F238E27FC236}">
                <a16:creationId xmlns:a16="http://schemas.microsoft.com/office/drawing/2014/main" id="{8D1392E3-5E13-6807-6A84-5BF5C6986F5A}"/>
              </a:ext>
            </a:extLst>
          </p:cNvPr>
          <p:cNvSpPr/>
          <p:nvPr/>
        </p:nvSpPr>
        <p:spPr>
          <a:xfrm>
            <a:off x="7078749" y="4248310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30DDCD8C-0DBA-5BF1-7807-C5876EAB11C9}"/>
              </a:ext>
            </a:extLst>
          </p:cNvPr>
          <p:cNvCxnSpPr>
            <a:cxnSpLocks/>
            <a:stCxn id="76" idx="6"/>
            <a:endCxn id="71" idx="1"/>
          </p:cNvCxnSpPr>
          <p:nvPr/>
        </p:nvCxnSpPr>
        <p:spPr>
          <a:xfrm>
            <a:off x="7583377" y="4485835"/>
            <a:ext cx="1222925" cy="385542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타원 77">
            <a:extLst>
              <a:ext uri="{FF2B5EF4-FFF2-40B4-BE49-F238E27FC236}">
                <a16:creationId xmlns:a16="http://schemas.microsoft.com/office/drawing/2014/main" id="{1AB8A6A4-A986-B98F-A4D2-41379B51A7BA}"/>
              </a:ext>
            </a:extLst>
          </p:cNvPr>
          <p:cNvSpPr/>
          <p:nvPr/>
        </p:nvSpPr>
        <p:spPr>
          <a:xfrm>
            <a:off x="10865542" y="4246416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3A575544-597F-013A-87F3-C1BAADEB3A5D}"/>
              </a:ext>
            </a:extLst>
          </p:cNvPr>
          <p:cNvSpPr/>
          <p:nvPr/>
        </p:nvSpPr>
        <p:spPr>
          <a:xfrm>
            <a:off x="7861020" y="4355210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7216AE65-9FE3-9A20-EA09-547CCC242E88}"/>
              </a:ext>
            </a:extLst>
          </p:cNvPr>
          <p:cNvSpPr/>
          <p:nvPr/>
        </p:nvSpPr>
        <p:spPr>
          <a:xfrm>
            <a:off x="7864061" y="5108902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C0A308C0-4754-9128-E607-087E4FC57AF3}"/>
              </a:ext>
            </a:extLst>
          </p:cNvPr>
          <p:cNvSpPr/>
          <p:nvPr/>
        </p:nvSpPr>
        <p:spPr>
          <a:xfrm>
            <a:off x="10245942" y="4428611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B1B22546-D32B-DB43-9E32-1F09BD4C67A9}"/>
              </a:ext>
            </a:extLst>
          </p:cNvPr>
          <p:cNvSpPr/>
          <p:nvPr/>
        </p:nvSpPr>
        <p:spPr>
          <a:xfrm>
            <a:off x="8849626" y="4406131"/>
            <a:ext cx="100944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곱하기 84">
            <a:extLst>
              <a:ext uri="{FF2B5EF4-FFF2-40B4-BE49-F238E27FC236}">
                <a16:creationId xmlns:a16="http://schemas.microsoft.com/office/drawing/2014/main" id="{1758AA32-7C86-CBD3-E836-4ECD61134562}"/>
              </a:ext>
            </a:extLst>
          </p:cNvPr>
          <p:cNvSpPr/>
          <p:nvPr/>
        </p:nvSpPr>
        <p:spPr>
          <a:xfrm>
            <a:off x="8365480" y="4462216"/>
            <a:ext cx="793287" cy="793287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F9661278-423C-C980-2578-E79E1A0543A4}"/>
              </a:ext>
            </a:extLst>
          </p:cNvPr>
          <p:cNvSpPr/>
          <p:nvPr/>
        </p:nvSpPr>
        <p:spPr>
          <a:xfrm>
            <a:off x="5130233" y="4332024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2534629E-D044-0D24-BE1C-C30AB79C7009}"/>
              </a:ext>
            </a:extLst>
          </p:cNvPr>
          <p:cNvCxnSpPr>
            <a:cxnSpLocks/>
            <a:stCxn id="88" idx="2"/>
            <a:endCxn id="59" idx="3"/>
          </p:cNvCxnSpPr>
          <p:nvPr/>
        </p:nvCxnSpPr>
        <p:spPr>
          <a:xfrm flipH="1">
            <a:off x="4127239" y="4569549"/>
            <a:ext cx="1002994" cy="301162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495D09D3-7AEE-247D-D116-1DB87867E0E1}"/>
              </a:ext>
            </a:extLst>
          </p:cNvPr>
          <p:cNvSpPr/>
          <p:nvPr/>
        </p:nvSpPr>
        <p:spPr>
          <a:xfrm>
            <a:off x="4565643" y="4372225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타원 91">
            <a:extLst>
              <a:ext uri="{FF2B5EF4-FFF2-40B4-BE49-F238E27FC236}">
                <a16:creationId xmlns:a16="http://schemas.microsoft.com/office/drawing/2014/main" id="{323DF387-A29B-12BA-DDF1-F8EC66723306}"/>
              </a:ext>
            </a:extLst>
          </p:cNvPr>
          <p:cNvSpPr/>
          <p:nvPr/>
        </p:nvSpPr>
        <p:spPr>
          <a:xfrm>
            <a:off x="10861399" y="4941955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2AC0D865-212A-1FAB-1874-A37A11B00A4B}"/>
              </a:ext>
            </a:extLst>
          </p:cNvPr>
          <p:cNvCxnSpPr>
            <a:cxnSpLocks/>
            <a:stCxn id="92" idx="2"/>
            <a:endCxn id="71" idx="3"/>
          </p:cNvCxnSpPr>
          <p:nvPr/>
        </p:nvCxnSpPr>
        <p:spPr>
          <a:xfrm flipH="1" flipV="1">
            <a:off x="9949681" y="4871377"/>
            <a:ext cx="911718" cy="308103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5" name="곱하기 94">
            <a:extLst>
              <a:ext uri="{FF2B5EF4-FFF2-40B4-BE49-F238E27FC236}">
                <a16:creationId xmlns:a16="http://schemas.microsoft.com/office/drawing/2014/main" id="{C45947D4-1D06-D02B-3B8C-F77495A271E6}"/>
              </a:ext>
            </a:extLst>
          </p:cNvPr>
          <p:cNvSpPr/>
          <p:nvPr/>
        </p:nvSpPr>
        <p:spPr>
          <a:xfrm rot="1334784">
            <a:off x="10025296" y="4751065"/>
            <a:ext cx="467882" cy="467882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4F6048B0-D032-B2A4-42A0-7D84EBE20EAF}"/>
              </a:ext>
            </a:extLst>
          </p:cNvPr>
          <p:cNvCxnSpPr>
            <a:cxnSpLocks/>
            <a:stCxn id="78" idx="2"/>
            <a:endCxn id="71" idx="3"/>
          </p:cNvCxnSpPr>
          <p:nvPr/>
        </p:nvCxnSpPr>
        <p:spPr>
          <a:xfrm flipH="1">
            <a:off x="9949681" y="4483941"/>
            <a:ext cx="915861" cy="387436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7" name="타원 96">
            <a:extLst>
              <a:ext uri="{FF2B5EF4-FFF2-40B4-BE49-F238E27FC236}">
                <a16:creationId xmlns:a16="http://schemas.microsoft.com/office/drawing/2014/main" id="{272643DC-4BCB-5669-DEFB-0F60B2492EB2}"/>
              </a:ext>
            </a:extLst>
          </p:cNvPr>
          <p:cNvSpPr/>
          <p:nvPr/>
        </p:nvSpPr>
        <p:spPr>
          <a:xfrm>
            <a:off x="5135804" y="4938117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1C5992CA-4B1C-C71A-4EEB-B706A9815CDD}"/>
              </a:ext>
            </a:extLst>
          </p:cNvPr>
          <p:cNvCxnSpPr>
            <a:cxnSpLocks/>
            <a:stCxn id="97" idx="2"/>
          </p:cNvCxnSpPr>
          <p:nvPr/>
        </p:nvCxnSpPr>
        <p:spPr>
          <a:xfrm flipH="1" flipV="1">
            <a:off x="4129613" y="4863716"/>
            <a:ext cx="1006191" cy="311926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1" name="곱하기 90">
            <a:extLst>
              <a:ext uri="{FF2B5EF4-FFF2-40B4-BE49-F238E27FC236}">
                <a16:creationId xmlns:a16="http://schemas.microsoft.com/office/drawing/2014/main" id="{DB6F98A3-02DD-5AC2-BE47-02B1557D50C6}"/>
              </a:ext>
            </a:extLst>
          </p:cNvPr>
          <p:cNvSpPr/>
          <p:nvPr/>
        </p:nvSpPr>
        <p:spPr>
          <a:xfrm>
            <a:off x="3925940" y="4608742"/>
            <a:ext cx="512861" cy="512861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0675F9B8-76EA-1C8C-3D8A-0E1A1D9FAC2B}"/>
              </a:ext>
            </a:extLst>
          </p:cNvPr>
          <p:cNvSpPr/>
          <p:nvPr/>
        </p:nvSpPr>
        <p:spPr>
          <a:xfrm>
            <a:off x="4583983" y="5128355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5A746769-F2C7-D7DF-012A-6D952EED09E5}"/>
              </a:ext>
            </a:extLst>
          </p:cNvPr>
          <p:cNvSpPr/>
          <p:nvPr/>
        </p:nvSpPr>
        <p:spPr>
          <a:xfrm>
            <a:off x="2781471" y="477129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F158E4F7-DE68-5724-53D1-B7467FBE5626}"/>
              </a:ext>
            </a:extLst>
          </p:cNvPr>
          <p:cNvSpPr/>
          <p:nvPr/>
        </p:nvSpPr>
        <p:spPr>
          <a:xfrm>
            <a:off x="4383520" y="441996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3" name="타원 102">
            <a:extLst>
              <a:ext uri="{FF2B5EF4-FFF2-40B4-BE49-F238E27FC236}">
                <a16:creationId xmlns:a16="http://schemas.microsoft.com/office/drawing/2014/main" id="{49094EB2-F0A9-8602-46D1-64D7C3207F2E}"/>
              </a:ext>
            </a:extLst>
          </p:cNvPr>
          <p:cNvSpPr/>
          <p:nvPr/>
        </p:nvSpPr>
        <p:spPr>
          <a:xfrm>
            <a:off x="4405810" y="513934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4" name="타원 103">
            <a:extLst>
              <a:ext uri="{FF2B5EF4-FFF2-40B4-BE49-F238E27FC236}">
                <a16:creationId xmlns:a16="http://schemas.microsoft.com/office/drawing/2014/main" id="{F5F6B97B-0333-5E87-5033-42700B83A690}"/>
              </a:ext>
            </a:extLst>
          </p:cNvPr>
          <p:cNvSpPr/>
          <p:nvPr/>
        </p:nvSpPr>
        <p:spPr>
          <a:xfrm>
            <a:off x="10088680" y="445940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5" name="타원 104">
            <a:extLst>
              <a:ext uri="{FF2B5EF4-FFF2-40B4-BE49-F238E27FC236}">
                <a16:creationId xmlns:a16="http://schemas.microsoft.com/office/drawing/2014/main" id="{CDE43C3B-1622-4108-A211-81A120A29ADB}"/>
              </a:ext>
            </a:extLst>
          </p:cNvPr>
          <p:cNvSpPr/>
          <p:nvPr/>
        </p:nvSpPr>
        <p:spPr>
          <a:xfrm>
            <a:off x="10101781" y="515873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6" name="타원 105">
            <a:extLst>
              <a:ext uri="{FF2B5EF4-FFF2-40B4-BE49-F238E27FC236}">
                <a16:creationId xmlns:a16="http://schemas.microsoft.com/office/drawing/2014/main" id="{CD0EF056-B755-5B71-7CE9-ADF8228B176B}"/>
              </a:ext>
            </a:extLst>
          </p:cNvPr>
          <p:cNvSpPr/>
          <p:nvPr/>
        </p:nvSpPr>
        <p:spPr>
          <a:xfrm>
            <a:off x="8655812" y="475462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14B62FC-BAC7-1CF9-FFE3-5C835A4251A5}"/>
              </a:ext>
            </a:extLst>
          </p:cNvPr>
          <p:cNvSpPr/>
          <p:nvPr/>
        </p:nvSpPr>
        <p:spPr>
          <a:xfrm>
            <a:off x="10263379" y="5143749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5B68E8C-A15B-29C9-4DEC-4686382D3093}"/>
              </a:ext>
            </a:extLst>
          </p:cNvPr>
          <p:cNvSpPr/>
          <p:nvPr/>
        </p:nvSpPr>
        <p:spPr>
          <a:xfrm>
            <a:off x="1018073" y="5716037"/>
            <a:ext cx="5109091" cy="8329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T1, T2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동시에 읽기 락을 획득한다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T1, T2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모두 락을 해제할 때 까지 대기한다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T4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먼저 쓰기락을 요청한 상태이기 때문에 읽기락을 요청하더라도 대기한다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8FBE4C9-D268-E619-96E6-9018D9FFEDBC}"/>
              </a:ext>
            </a:extLst>
          </p:cNvPr>
          <p:cNvSpPr/>
          <p:nvPr/>
        </p:nvSpPr>
        <p:spPr>
          <a:xfrm>
            <a:off x="6939623" y="5721302"/>
            <a:ext cx="3624710" cy="5790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쓰기 락을 획득한다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나머지 모든 스레드는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락을 해제할 때 까지 대기한다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39744636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5852487" y="990053"/>
            <a:ext cx="2446749" cy="1548672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072B94-055C-43F1-2D8F-AA4878798188}"/>
              </a:ext>
            </a:extLst>
          </p:cNvPr>
          <p:cNvSpPr txBox="1"/>
          <p:nvPr/>
        </p:nvSpPr>
        <p:spPr>
          <a:xfrm>
            <a:off x="5891856" y="996108"/>
            <a:ext cx="23616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ReadWriteLock</a:t>
            </a:r>
            <a:endParaRPr kumimoji="1" lang="ko-Kore-KR" altLang="en-US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5955774" y="1481941"/>
            <a:ext cx="1816490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readLock()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writeLock()</a:t>
            </a: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5843408" y="1384106"/>
            <a:ext cx="2446749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E5883EBC-A1FC-C691-36F0-543871AADDD4}"/>
              </a:ext>
            </a:extLst>
          </p:cNvPr>
          <p:cNvSpPr/>
          <p:nvPr/>
        </p:nvSpPr>
        <p:spPr>
          <a:xfrm>
            <a:off x="5852487" y="3631384"/>
            <a:ext cx="2446749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BAF30DF5-E004-6B7D-0B2D-80B5DAF8A39C}"/>
              </a:ext>
            </a:extLst>
          </p:cNvPr>
          <p:cNvSpPr/>
          <p:nvPr/>
        </p:nvSpPr>
        <p:spPr>
          <a:xfrm>
            <a:off x="8883606" y="3631384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86D483B8-33AB-36CD-8431-16E00A299D91}"/>
              </a:ext>
            </a:extLst>
          </p:cNvPr>
          <p:cNvSpPr/>
          <p:nvPr/>
        </p:nvSpPr>
        <p:spPr>
          <a:xfrm>
            <a:off x="8035818" y="5017335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FairSync</a:t>
            </a: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1F2DD43F-4273-7614-4820-9B57D64DC09E}"/>
              </a:ext>
            </a:extLst>
          </p:cNvPr>
          <p:cNvSpPr/>
          <p:nvPr/>
        </p:nvSpPr>
        <p:spPr>
          <a:xfrm>
            <a:off x="9843562" y="5017334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NonFairSync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9D564C4-B2BB-7CFA-8AD7-FD3B434C06D5}"/>
              </a:ext>
            </a:extLst>
          </p:cNvPr>
          <p:cNvSpPr/>
          <p:nvPr/>
        </p:nvSpPr>
        <p:spPr>
          <a:xfrm>
            <a:off x="126590" y="95661"/>
            <a:ext cx="23013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ReadWriteLock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04ACA264-3ED3-7B3A-5A46-8EBD76BB4A28}"/>
              </a:ext>
            </a:extLst>
          </p:cNvPr>
          <p:cNvCxnSpPr>
            <a:cxnSpLocks/>
            <a:stCxn id="5" idx="0"/>
            <a:endCxn id="3" idx="2"/>
          </p:cNvCxnSpPr>
          <p:nvPr/>
        </p:nvCxnSpPr>
        <p:spPr>
          <a:xfrm flipV="1">
            <a:off x="7075862" y="2538725"/>
            <a:ext cx="0" cy="1092659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B4CE04E1-85EA-B13C-AD2B-6A9281CF4882}"/>
              </a:ext>
            </a:extLst>
          </p:cNvPr>
          <p:cNvCxnSpPr>
            <a:cxnSpLocks/>
            <a:stCxn id="5" idx="3"/>
            <a:endCxn id="23" idx="1"/>
          </p:cNvCxnSpPr>
          <p:nvPr/>
        </p:nvCxnSpPr>
        <p:spPr>
          <a:xfrm>
            <a:off x="8299236" y="3929108"/>
            <a:ext cx="58437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BD23B5D3-2B40-E5CF-12A9-4FE718BFB79C}"/>
              </a:ext>
            </a:extLst>
          </p:cNvPr>
          <p:cNvCxnSpPr>
            <a:cxnSpLocks/>
            <a:stCxn id="24" idx="0"/>
            <a:endCxn id="23" idx="2"/>
          </p:cNvCxnSpPr>
          <p:nvPr/>
        </p:nvCxnSpPr>
        <p:spPr>
          <a:xfrm flipV="1">
            <a:off x="8883607" y="4226831"/>
            <a:ext cx="847788" cy="79050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D5F2F64B-C1FB-3497-8000-ADEBEE6D4590}"/>
              </a:ext>
            </a:extLst>
          </p:cNvPr>
          <p:cNvCxnSpPr>
            <a:cxnSpLocks/>
            <a:stCxn id="25" idx="0"/>
            <a:endCxn id="23" idx="2"/>
          </p:cNvCxnSpPr>
          <p:nvPr/>
        </p:nvCxnSpPr>
        <p:spPr>
          <a:xfrm flipH="1" flipV="1">
            <a:off x="9731395" y="4226831"/>
            <a:ext cx="959956" cy="79050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0EAA7467-741A-B852-99C1-34293F31EB4D}"/>
              </a:ext>
            </a:extLst>
          </p:cNvPr>
          <p:cNvSpPr txBox="1"/>
          <p:nvPr/>
        </p:nvSpPr>
        <p:spPr>
          <a:xfrm>
            <a:off x="8056871" y="5671900"/>
            <a:ext cx="14709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 락 구현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EC6F978-497A-A239-FD36-803D635C4367}"/>
              </a:ext>
            </a:extLst>
          </p:cNvPr>
          <p:cNvSpPr txBox="1"/>
          <p:nvPr/>
        </p:nvSpPr>
        <p:spPr>
          <a:xfrm>
            <a:off x="9991788" y="5677956"/>
            <a:ext cx="14709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 공정한 락 구현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17CF2175-BD8C-5B69-8CD9-B1544343EE98}"/>
              </a:ext>
            </a:extLst>
          </p:cNvPr>
          <p:cNvSpPr/>
          <p:nvPr/>
        </p:nvSpPr>
        <p:spPr>
          <a:xfrm>
            <a:off x="3026007" y="3128285"/>
            <a:ext cx="1765495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</a:t>
            </a:r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7FFB9755-2659-CFE1-780F-747C30C96A6E}"/>
              </a:ext>
            </a:extLst>
          </p:cNvPr>
          <p:cNvSpPr/>
          <p:nvPr/>
        </p:nvSpPr>
        <p:spPr>
          <a:xfrm>
            <a:off x="3026008" y="4317665"/>
            <a:ext cx="1765495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</a:t>
            </a:r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FFB439C3-949E-6E96-2461-16987D5ED143}"/>
              </a:ext>
            </a:extLst>
          </p:cNvPr>
          <p:cNvSpPr/>
          <p:nvPr/>
        </p:nvSpPr>
        <p:spPr>
          <a:xfrm>
            <a:off x="533790" y="3722218"/>
            <a:ext cx="1765495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FD90414C-D4A6-44D1-7783-1C6B718D49C6}"/>
              </a:ext>
            </a:extLst>
          </p:cNvPr>
          <p:cNvCxnSpPr>
            <a:cxnSpLocks/>
            <a:stCxn id="21" idx="1"/>
            <a:endCxn id="30" idx="3"/>
          </p:cNvCxnSpPr>
          <p:nvPr/>
        </p:nvCxnSpPr>
        <p:spPr>
          <a:xfrm flipH="1">
            <a:off x="2299285" y="3426009"/>
            <a:ext cx="726722" cy="593933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594E6A28-ABB9-210A-0B5F-18A0E9B00286}"/>
              </a:ext>
            </a:extLst>
          </p:cNvPr>
          <p:cNvCxnSpPr>
            <a:cxnSpLocks/>
            <a:stCxn id="29" idx="1"/>
            <a:endCxn id="30" idx="3"/>
          </p:cNvCxnSpPr>
          <p:nvPr/>
        </p:nvCxnSpPr>
        <p:spPr>
          <a:xfrm flipH="1" flipV="1">
            <a:off x="2299285" y="4019942"/>
            <a:ext cx="726723" cy="595447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41636DD-13FB-D39D-B751-F37EDED7E92F}"/>
              </a:ext>
            </a:extLst>
          </p:cNvPr>
          <p:cNvCxnSpPr>
            <a:cxnSpLocks/>
            <a:stCxn id="21" idx="3"/>
            <a:endCxn id="5" idx="1"/>
          </p:cNvCxnSpPr>
          <p:nvPr/>
        </p:nvCxnSpPr>
        <p:spPr>
          <a:xfrm>
            <a:off x="4791502" y="3426009"/>
            <a:ext cx="1060985" cy="5030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B43E86F4-499A-0E39-C0A1-5F06F06D876B}"/>
              </a:ext>
            </a:extLst>
          </p:cNvPr>
          <p:cNvCxnSpPr>
            <a:cxnSpLocks/>
            <a:stCxn id="29" idx="3"/>
            <a:endCxn id="5" idx="1"/>
          </p:cNvCxnSpPr>
          <p:nvPr/>
        </p:nvCxnSpPr>
        <p:spPr>
          <a:xfrm flipV="1">
            <a:off x="4791503" y="3929108"/>
            <a:ext cx="1060984" cy="6862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83492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328800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649684"/>
            <a:ext cx="11140034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동일한 시간에 하나의 작업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(Task)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 수행할 수 있기 때문에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프로세스를 동시에 실행할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여러 프로세스를 동시성으로 처리하기 위해서는 한 프로세스에서 다른 프로세스로 전환해야 하는데 이것을 컨텍스트 스위치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(context switch)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라고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DB23564-5D99-ECC2-4E54-283E00E60D90}"/>
              </a:ext>
            </a:extLst>
          </p:cNvPr>
          <p:cNvSpPr/>
          <p:nvPr/>
        </p:nvSpPr>
        <p:spPr>
          <a:xfrm>
            <a:off x="4407851" y="4397067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1D29A4A-4947-0183-2356-35F23B71A044}"/>
              </a:ext>
            </a:extLst>
          </p:cNvPr>
          <p:cNvSpPr/>
          <p:nvPr/>
        </p:nvSpPr>
        <p:spPr>
          <a:xfrm>
            <a:off x="4407851" y="4660088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B4A723-E6AE-8E27-97A0-B286C0DBE295}"/>
              </a:ext>
            </a:extLst>
          </p:cNvPr>
          <p:cNvSpPr txBox="1"/>
          <p:nvPr/>
        </p:nvSpPr>
        <p:spPr>
          <a:xfrm>
            <a:off x="4714343" y="4399164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ID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E79E61-E6EF-C7B2-2C4C-92BAC3FA5EE2}"/>
              </a:ext>
            </a:extLst>
          </p:cNvPr>
          <p:cNvSpPr txBox="1"/>
          <p:nvPr/>
        </p:nvSpPr>
        <p:spPr>
          <a:xfrm>
            <a:off x="4656161" y="4667843"/>
            <a:ext cx="10223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/>
              <a:t>Process State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30EACE7-8E9B-4360-C369-09039FBE4F76}"/>
              </a:ext>
            </a:extLst>
          </p:cNvPr>
          <p:cNvSpPr/>
          <p:nvPr/>
        </p:nvSpPr>
        <p:spPr>
          <a:xfrm>
            <a:off x="4407851" y="4921897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AE2B301-0C9D-9FA5-6677-38E13527487D}"/>
              </a:ext>
            </a:extLst>
          </p:cNvPr>
          <p:cNvSpPr/>
          <p:nvPr/>
        </p:nvSpPr>
        <p:spPr>
          <a:xfrm>
            <a:off x="4407851" y="5184918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62C127-3458-96AB-301B-421CE0FF3C35}"/>
              </a:ext>
            </a:extLst>
          </p:cNvPr>
          <p:cNvSpPr txBox="1"/>
          <p:nvPr/>
        </p:nvSpPr>
        <p:spPr>
          <a:xfrm>
            <a:off x="4594000" y="4923994"/>
            <a:ext cx="117343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/>
              <a:t>Pointer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E37C4C-881F-2A48-E24F-5FFFD04E17C1}"/>
              </a:ext>
            </a:extLst>
          </p:cNvPr>
          <p:cNvSpPr txBox="1"/>
          <p:nvPr/>
        </p:nvSpPr>
        <p:spPr>
          <a:xfrm>
            <a:off x="4714343" y="5192673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Priority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CA76E69-56D5-E78E-221B-62C3591BACC2}"/>
              </a:ext>
            </a:extLst>
          </p:cNvPr>
          <p:cNvSpPr/>
          <p:nvPr/>
        </p:nvSpPr>
        <p:spPr>
          <a:xfrm>
            <a:off x="4407851" y="5446529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58A1407-F460-90DA-04D1-61CA45A5C13F}"/>
              </a:ext>
            </a:extLst>
          </p:cNvPr>
          <p:cNvSpPr/>
          <p:nvPr/>
        </p:nvSpPr>
        <p:spPr>
          <a:xfrm>
            <a:off x="4407851" y="5703870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27B62CD-F6EB-0626-13F2-8F17E01A5822}"/>
              </a:ext>
            </a:extLst>
          </p:cNvPr>
          <p:cNvSpPr txBox="1"/>
          <p:nvPr/>
        </p:nvSpPr>
        <p:spPr>
          <a:xfrm>
            <a:off x="4407851" y="5448626"/>
            <a:ext cx="148352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Program counter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67CD889-6695-6056-11B9-EE934BAADFFF}"/>
              </a:ext>
            </a:extLst>
          </p:cNvPr>
          <p:cNvSpPr txBox="1"/>
          <p:nvPr/>
        </p:nvSpPr>
        <p:spPr>
          <a:xfrm>
            <a:off x="4407851" y="5711625"/>
            <a:ext cx="148352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/>
              <a:t>CPU Registers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BBF10B8-CF14-B256-60C5-5D46FF81870B}"/>
              </a:ext>
            </a:extLst>
          </p:cNvPr>
          <p:cNvSpPr/>
          <p:nvPr/>
        </p:nvSpPr>
        <p:spPr>
          <a:xfrm>
            <a:off x="4407851" y="5965679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EF15D01-6265-B90D-076F-CBFB19FF2D21}"/>
              </a:ext>
            </a:extLst>
          </p:cNvPr>
          <p:cNvSpPr/>
          <p:nvPr/>
        </p:nvSpPr>
        <p:spPr>
          <a:xfrm>
            <a:off x="4407851" y="6228700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CBEA944-F049-A173-B1D8-EB083505DDB1}"/>
              </a:ext>
            </a:extLst>
          </p:cNvPr>
          <p:cNvSpPr txBox="1"/>
          <p:nvPr/>
        </p:nvSpPr>
        <p:spPr>
          <a:xfrm>
            <a:off x="4407850" y="5967776"/>
            <a:ext cx="148352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I/O information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914AF5A-6221-C041-B42E-9958D06B8481}"/>
              </a:ext>
            </a:extLst>
          </p:cNvPr>
          <p:cNvSpPr txBox="1"/>
          <p:nvPr/>
        </p:nvSpPr>
        <p:spPr>
          <a:xfrm>
            <a:off x="4714343" y="6236455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/>
              <a:t>e</a:t>
            </a:r>
            <a:r>
              <a:rPr lang="en-US" altLang="ko-KR" sz="1100">
                <a:solidFill>
                  <a:schemeClr val="tx1"/>
                </a:solidFill>
              </a:rPr>
              <a:t>tc….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641944D-37B9-B876-C33A-7FFAF7330E62}"/>
              </a:ext>
            </a:extLst>
          </p:cNvPr>
          <p:cNvSpPr/>
          <p:nvPr/>
        </p:nvSpPr>
        <p:spPr>
          <a:xfrm>
            <a:off x="228928" y="1640495"/>
            <a:ext cx="12975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</a:t>
            </a:r>
            <a:endParaRPr lang="ko-KR" altLang="en-US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560B8C8-585B-C32C-DB0C-84EEE9959FD6}"/>
              </a:ext>
            </a:extLst>
          </p:cNvPr>
          <p:cNvSpPr txBox="1"/>
          <p:nvPr/>
        </p:nvSpPr>
        <p:spPr>
          <a:xfrm>
            <a:off x="5937736" y="4424153"/>
            <a:ext cx="246243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b="0" i="0">
                <a:solidFill>
                  <a:srgbClr val="000000"/>
                </a:solidFill>
                <a:effectLst/>
                <a:latin typeface="Nunito" panose="020F0502020204030204" pitchFamily="34" charset="0"/>
              </a:rPr>
              <a:t>운영 체제의 각 프로세스에 대한 고유 </a:t>
            </a:r>
            <a:r>
              <a:rPr lang="en-US" altLang="ko-Kore-KR" sz="900" b="0" i="0">
                <a:solidFill>
                  <a:srgbClr val="000000"/>
                </a:solidFill>
                <a:effectLst/>
                <a:latin typeface="Nunito" panose="020F0502020204030204" pitchFamily="34" charset="0"/>
              </a:rPr>
              <a:t>ID</a:t>
            </a:r>
            <a:endParaRPr lang="ko-Kore-KR" altLang="en-US" sz="90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FFD7368-2C04-0B0C-20B2-7219C62E94B7}"/>
              </a:ext>
            </a:extLst>
          </p:cNvPr>
          <p:cNvSpPr txBox="1"/>
          <p:nvPr/>
        </p:nvSpPr>
        <p:spPr>
          <a:xfrm>
            <a:off x="5937736" y="4684585"/>
            <a:ext cx="1554173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b="0" i="0">
                <a:solidFill>
                  <a:srgbClr val="000000"/>
                </a:solidFill>
                <a:effectLst/>
                <a:latin typeface="Nunito" pitchFamily="2" charset="0"/>
              </a:rPr>
              <a:t>프로세스의 현재 상태</a:t>
            </a:r>
            <a:endParaRPr lang="ko-Kore-KR" altLang="en-US" sz="9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42A2485-47D8-F00C-3386-8DCF08F59FE0}"/>
              </a:ext>
            </a:extLst>
          </p:cNvPr>
          <p:cNvSpPr txBox="1"/>
          <p:nvPr/>
        </p:nvSpPr>
        <p:spPr>
          <a:xfrm>
            <a:off x="5937736" y="4945018"/>
            <a:ext cx="287617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/>
              <a:t>프로세스의 현재 위치를 저장하는 포인터 정보</a:t>
            </a:r>
            <a:endParaRPr lang="ko-Kore-KR" altLang="en-US" sz="9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9C87E1A-4EDF-5420-88B9-FB2584F54475}"/>
              </a:ext>
            </a:extLst>
          </p:cNvPr>
          <p:cNvSpPr txBox="1"/>
          <p:nvPr/>
        </p:nvSpPr>
        <p:spPr>
          <a:xfrm>
            <a:off x="5937736" y="5205450"/>
            <a:ext cx="235095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ore-KR" sz="900">
                <a:solidFill>
                  <a:srgbClr val="000000"/>
                </a:solidFill>
                <a:latin typeface="Nunito" pitchFamily="2" charset="0"/>
              </a:rPr>
              <a:t>CPU </a:t>
            </a:r>
            <a:r>
              <a:rPr lang="ko-KR" altLang="en-US" sz="900">
                <a:solidFill>
                  <a:srgbClr val="000000"/>
                </a:solidFill>
                <a:latin typeface="Nunito" pitchFamily="2" charset="0"/>
              </a:rPr>
              <a:t>스케줄링 정보</a:t>
            </a:r>
            <a:r>
              <a:rPr lang="en-US" altLang="ko-KR" sz="900">
                <a:solidFill>
                  <a:srgbClr val="000000"/>
                </a:solidFill>
                <a:latin typeface="Nunito" pitchFamily="2" charset="0"/>
              </a:rPr>
              <a:t>,</a:t>
            </a:r>
            <a:r>
              <a:rPr lang="ko-KR" altLang="en-US" sz="900">
                <a:solidFill>
                  <a:srgbClr val="000000"/>
                </a:solidFill>
                <a:latin typeface="Nunito" pitchFamily="2" charset="0"/>
              </a:rPr>
              <a:t> 프로세스 우선순위</a:t>
            </a:r>
            <a:endParaRPr lang="ko-Kore-KR" altLang="en-US" sz="9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9BD1409-C0FF-5A75-7F4D-321A963B3CBD}"/>
              </a:ext>
            </a:extLst>
          </p:cNvPr>
          <p:cNvSpPr txBox="1"/>
          <p:nvPr/>
        </p:nvSpPr>
        <p:spPr>
          <a:xfrm>
            <a:off x="5937736" y="5465882"/>
            <a:ext cx="246243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/>
              <a:t>프로세스가 다음에 실행할 명령어의 주소</a:t>
            </a:r>
            <a:endParaRPr lang="ko-Kore-KR" altLang="en-US" sz="90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B742CC1-7CA9-62A1-832A-D9AC5CBB79A6}"/>
              </a:ext>
            </a:extLst>
          </p:cNvPr>
          <p:cNvSpPr txBox="1"/>
          <p:nvPr/>
        </p:nvSpPr>
        <p:spPr>
          <a:xfrm>
            <a:off x="5937736" y="5726314"/>
            <a:ext cx="306641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/>
              <a:t>범용 레지스터를 포함하는 </a:t>
            </a:r>
            <a:r>
              <a:rPr lang="en-US" altLang="ko-Kore-KR" sz="900"/>
              <a:t>CPU </a:t>
            </a:r>
            <a:r>
              <a:rPr lang="ko-KR" altLang="en-US" sz="900"/>
              <a:t>레지스터에 있는 정보</a:t>
            </a:r>
            <a:endParaRPr lang="ko-Kore-KR" altLang="en-US" sz="9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7AF6B4F-46CC-8635-42E2-0991B84CF470}"/>
              </a:ext>
            </a:extLst>
          </p:cNvPr>
          <p:cNvSpPr txBox="1"/>
          <p:nvPr/>
        </p:nvSpPr>
        <p:spPr>
          <a:xfrm>
            <a:off x="5937736" y="5981068"/>
            <a:ext cx="246243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>
                <a:solidFill>
                  <a:srgbClr val="000000"/>
                </a:solidFill>
                <a:latin typeface="Nunito" panose="020F0502020204030204" pitchFamily="34" charset="0"/>
              </a:rPr>
              <a:t>프로세스에 할당된 </a:t>
            </a:r>
            <a:r>
              <a:rPr lang="en-US" altLang="ko-KR" sz="900">
                <a:solidFill>
                  <a:srgbClr val="000000"/>
                </a:solidFill>
                <a:latin typeface="Nunito" panose="020F0502020204030204" pitchFamily="34" charset="0"/>
              </a:rPr>
              <a:t>I/O </a:t>
            </a:r>
            <a:r>
              <a:rPr lang="ko-KR" altLang="en-US" sz="900">
                <a:solidFill>
                  <a:srgbClr val="000000"/>
                </a:solidFill>
                <a:latin typeface="Nunito" panose="020F0502020204030204" pitchFamily="34" charset="0"/>
              </a:rPr>
              <a:t>장치 목록</a:t>
            </a:r>
            <a:endParaRPr lang="ko-Kore-KR" altLang="en-US" sz="90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DBC1284-82AE-3DF7-BF7D-F7A010081358}"/>
              </a:ext>
            </a:extLst>
          </p:cNvPr>
          <p:cNvSpPr/>
          <p:nvPr/>
        </p:nvSpPr>
        <p:spPr>
          <a:xfrm>
            <a:off x="228928" y="3140561"/>
            <a:ext cx="33918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PCB 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(Process Control Block)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575A061-74EB-2B86-1E8C-F494D5E23B44}"/>
              </a:ext>
            </a:extLst>
          </p:cNvPr>
          <p:cNvSpPr/>
          <p:nvPr/>
        </p:nvSpPr>
        <p:spPr>
          <a:xfrm>
            <a:off x="565422" y="2061081"/>
            <a:ext cx="10449767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간 전환을 위해서는 이전에 어디까지 명령을 수행했고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CPU Register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에는 어떤 값이 저장되어 있는지에 대한 정보가 필요하다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해당 프로세스를 실행하기 위한 프로세스의 정보를 의미하며 이 정보들은 운영체제가 관리하는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PCB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라고 하는 자료구조의 공간에 저장된다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A916FA5-1065-A905-892A-05110ACFAD84}"/>
              </a:ext>
            </a:extLst>
          </p:cNvPr>
          <p:cNvSpPr txBox="1"/>
          <p:nvPr/>
        </p:nvSpPr>
        <p:spPr>
          <a:xfrm>
            <a:off x="565422" y="3527939"/>
            <a:ext cx="7309500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운영체제가 시스템 내의 프로세스들을 관리하기 위해 프로세스마다 유지하는 정보를 담는 커널 내의 자료구조이다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프로세스 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정보를 교체하고 캐시를 비우는 일련의 과정이라 볼 수 있다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F6F4A4C-2E07-4B0B-BAC7-6BC779676832}"/>
              </a:ext>
            </a:extLst>
          </p:cNvPr>
          <p:cNvSpPr/>
          <p:nvPr/>
        </p:nvSpPr>
        <p:spPr>
          <a:xfrm>
            <a:off x="963304" y="4725947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FC76EAF0-4630-8123-7390-B6A18D87D3DA}"/>
              </a:ext>
            </a:extLst>
          </p:cNvPr>
          <p:cNvSpPr/>
          <p:nvPr/>
        </p:nvSpPr>
        <p:spPr>
          <a:xfrm>
            <a:off x="966416" y="5116253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E8609EC-463B-634C-5E9E-AAF7234160C4}"/>
              </a:ext>
            </a:extLst>
          </p:cNvPr>
          <p:cNvSpPr/>
          <p:nvPr/>
        </p:nvSpPr>
        <p:spPr>
          <a:xfrm>
            <a:off x="966416" y="5508152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9E9942E6-4E96-10B4-175C-8743C3311DA4}"/>
              </a:ext>
            </a:extLst>
          </p:cNvPr>
          <p:cNvSpPr/>
          <p:nvPr/>
        </p:nvSpPr>
        <p:spPr>
          <a:xfrm>
            <a:off x="966416" y="5900051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C7680D6-42CF-C26A-5DEB-C590E5F2C559}"/>
              </a:ext>
            </a:extLst>
          </p:cNvPr>
          <p:cNvSpPr txBox="1"/>
          <p:nvPr/>
        </p:nvSpPr>
        <p:spPr>
          <a:xfrm>
            <a:off x="1254677" y="4786684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#1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976F542-A66B-EAE5-7BA7-0E5F9E941C02}"/>
              </a:ext>
            </a:extLst>
          </p:cNvPr>
          <p:cNvSpPr txBox="1"/>
          <p:nvPr/>
        </p:nvSpPr>
        <p:spPr>
          <a:xfrm>
            <a:off x="1257789" y="5185378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#2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DF5B2C9-445D-5A66-3BB5-8104D60A9F82}"/>
              </a:ext>
            </a:extLst>
          </p:cNvPr>
          <p:cNvSpPr txBox="1"/>
          <p:nvPr/>
        </p:nvSpPr>
        <p:spPr>
          <a:xfrm>
            <a:off x="1272908" y="5583894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#4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701265C-8476-9D02-9BCC-0856CE4FC5F0}"/>
              </a:ext>
            </a:extLst>
          </p:cNvPr>
          <p:cNvSpPr txBox="1"/>
          <p:nvPr/>
        </p:nvSpPr>
        <p:spPr>
          <a:xfrm>
            <a:off x="1272908" y="5969176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#N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63FE7B70-6B2D-45F1-33BB-08839386A55B}"/>
              </a:ext>
            </a:extLst>
          </p:cNvPr>
          <p:cNvSpPr/>
          <p:nvPr/>
        </p:nvSpPr>
        <p:spPr>
          <a:xfrm>
            <a:off x="2159608" y="4201049"/>
            <a:ext cx="5677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RAM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7B980F6-7FA8-04EE-48ED-29B9764AE55B}"/>
              </a:ext>
            </a:extLst>
          </p:cNvPr>
          <p:cNvSpPr/>
          <p:nvPr/>
        </p:nvSpPr>
        <p:spPr>
          <a:xfrm>
            <a:off x="2971929" y="4821292"/>
            <a:ext cx="526106" cy="2462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8A225051-D376-DECA-4F71-0952593F733A}"/>
              </a:ext>
            </a:extLst>
          </p:cNvPr>
          <p:cNvSpPr/>
          <p:nvPr/>
        </p:nvSpPr>
        <p:spPr>
          <a:xfrm>
            <a:off x="2971929" y="5191468"/>
            <a:ext cx="526106" cy="2462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0285848-88F0-423E-A37A-BEDB08F96AD3}"/>
              </a:ext>
            </a:extLst>
          </p:cNvPr>
          <p:cNvSpPr/>
          <p:nvPr/>
        </p:nvSpPr>
        <p:spPr>
          <a:xfrm>
            <a:off x="2971929" y="5590029"/>
            <a:ext cx="526106" cy="2462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CC409848-4C87-F167-9062-33C11B53D195}"/>
              </a:ext>
            </a:extLst>
          </p:cNvPr>
          <p:cNvSpPr/>
          <p:nvPr/>
        </p:nvSpPr>
        <p:spPr>
          <a:xfrm>
            <a:off x="2971929" y="5993363"/>
            <a:ext cx="526106" cy="2462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4FD2B221-8CB0-124F-A55C-9B912DCA1064}"/>
              </a:ext>
            </a:extLst>
          </p:cNvPr>
          <p:cNvCxnSpPr>
            <a:cxnSpLocks/>
            <a:stCxn id="45" idx="3"/>
            <a:endCxn id="9" idx="1"/>
          </p:cNvCxnSpPr>
          <p:nvPr/>
        </p:nvCxnSpPr>
        <p:spPr>
          <a:xfrm>
            <a:off x="3498035" y="5314579"/>
            <a:ext cx="909816" cy="1145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E4EEF68-E16F-AE30-342C-A4BB976DD8DF}"/>
              </a:ext>
            </a:extLst>
          </p:cNvPr>
          <p:cNvSpPr/>
          <p:nvPr/>
        </p:nvSpPr>
        <p:spPr>
          <a:xfrm>
            <a:off x="2449445" y="4730822"/>
            <a:ext cx="1483521" cy="1561123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4BE84AC1-6B32-EF37-C7A1-2B39AC3E5B91}"/>
              </a:ext>
            </a:extLst>
          </p:cNvPr>
          <p:cNvSpPr/>
          <p:nvPr/>
        </p:nvSpPr>
        <p:spPr>
          <a:xfrm>
            <a:off x="1359821" y="4484601"/>
            <a:ext cx="75373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사용자영역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94EEA0F-1C06-A924-3626-E4BCBA449A54}"/>
              </a:ext>
            </a:extLst>
          </p:cNvPr>
          <p:cNvSpPr/>
          <p:nvPr/>
        </p:nvSpPr>
        <p:spPr>
          <a:xfrm>
            <a:off x="2827391" y="4488617"/>
            <a:ext cx="66877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영역</a:t>
            </a:r>
          </a:p>
        </p:txBody>
      </p:sp>
    </p:spTree>
    <p:extLst>
      <p:ext uri="{BB962C8B-B14F-4D97-AF65-F5344CB8AC3E}">
        <p14:creationId xmlns:p14="http://schemas.microsoft.com/office/powerpoint/2010/main" val="1773856681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직사각형 93">
            <a:extLst>
              <a:ext uri="{FF2B5EF4-FFF2-40B4-BE49-F238E27FC236}">
                <a16:creationId xmlns:a16="http://schemas.microsoft.com/office/drawing/2014/main" id="{AE345A33-67C2-73D5-7D39-755551AB8E8C}"/>
              </a:ext>
            </a:extLst>
          </p:cNvPr>
          <p:cNvSpPr/>
          <p:nvPr/>
        </p:nvSpPr>
        <p:spPr>
          <a:xfrm>
            <a:off x="3991194" y="115094"/>
            <a:ext cx="363907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DCDBB06-912E-15D2-F73F-D01D256E6067}"/>
              </a:ext>
            </a:extLst>
          </p:cNvPr>
          <p:cNvSpPr txBox="1"/>
          <p:nvPr/>
        </p:nvSpPr>
        <p:spPr>
          <a:xfrm>
            <a:off x="6699248" y="856826"/>
            <a:ext cx="10604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Fairness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747370E-C79D-FFC0-D6D3-919ECD7C17C1}"/>
              </a:ext>
            </a:extLst>
          </p:cNvPr>
          <p:cNvSpPr txBox="1"/>
          <p:nvPr/>
        </p:nvSpPr>
        <p:spPr>
          <a:xfrm>
            <a:off x="1493676" y="516630"/>
            <a:ext cx="20936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 &amp; WriteLock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63558D6E-BD4D-7534-1864-BB160110B9C0}"/>
              </a:ext>
            </a:extLst>
          </p:cNvPr>
          <p:cNvGrpSpPr/>
          <p:nvPr/>
        </p:nvGrpSpPr>
        <p:grpSpPr>
          <a:xfrm>
            <a:off x="1513860" y="817146"/>
            <a:ext cx="4403743" cy="5882864"/>
            <a:chOff x="1501756" y="817146"/>
            <a:chExt cx="4403743" cy="5882864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A9D1CD85-35AB-2864-1F87-867FA5B81A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01756" y="817146"/>
              <a:ext cx="4403743" cy="5882864"/>
            </a:xfrm>
            <a:prstGeom prst="rect">
              <a:avLst/>
            </a:prstGeom>
          </p:spPr>
        </p:pic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77D7FDDE-500E-A607-4720-D38B0E9207C3}"/>
                </a:ext>
              </a:extLst>
            </p:cNvPr>
            <p:cNvSpPr/>
            <p:nvPr/>
          </p:nvSpPr>
          <p:spPr>
            <a:xfrm>
              <a:off x="5187950" y="856826"/>
              <a:ext cx="660400" cy="165524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E52C9AD2-CDAC-9256-1257-A510745B774E}"/>
              </a:ext>
            </a:extLst>
          </p:cNvPr>
          <p:cNvGrpSpPr/>
          <p:nvPr/>
        </p:nvGrpSpPr>
        <p:grpSpPr>
          <a:xfrm>
            <a:off x="6687136" y="1164603"/>
            <a:ext cx="4676262" cy="5187950"/>
            <a:chOff x="6699248" y="1164603"/>
            <a:chExt cx="4676262" cy="5187950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B16193B3-C112-034F-44AD-790161594F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99248" y="1164603"/>
              <a:ext cx="4676262" cy="5187950"/>
            </a:xfrm>
            <a:prstGeom prst="rect">
              <a:avLst/>
            </a:prstGeom>
          </p:spPr>
        </p:pic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B58D130D-6968-12CD-9687-7751AD0571EA}"/>
                </a:ext>
              </a:extLst>
            </p:cNvPr>
            <p:cNvSpPr/>
            <p:nvPr/>
          </p:nvSpPr>
          <p:spPr>
            <a:xfrm>
              <a:off x="10608747" y="1190748"/>
              <a:ext cx="660400" cy="165524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02A818C-3DAA-57ED-AA4C-93C28968AF59}"/>
              </a:ext>
            </a:extLst>
          </p:cNvPr>
          <p:cNvSpPr/>
          <p:nvPr/>
        </p:nvSpPr>
        <p:spPr>
          <a:xfrm>
            <a:off x="2540514" y="1619250"/>
            <a:ext cx="3364985" cy="20320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FA46D5C-F90C-09AE-4717-60650E33DF00}"/>
              </a:ext>
            </a:extLst>
          </p:cNvPr>
          <p:cNvSpPr/>
          <p:nvPr/>
        </p:nvSpPr>
        <p:spPr>
          <a:xfrm>
            <a:off x="2356365" y="2590800"/>
            <a:ext cx="1561586" cy="203200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3475DB2-18CF-23D9-5ED0-6D27B92A5609}"/>
              </a:ext>
            </a:extLst>
          </p:cNvPr>
          <p:cNvSpPr/>
          <p:nvPr/>
        </p:nvSpPr>
        <p:spPr>
          <a:xfrm>
            <a:off x="2362715" y="3238500"/>
            <a:ext cx="1561586" cy="203200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0825E7A-255D-8F5B-C5C3-6A8B31D30EEE}"/>
              </a:ext>
            </a:extLst>
          </p:cNvPr>
          <p:cNvSpPr/>
          <p:nvPr/>
        </p:nvSpPr>
        <p:spPr>
          <a:xfrm>
            <a:off x="2142041" y="4058030"/>
            <a:ext cx="1561586" cy="203200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A813624-255C-F16E-819F-734E52382440}"/>
              </a:ext>
            </a:extLst>
          </p:cNvPr>
          <p:cNvSpPr/>
          <p:nvPr/>
        </p:nvSpPr>
        <p:spPr>
          <a:xfrm>
            <a:off x="2142041" y="4381501"/>
            <a:ext cx="1561586" cy="203200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03D7BB6-1859-D780-9FD6-A565BDC77867}"/>
              </a:ext>
            </a:extLst>
          </p:cNvPr>
          <p:cNvSpPr/>
          <p:nvPr/>
        </p:nvSpPr>
        <p:spPr>
          <a:xfrm>
            <a:off x="2091241" y="5014538"/>
            <a:ext cx="1561586" cy="203200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0A8EDF0-482A-3F2E-C6B8-0CDA17C95E22}"/>
              </a:ext>
            </a:extLst>
          </p:cNvPr>
          <p:cNvSpPr/>
          <p:nvPr/>
        </p:nvSpPr>
        <p:spPr>
          <a:xfrm>
            <a:off x="2072191" y="5337555"/>
            <a:ext cx="1561586" cy="203200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8A63F4C-0098-BCD7-2B80-90D349E372CF}"/>
              </a:ext>
            </a:extLst>
          </p:cNvPr>
          <p:cNvSpPr/>
          <p:nvPr/>
        </p:nvSpPr>
        <p:spPr>
          <a:xfrm>
            <a:off x="7575550" y="1847850"/>
            <a:ext cx="3761860" cy="203200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08122219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994540" y="2321005"/>
            <a:ext cx="10202921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ReentrantReadWriteLock.ReadLock</a:t>
            </a:r>
          </a:p>
          <a:p>
            <a:pPr algn="ctr">
              <a:lnSpc>
                <a:spcPct val="150000"/>
              </a:lnSpc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ReentrantReadWriteLock.WriteLock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0957647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3451" y="256500"/>
            <a:ext cx="11377683" cy="62324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lock()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lockInterruptibly() throws InterruptedException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tryLock(long time, TimeUnit unit) throws InterruptedException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B1E25F-DF39-F091-F4D8-88E7665A1723}"/>
              </a:ext>
            </a:extLst>
          </p:cNvPr>
          <p:cNvSpPr txBox="1"/>
          <p:nvPr/>
        </p:nvSpPr>
        <p:spPr>
          <a:xfrm>
            <a:off x="333452" y="848443"/>
            <a:ext cx="8430059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쓰기 락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다른 스레드에 의해 보유되지 않는 한 즉시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재진입 가능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획득될 때까지 대기하며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이후에 락을 성공적으로 획득하면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972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A38F007-9983-1005-73EC-539C56246444}"/>
              </a:ext>
            </a:extLst>
          </p:cNvPr>
          <p:cNvSpPr txBox="1"/>
          <p:nvPr/>
        </p:nvSpPr>
        <p:spPr>
          <a:xfrm>
            <a:off x="332647" y="1966037"/>
            <a:ext cx="11605290" cy="1092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인터럽트 되지 않는 한 락을 획득하며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스레드에 의해 보유되지 않는다면 락을 즉시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현재 스레드에 의해 획득될 때까지 대기한다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메서드에 진입할 때 인터럽트 상태가 설정되어 있는 경우나 또는 락을 획득하는 도중에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발생하며 인터럽트 상태는 초기화 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정상적으로 또는 재진입으로 획득하는 것보다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780E5B-A017-B935-6E86-634865125139}"/>
              </a:ext>
            </a:extLst>
          </p:cNvPr>
          <p:cNvSpPr txBox="1"/>
          <p:nvPr/>
        </p:nvSpPr>
        <p:spPr>
          <a:xfrm>
            <a:off x="332647" y="3550987"/>
            <a:ext cx="9572330" cy="8848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호출 시점에 다른 스레드에 의해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보유되지 않을 때만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설정되었더라도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다른 스레드가 락을 기다리는지 여부와 관계없이 락이 사용 가능한 경우 즉시 락을 획득한다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소유되어 있다면 이 메서드는 즉시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그리고 이 메서드는 락을 획득하지 못하더라도 스레드가 대기하거나 차단되지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456A7A-50AB-89EB-22DC-FE7F4CBCEBAA}"/>
              </a:ext>
            </a:extLst>
          </p:cNvPr>
          <p:cNvSpPr txBox="1"/>
          <p:nvPr/>
        </p:nvSpPr>
        <p:spPr>
          <a:xfrm>
            <a:off x="332647" y="4869021"/>
            <a:ext cx="11564274" cy="1300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주어진 대기 시간 내에 다른 스레드에 의해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보유되지 않으면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 되었다면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사용 가능한 경우에는 다른 스레드가 락을 기다리고 있는지 여부와 상관없이 즉시 락을 획득하지 않는다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메서드와는 대조적이라 할 수 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반환하고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다른 스레드에 의해 보유되어 있다면 락이 획득될 때까지 대기한다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메서드를 호출할 때 인터럽트 상태가 설정되어 있거나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획득하는 동안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 되고 인터럽트 상태가 초기화된다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경과하면 값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반환되며 만약 시간이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작거나 같으면 메서드는 전혀 대기하지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정상적인 또는 재진입 획득 및 대기 시간 경과 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5A1D69-6784-3A41-3E8F-4BA509B183AE}"/>
              </a:ext>
            </a:extLst>
          </p:cNvPr>
          <p:cNvSpPr txBox="1"/>
          <p:nvPr/>
        </p:nvSpPr>
        <p:spPr>
          <a:xfrm>
            <a:off x="3351689" y="277920"/>
            <a:ext cx="54886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ReentrantReadWriteLock.ReadLock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65900427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4E80C23E-A59F-40CB-511F-B132C2435636}"/>
              </a:ext>
            </a:extLst>
          </p:cNvPr>
          <p:cNvSpPr/>
          <p:nvPr/>
        </p:nvSpPr>
        <p:spPr>
          <a:xfrm>
            <a:off x="254063" y="225394"/>
            <a:ext cx="11683874" cy="3777244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9116" y="713087"/>
            <a:ext cx="11383377" cy="1724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unlock()</a:t>
            </a:r>
          </a:p>
          <a:p>
            <a:pPr>
              <a:lnSpc>
                <a:spcPct val="25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newCondition()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26A422E-B1A8-A5E1-C08B-F3225799578E}"/>
              </a:ext>
            </a:extLst>
          </p:cNvPr>
          <p:cNvSpPr txBox="1"/>
          <p:nvPr/>
        </p:nvSpPr>
        <p:spPr>
          <a:xfrm>
            <a:off x="339116" y="856134"/>
            <a:ext cx="10915981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락을 해제하려고 시도한다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메드가 호출될 때 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카운트가 감소되며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 현재 읽기 락의 수가 </a:t>
            </a: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이라면</a:t>
            </a: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락은 쓰기 락 시도를 위해 사용 가능하게 된다</a:t>
            </a:r>
            <a:endParaRPr lang="en-US" altLang="ko-KR" sz="1100">
              <a:solidFill>
                <a:srgbClr val="FF40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이 락의 소유자가 아닌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D85DF8B4-C50D-494D-0B20-80A618F32CDB}"/>
              </a:ext>
            </a:extLst>
          </p:cNvPr>
          <p:cNvCxnSpPr>
            <a:cxnSpLocks/>
          </p:cNvCxnSpPr>
          <p:nvPr/>
        </p:nvCxnSpPr>
        <p:spPr>
          <a:xfrm>
            <a:off x="254063" y="657197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203D581-1FB7-FCDF-7C46-31ED091076EC}"/>
              </a:ext>
            </a:extLst>
          </p:cNvPr>
          <p:cNvSpPr txBox="1"/>
          <p:nvPr/>
        </p:nvSpPr>
        <p:spPr>
          <a:xfrm>
            <a:off x="339116" y="1918453"/>
            <a:ext cx="615058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ReadLock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지원하지 않기 때문에 </a:t>
            </a: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UnsupportedOperationException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100">
              <a:solidFill>
                <a:srgbClr val="FF40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450B03-6F73-8DA4-D773-AD4F2B427315}"/>
              </a:ext>
            </a:extLst>
          </p:cNvPr>
          <p:cNvSpPr txBox="1"/>
          <p:nvPr/>
        </p:nvSpPr>
        <p:spPr>
          <a:xfrm>
            <a:off x="3351689" y="220770"/>
            <a:ext cx="54886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ReentrantReadWriteLock.ReadLock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29808286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3451" y="256500"/>
            <a:ext cx="11377683" cy="62324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lock()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lockInterruptibly() throws InterruptedException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tryLock(long time, TimeUnit unit) throws InterruptedException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B1E25F-DF39-F091-F4D8-88E7665A1723}"/>
              </a:ext>
            </a:extLst>
          </p:cNvPr>
          <p:cNvSpPr txBox="1"/>
          <p:nvPr/>
        </p:nvSpPr>
        <p:spPr>
          <a:xfrm>
            <a:off x="333452" y="848443"/>
            <a:ext cx="8430059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락이나 쓰기 락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다른 스레드에 의해 보유되지 않는 한 즉시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재진입 가능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획득될 때까지 대기하며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이후에 락을 성공적으로 획득하면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972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A38F007-9983-1005-73EC-539C56246444}"/>
              </a:ext>
            </a:extLst>
          </p:cNvPr>
          <p:cNvSpPr txBox="1"/>
          <p:nvPr/>
        </p:nvSpPr>
        <p:spPr>
          <a:xfrm>
            <a:off x="332647" y="1966037"/>
            <a:ext cx="11605290" cy="1092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인터럽트 되지 않는 한 락을 획득하며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락이나 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스레드에 의해 보유되지 않는다면 락을 즉시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현재 스레드에 의해 획득될 때까지 대기한다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메서드에 진입할 때 인터럽트 상태가 설정되어 있는 경우나 또는 락을 획득하는 도중에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발생하며 인터럽트 상태는 초기화 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정상적으로 또는 재진입으로 획득하는 것보다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780E5B-A017-B935-6E86-634865125139}"/>
              </a:ext>
            </a:extLst>
          </p:cNvPr>
          <p:cNvSpPr txBox="1"/>
          <p:nvPr/>
        </p:nvSpPr>
        <p:spPr>
          <a:xfrm>
            <a:off x="332647" y="3550987"/>
            <a:ext cx="9572330" cy="8848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호출 시점에 다른 스레드에 의해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락이나 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보유되지 않을 때만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설정되었더라도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다른 스레드가 락을 기다리는지 여부와 관계없이 락이 사용 가능한 경우 즉시 락을 획득한다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소유되어 있다면 이 메서드는 즉시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그리고 이 메서드는 락을 획득하지 못하더라도 스레드가 대기하거나 차단되지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456A7A-50AB-89EB-22DC-FE7F4CBCEBAA}"/>
              </a:ext>
            </a:extLst>
          </p:cNvPr>
          <p:cNvSpPr txBox="1"/>
          <p:nvPr/>
        </p:nvSpPr>
        <p:spPr>
          <a:xfrm>
            <a:off x="332647" y="4869021"/>
            <a:ext cx="11564274" cy="1300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주어진 대기 시간 내에 다른 스레드에 의해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락이나 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보유되지 않으면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 되었다면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사용 가능한 경우에는 다른 스레드가 락을 기다리고 있는지 여부와 상관없이 즉시 락을 획득하지 않는다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메서드와는 대조적이라 할 수 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반환하고 락이 다른 스레드에 의해 보유되어 있다면 락이 획득될 때까지 대기한다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메서드를 호출할 때 인터럽트 상태가 설정되어 있거나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획득하는 동안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 되고 인터럽트 상태가 초기화된다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경과하면 값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반환되며 만약 시간이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작거나 같으면 메서드는 전혀 대기하지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정상적인 또는 재진입 획득 및 대기 시간 경과 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D52D316-E35D-FDA6-9625-D414A7CD1CE1}"/>
              </a:ext>
            </a:extLst>
          </p:cNvPr>
          <p:cNvSpPr txBox="1"/>
          <p:nvPr/>
        </p:nvSpPr>
        <p:spPr>
          <a:xfrm>
            <a:off x="3351689" y="265220"/>
            <a:ext cx="54886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ReentrantReadWriteLock.WriteLock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0621639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4E80C23E-A59F-40CB-511F-B132C2435636}"/>
              </a:ext>
            </a:extLst>
          </p:cNvPr>
          <p:cNvSpPr/>
          <p:nvPr/>
        </p:nvSpPr>
        <p:spPr>
          <a:xfrm>
            <a:off x="254063" y="225394"/>
            <a:ext cx="11683874" cy="4238656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9116" y="840087"/>
            <a:ext cx="11383377" cy="3463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unlock()</a:t>
            </a:r>
          </a:p>
          <a:p>
            <a:pPr>
              <a:lnSpc>
                <a:spcPct val="250000"/>
              </a:lnSpc>
              <a:spcBef>
                <a:spcPts val="8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newCondition()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26A422E-B1A8-A5E1-C08B-F3225799578E}"/>
              </a:ext>
            </a:extLst>
          </p:cNvPr>
          <p:cNvSpPr txBox="1"/>
          <p:nvPr/>
        </p:nvSpPr>
        <p:spPr>
          <a:xfrm>
            <a:off x="339116" y="856134"/>
            <a:ext cx="10915981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락을 해제하려고 시도한다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해제하려면 동일한 스레드에서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호출된 횟수와 동일한 횟수로 호출해야 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메드가 호출될 때 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카운트가 감소되며 락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이면 락이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이 락의 소유자가 아닌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D85DF8B4-C50D-494D-0B20-80A618F32CDB}"/>
              </a:ext>
            </a:extLst>
          </p:cNvPr>
          <p:cNvCxnSpPr>
            <a:cxnSpLocks/>
          </p:cNvCxnSpPr>
          <p:nvPr/>
        </p:nvCxnSpPr>
        <p:spPr>
          <a:xfrm>
            <a:off x="254063" y="657197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203D581-1FB7-FCDF-7C46-31ED091076EC}"/>
              </a:ext>
            </a:extLst>
          </p:cNvPr>
          <p:cNvSpPr txBox="1"/>
          <p:nvPr/>
        </p:nvSpPr>
        <p:spPr>
          <a:xfrm>
            <a:off x="339116" y="2290488"/>
            <a:ext cx="11513766" cy="17158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인스턴스와 함께 사용하기 위한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메서드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(wait, notify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와 동일한 용도를 지원하며 대기 또는 신호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호출될 때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없을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락은 쓰기 락과 독립적으로 소유되므로 영향을 주지 않지만 현재 스레드가 읽기 락도 획득한 상태에서 조건 대기 메서드를 호출하는 것은 사실상 항상 오류이다</a:t>
            </a: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왜냐하면 대기를 해제할 수 있는 </a:t>
            </a:r>
            <a:endParaRPr lang="en-US" altLang="ko-KR" sz="1100">
              <a:solidFill>
                <a:srgbClr val="FF40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다른 스레드도 쓰기 락을 획득하지 못할 수 있기 때문이다</a:t>
            </a:r>
            <a:endParaRPr lang="en-US" altLang="ko-KR" sz="1100">
              <a:solidFill>
                <a:srgbClr val="FF40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메서드가 호출되면 락이 해제되고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신호 메서드가 호출되어 대기 메서드에서 반환하기 전에 스레드는 락을 다시 획득한다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대기하는 동안 인터럽트가 발생하면 대기가 종료되고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발생하며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중인 스레드는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FIFO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순서로 신호를 받습니다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먼저 대기한 스레드 순서로 신호를 받게 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신호에 의해 대기 메서드에서 반환되는 스레드의 락 재획득 순서는 기본적으로 초기에 락을 획득하는 스레드와 동일하나공정 락의 경우 가장 오래 기다리는 스레드에 우선권이 주어진다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65DCA2C-7668-2C32-9E18-EE278009CB43}"/>
              </a:ext>
            </a:extLst>
          </p:cNvPr>
          <p:cNvSpPr txBox="1"/>
          <p:nvPr/>
        </p:nvSpPr>
        <p:spPr>
          <a:xfrm>
            <a:off x="3351689" y="208070"/>
            <a:ext cx="54886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ReentrantReadWriteLock.WriteLock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99276752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9C10EF3A-8038-1B30-DD0B-48A8CACCB95A}"/>
              </a:ext>
            </a:extLst>
          </p:cNvPr>
          <p:cNvSpPr/>
          <p:nvPr/>
        </p:nvSpPr>
        <p:spPr>
          <a:xfrm>
            <a:off x="254063" y="121113"/>
            <a:ext cx="11683874" cy="6588523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AC9228D2-918A-9A50-F7D9-E55AE804208D}"/>
              </a:ext>
            </a:extLst>
          </p:cNvPr>
          <p:cNvCxnSpPr>
            <a:cxnSpLocks/>
          </p:cNvCxnSpPr>
          <p:nvPr/>
        </p:nvCxnSpPr>
        <p:spPr>
          <a:xfrm>
            <a:off x="254063" y="534109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514E5BD-3B41-3117-F57E-07A32645D73F}"/>
              </a:ext>
            </a:extLst>
          </p:cNvPr>
          <p:cNvSpPr txBox="1"/>
          <p:nvPr/>
        </p:nvSpPr>
        <p:spPr>
          <a:xfrm>
            <a:off x="356169" y="553667"/>
            <a:ext cx="1158176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kumimoji="1" lang="ko-KR" altLang="en-US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ReentrantReadWriteLock(false)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사용하는 것과 동일하며 내부적으로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NonfairSync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클래스 객체인 불공정성 락을 생성한다</a:t>
            </a:r>
            <a:endParaRPr kumimoji="1" lang="en-US" altLang="ko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(boolean fair)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공정성 정책으로 인스턴스를 생성한다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 락을 사용해야 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이며 내부적으로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FairSync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클래스 객체를 생성한다</a:t>
            </a:r>
            <a:endParaRPr kumimoji="1" lang="en-US" altLang="ko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B703ABD8-8E99-FFB1-1A00-5C2DFE0EDA0F}"/>
              </a:ext>
            </a:extLst>
          </p:cNvPr>
          <p:cNvCxnSpPr>
            <a:cxnSpLocks/>
          </p:cNvCxnSpPr>
          <p:nvPr/>
        </p:nvCxnSpPr>
        <p:spPr>
          <a:xfrm>
            <a:off x="254063" y="1187551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3556ED8-9925-3B6E-D206-6E1945454183}"/>
              </a:ext>
            </a:extLst>
          </p:cNvPr>
          <p:cNvSpPr txBox="1"/>
          <p:nvPr/>
        </p:nvSpPr>
        <p:spPr>
          <a:xfrm>
            <a:off x="3351689" y="119170"/>
            <a:ext cx="548862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endParaRPr kumimoji="1" lang="ko-Kore-KR" altLang="en-US" sz="2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6DCD407-E200-A2BF-F585-1C30DAE94C94}"/>
              </a:ext>
            </a:extLst>
          </p:cNvPr>
          <p:cNvSpPr txBox="1"/>
          <p:nvPr/>
        </p:nvSpPr>
        <p:spPr>
          <a:xfrm>
            <a:off x="517277" y="1409575"/>
            <a:ext cx="10530843" cy="5114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getQueueLength()   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또는 쓰기 락을 얻기 위해 대기 중인 스레드 수의 추정치를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getReadHoldCount() 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재 진입한 읽기 락의 수를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getReadLockCount() 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락에 대한 보유된 읽기 락 수를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Collection&lt;Thread&gt; getWaitingThreads(Condition cond)   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조건과 연관된 쓰기 락의 대기 중인 스레드 컬렉션을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getWaitQueueLength(Condition cond)  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조건과 연관된 쓰기 락의 대기 중인 스레드 수의 추정치를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getWriteHoldCount()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재 진입한 쓰기 락의 수를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hasQueuedThread(Thread thread)  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스레드가 읽기 또는 쓰기 락을 얻기 위해 대기 중인지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hasQueuedThreads()  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또는 쓰기 락을 얻기 위해 대기 중인 스레드가 있는지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hasWaiters(Condition cond)  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조건과 연관된 쓰기 락의 대기 중인 스레드가 있는지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isFair()   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락의 공정성 설정이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인지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isWriteLocked()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보유한 스레드가 있는지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isWriteLockedByCurrentThread()  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쓰기 락을 보유하고 있는지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 readLock() 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읽기용 락을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 writeLock()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쓰기용 락을 반환한다</a:t>
            </a:r>
            <a:endParaRPr lang="en-US" altLang="ko-Kore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82110270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077755" y="3013502"/>
            <a:ext cx="403649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</a:t>
            </a:r>
          </a:p>
        </p:txBody>
      </p:sp>
    </p:spTree>
    <p:extLst>
      <p:ext uri="{BB962C8B-B14F-4D97-AF65-F5344CB8AC3E}">
        <p14:creationId xmlns:p14="http://schemas.microsoft.com/office/powerpoint/2010/main" val="3233366415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92DB0ECD-480D-8A21-ED6F-4A65B7AC382D}"/>
              </a:ext>
            </a:extLst>
          </p:cNvPr>
          <p:cNvSpPr/>
          <p:nvPr/>
        </p:nvSpPr>
        <p:spPr>
          <a:xfrm>
            <a:off x="160007" y="244565"/>
            <a:ext cx="283936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공정성 정책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40141FF-7962-EF9D-2920-0F04D4953AA4}"/>
              </a:ext>
            </a:extLst>
          </p:cNvPr>
          <p:cNvSpPr/>
          <p:nvPr/>
        </p:nvSpPr>
        <p:spPr>
          <a:xfrm>
            <a:off x="411669" y="583119"/>
            <a:ext cx="11368662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marR="0" indent="-17145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ore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두 종류의 락 공정성 설정을 지원한다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불공정</a:t>
            </a:r>
            <a:r>
              <a:rPr lang="en-US" altLang="ko-Kore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방법과 공정 방법이며 생성자에서 </a:t>
            </a:r>
            <a:r>
              <a:rPr lang="en-US" altLang="ko-Kore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인자로 공정성을 지정하게 된다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디폴트는 불공정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48E97E2-BD69-E5E3-0AEA-A06FF30791D7}"/>
              </a:ext>
            </a:extLst>
          </p:cNvPr>
          <p:cNvSpPr/>
          <p:nvPr/>
        </p:nvSpPr>
        <p:spPr>
          <a:xfrm>
            <a:off x="411669" y="1005861"/>
            <a:ext cx="11368662" cy="17774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marR="0" indent="-17145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400" b="1">
                <a:solidFill>
                  <a:srgbClr val="35363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불 공정성</a:t>
            </a:r>
            <a:endParaRPr lang="en-US" altLang="ko-Kore-KR" sz="1400" b="1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불 공정한 락으로 생성된 경우 경쟁 상황에서 읽기 및 쓰기 락에 대한 진입 순서는 정해지지 않으며 하나 이상의 읽기 또는 쓰기 스레드를 무기한으로 연기할 수 있으나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공정한 락보다 더 높은 처리량을 가진다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불 공정성은 락을 획득하려는 시점에 락이 사용 중이라면 대기열에 들어가게 되고 락이 해제되었다면 대기열에 대기중인 스레드를 건너뛰고 락을 획득하게 되는 정책이다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대부분의 경우 공정하게 처리해서 얻는 장점보다 불공정하게 처리해서 얻는 성능상 이점이 더 크다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왜냐하면 락을 사용하고자 하는 스레드가 있을 때 바로 획득하게 하는 것이 대기 중인 스레드를 찾아 락을 획득하도록 처리하는 시간보다 더 빠르기 때문이다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409FEA86-49F0-A456-C7A6-EB65BEC560E2}"/>
              </a:ext>
            </a:extLst>
          </p:cNvPr>
          <p:cNvSpPr/>
          <p:nvPr/>
        </p:nvSpPr>
        <p:spPr>
          <a:xfrm>
            <a:off x="1901051" y="3190501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8209A765-EC32-EA74-A802-988458BEA17E}"/>
              </a:ext>
            </a:extLst>
          </p:cNvPr>
          <p:cNvCxnSpPr>
            <a:cxnSpLocks/>
            <a:stCxn id="2" idx="2"/>
          </p:cNvCxnSpPr>
          <p:nvPr/>
        </p:nvCxnSpPr>
        <p:spPr>
          <a:xfrm flipH="1">
            <a:off x="1589550" y="3487327"/>
            <a:ext cx="31150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DA89E963-AF90-EEC9-308D-03DECC41A2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034" y="3259711"/>
            <a:ext cx="369225" cy="369225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8F288D28-DDF8-E2A3-9C97-E8DDA605B9BB}"/>
              </a:ext>
            </a:extLst>
          </p:cNvPr>
          <p:cNvSpPr/>
          <p:nvPr/>
        </p:nvSpPr>
        <p:spPr>
          <a:xfrm>
            <a:off x="1213978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7DF0161-763A-2A8E-04B7-658FA8A5295B}"/>
              </a:ext>
            </a:extLst>
          </p:cNvPr>
          <p:cNvSpPr txBox="1"/>
          <p:nvPr/>
        </p:nvSpPr>
        <p:spPr>
          <a:xfrm>
            <a:off x="1901051" y="3367491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047160D-74E0-FEFA-76E5-2AD2A8AC9DF4}"/>
              </a:ext>
            </a:extLst>
          </p:cNvPr>
          <p:cNvSpPr/>
          <p:nvPr/>
        </p:nvSpPr>
        <p:spPr>
          <a:xfrm>
            <a:off x="2298509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0844E33-29F8-E24A-79E1-5D104321B0F1}"/>
              </a:ext>
            </a:extLst>
          </p:cNvPr>
          <p:cNvSpPr/>
          <p:nvPr/>
        </p:nvSpPr>
        <p:spPr>
          <a:xfrm>
            <a:off x="3388521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461232A-883F-79C5-A403-E4C21742EF3F}"/>
              </a:ext>
            </a:extLst>
          </p:cNvPr>
          <p:cNvSpPr txBox="1"/>
          <p:nvPr/>
        </p:nvSpPr>
        <p:spPr>
          <a:xfrm>
            <a:off x="2505714" y="3382686"/>
            <a:ext cx="113977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락 소유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A38EE48-1004-ECF8-7E74-1386ED314D99}"/>
              </a:ext>
            </a:extLst>
          </p:cNvPr>
          <p:cNvSpPr/>
          <p:nvPr/>
        </p:nvSpPr>
        <p:spPr>
          <a:xfrm>
            <a:off x="5814671" y="3190501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E0CC9FC3-F010-EE29-11DE-A5A4B09CB4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8488" y="3313748"/>
            <a:ext cx="369225" cy="369225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CF84639D-C78D-B5B2-52EC-F8360597B4E4}"/>
              </a:ext>
            </a:extLst>
          </p:cNvPr>
          <p:cNvSpPr/>
          <p:nvPr/>
        </p:nvSpPr>
        <p:spPr>
          <a:xfrm>
            <a:off x="5127598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0A23910-811A-709E-5E18-DFC85F467355}"/>
              </a:ext>
            </a:extLst>
          </p:cNvPr>
          <p:cNvSpPr txBox="1"/>
          <p:nvPr/>
        </p:nvSpPr>
        <p:spPr>
          <a:xfrm>
            <a:off x="5814671" y="3367491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B19A9E0-BE4E-3E5E-742B-74F395B8D8BD}"/>
              </a:ext>
            </a:extLst>
          </p:cNvPr>
          <p:cNvSpPr/>
          <p:nvPr/>
        </p:nvSpPr>
        <p:spPr>
          <a:xfrm>
            <a:off x="6218185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D656E8D-95E0-E4E0-A7F3-45737CC9F446}"/>
              </a:ext>
            </a:extLst>
          </p:cNvPr>
          <p:cNvSpPr/>
          <p:nvPr/>
        </p:nvSpPr>
        <p:spPr>
          <a:xfrm>
            <a:off x="7308197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1B0F632-B9D3-C268-8C1C-41E87795B24B}"/>
              </a:ext>
            </a:extLst>
          </p:cNvPr>
          <p:cNvSpPr txBox="1"/>
          <p:nvPr/>
        </p:nvSpPr>
        <p:spPr>
          <a:xfrm>
            <a:off x="6419333" y="3382686"/>
            <a:ext cx="11896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해제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FDFCAF2-F141-9EF0-EFB1-69F08DAFBDAE}"/>
              </a:ext>
            </a:extLst>
          </p:cNvPr>
          <p:cNvSpPr txBox="1"/>
          <p:nvPr/>
        </p:nvSpPr>
        <p:spPr>
          <a:xfrm>
            <a:off x="1745300" y="3802287"/>
            <a:ext cx="10045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FC485CC-1311-8CCC-0589-71ECE43BC9EE}"/>
              </a:ext>
            </a:extLst>
          </p:cNvPr>
          <p:cNvSpPr txBox="1"/>
          <p:nvPr/>
        </p:nvSpPr>
        <p:spPr>
          <a:xfrm>
            <a:off x="5627713" y="3838031"/>
            <a:ext cx="10045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AEA12C86-130F-F1BC-9EFE-D3A47D851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033" y="5240833"/>
            <a:ext cx="369225" cy="369225"/>
          </a:xfrm>
          <a:prstGeom prst="rect">
            <a:avLst/>
          </a:prstGeom>
        </p:spPr>
      </p:pic>
      <p:sp>
        <p:nvSpPr>
          <p:cNvPr id="43" name="직사각형 42">
            <a:extLst>
              <a:ext uri="{FF2B5EF4-FFF2-40B4-BE49-F238E27FC236}">
                <a16:creationId xmlns:a16="http://schemas.microsoft.com/office/drawing/2014/main" id="{255B4920-BF08-EC97-99AB-58746D97AAEA}"/>
              </a:ext>
            </a:extLst>
          </p:cNvPr>
          <p:cNvSpPr/>
          <p:nvPr/>
        </p:nvSpPr>
        <p:spPr>
          <a:xfrm>
            <a:off x="1213978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7EDE6BBB-7A67-43F5-7A7F-8BDC5F113807}"/>
              </a:ext>
            </a:extLst>
          </p:cNvPr>
          <p:cNvSpPr/>
          <p:nvPr/>
        </p:nvSpPr>
        <p:spPr>
          <a:xfrm>
            <a:off x="2298509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E4ADD9F6-12E3-6B50-4C61-D7ADC9447454}"/>
              </a:ext>
            </a:extLst>
          </p:cNvPr>
          <p:cNvSpPr/>
          <p:nvPr/>
        </p:nvSpPr>
        <p:spPr>
          <a:xfrm>
            <a:off x="3388521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94CD02B4-295E-38D5-1CA3-CB510E731C86}"/>
              </a:ext>
            </a:extLst>
          </p:cNvPr>
          <p:cNvSpPr/>
          <p:nvPr/>
        </p:nvSpPr>
        <p:spPr>
          <a:xfrm>
            <a:off x="3853975" y="5115268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BB3DFC8-03C7-924F-5382-ACB6DB7ED63D}"/>
              </a:ext>
            </a:extLst>
          </p:cNvPr>
          <p:cNvSpPr txBox="1"/>
          <p:nvPr/>
        </p:nvSpPr>
        <p:spPr>
          <a:xfrm>
            <a:off x="3853975" y="5292258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Thread5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9DB35A1D-B2ED-77B4-FE08-1D45593C3E70}"/>
              </a:ext>
            </a:extLst>
          </p:cNvPr>
          <p:cNvCxnSpPr>
            <a:stCxn id="50" idx="1"/>
            <a:endCxn id="42" idx="3"/>
          </p:cNvCxnSpPr>
          <p:nvPr/>
        </p:nvCxnSpPr>
        <p:spPr>
          <a:xfrm flipH="1">
            <a:off x="1698258" y="5415369"/>
            <a:ext cx="2155717" cy="100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F9F3AA49-A956-35C8-B956-5099EB0A69DF}"/>
              </a:ext>
            </a:extLst>
          </p:cNvPr>
          <p:cNvSpPr txBox="1"/>
          <p:nvPr/>
        </p:nvSpPr>
        <p:spPr>
          <a:xfrm>
            <a:off x="1969781" y="5486947"/>
            <a:ext cx="16207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접근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89480DD-3519-2358-C540-74D585E84F24}"/>
              </a:ext>
            </a:extLst>
          </p:cNvPr>
          <p:cNvSpPr txBox="1"/>
          <p:nvPr/>
        </p:nvSpPr>
        <p:spPr>
          <a:xfrm>
            <a:off x="2339376" y="5144942"/>
            <a:ext cx="10045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E93B8F79-6160-303F-2931-926238254C54}"/>
              </a:ext>
            </a:extLst>
          </p:cNvPr>
          <p:cNvSpPr/>
          <p:nvPr/>
        </p:nvSpPr>
        <p:spPr>
          <a:xfrm>
            <a:off x="5852860" y="5139517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D44AB3BA-E0DA-6573-3C88-C4BBD496EE09}"/>
              </a:ext>
            </a:extLst>
          </p:cNvPr>
          <p:cNvCxnSpPr>
            <a:cxnSpLocks/>
            <a:stCxn id="58" idx="2"/>
          </p:cNvCxnSpPr>
          <p:nvPr/>
        </p:nvCxnSpPr>
        <p:spPr>
          <a:xfrm flipH="1">
            <a:off x="5541359" y="5436343"/>
            <a:ext cx="31150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그림 59">
            <a:extLst>
              <a:ext uri="{FF2B5EF4-FFF2-40B4-BE49-F238E27FC236}">
                <a16:creationId xmlns:a16="http://schemas.microsoft.com/office/drawing/2014/main" id="{0EE7646A-DDDC-D91E-0B4B-0BCBE70BBA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0843" y="5208727"/>
            <a:ext cx="369225" cy="369225"/>
          </a:xfrm>
          <a:prstGeom prst="rect">
            <a:avLst/>
          </a:prstGeom>
        </p:spPr>
      </p:pic>
      <p:sp>
        <p:nvSpPr>
          <p:cNvPr id="61" name="직사각형 60">
            <a:extLst>
              <a:ext uri="{FF2B5EF4-FFF2-40B4-BE49-F238E27FC236}">
                <a16:creationId xmlns:a16="http://schemas.microsoft.com/office/drawing/2014/main" id="{C2082FD9-B065-F635-4D45-76429F0F32D4}"/>
              </a:ext>
            </a:extLst>
          </p:cNvPr>
          <p:cNvSpPr/>
          <p:nvPr/>
        </p:nvSpPr>
        <p:spPr>
          <a:xfrm>
            <a:off x="5221062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67BF891-769A-B42F-394C-2D84116237BE}"/>
              </a:ext>
            </a:extLst>
          </p:cNvPr>
          <p:cNvSpPr txBox="1"/>
          <p:nvPr/>
        </p:nvSpPr>
        <p:spPr>
          <a:xfrm>
            <a:off x="5852860" y="5316507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E6531CEB-7AE9-7EE1-6EE9-F677929AE449}"/>
              </a:ext>
            </a:extLst>
          </p:cNvPr>
          <p:cNvSpPr/>
          <p:nvPr/>
        </p:nvSpPr>
        <p:spPr>
          <a:xfrm>
            <a:off x="6311649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B48B6C8B-5FC2-718F-2B47-68AC32786B0C}"/>
              </a:ext>
            </a:extLst>
          </p:cNvPr>
          <p:cNvSpPr/>
          <p:nvPr/>
        </p:nvSpPr>
        <p:spPr>
          <a:xfrm>
            <a:off x="7401661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849D85F-38AE-5E32-FB79-80174512B518}"/>
              </a:ext>
            </a:extLst>
          </p:cNvPr>
          <p:cNvSpPr txBox="1"/>
          <p:nvPr/>
        </p:nvSpPr>
        <p:spPr>
          <a:xfrm>
            <a:off x="6441842" y="5316507"/>
            <a:ext cx="11446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소유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10C7A2F7-FBF4-0744-529F-05993201683F}"/>
              </a:ext>
            </a:extLst>
          </p:cNvPr>
          <p:cNvSpPr/>
          <p:nvPr/>
        </p:nvSpPr>
        <p:spPr>
          <a:xfrm>
            <a:off x="973110" y="340571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CF7155C6-6F19-F73D-99F0-82D500BC8A23}"/>
              </a:ext>
            </a:extLst>
          </p:cNvPr>
          <p:cNvSpPr/>
          <p:nvPr/>
        </p:nvSpPr>
        <p:spPr>
          <a:xfrm>
            <a:off x="4914977" y="342900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AB94CCA6-69CC-58B4-51AF-CE320F5BECFF}"/>
              </a:ext>
            </a:extLst>
          </p:cNvPr>
          <p:cNvSpPr/>
          <p:nvPr/>
        </p:nvSpPr>
        <p:spPr>
          <a:xfrm>
            <a:off x="970089" y="533626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BB3216BD-6832-D8DF-9B94-9215AD0BF2EB}"/>
              </a:ext>
            </a:extLst>
          </p:cNvPr>
          <p:cNvSpPr/>
          <p:nvPr/>
        </p:nvSpPr>
        <p:spPr>
          <a:xfrm>
            <a:off x="4910744" y="533626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D33364AA-D8DC-86F8-85FA-376E2777BB75}"/>
              </a:ext>
            </a:extLst>
          </p:cNvPr>
          <p:cNvSpPr txBox="1"/>
          <p:nvPr/>
        </p:nvSpPr>
        <p:spPr>
          <a:xfrm>
            <a:off x="8818424" y="4669010"/>
            <a:ext cx="3195946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lock = ReentrantLock</a:t>
            </a:r>
            <a:r>
              <a:rPr kumimoji="1" lang="en-US" altLang="ko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lock = ReentrantLock</a:t>
            </a:r>
            <a:r>
              <a:rPr kumimoji="1" lang="en-US" altLang="ko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(false);</a:t>
            </a:r>
            <a:endParaRPr lang="ko-Kore-KR" altLang="en-US" sz="1200">
              <a:solidFill>
                <a:srgbClr val="FF2F9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4430441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AEB01C11-2EF8-0C60-9FA7-DA55B55048AC}"/>
              </a:ext>
            </a:extLst>
          </p:cNvPr>
          <p:cNvSpPr/>
          <p:nvPr/>
        </p:nvSpPr>
        <p:spPr>
          <a:xfrm>
            <a:off x="180984" y="98404"/>
            <a:ext cx="11899995" cy="26084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marR="0" indent="-17145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400" b="1">
                <a:solidFill>
                  <a:srgbClr val="35363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공정성</a:t>
            </a:r>
            <a:endParaRPr lang="en-US" altLang="ko-Kore-KR" sz="1400" b="1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 락으로 생성된 경우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도착 순서 정책을 사용하여 진입하는데 현재 보유 중인 락이 해제될 때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오래 기다린 단일 쓰기 스레드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쓰기 락을 할당받거나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대기하는  </a:t>
            </a:r>
            <a:r>
              <a:rPr lang="ko-KR" altLang="en-US" sz="1200">
                <a:solidFill>
                  <a:srgbClr val="35363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스레드보다 </a:t>
            </a:r>
            <a:r>
              <a:rPr lang="ko-KR" altLang="en-US" sz="12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더 오래 기다린 읽기 스레드 그룹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있는 경우 해당 그룹이 읽기 락을 할당받게 된다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</a:t>
            </a:r>
            <a:r>
              <a:rPr lang="en-US" altLang="ko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재진입이 아닌 경우</a:t>
            </a:r>
            <a:r>
              <a:rPr lang="en-US" altLang="ko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하려는 스레드는 쓰기 락이 보유 중이거나 대기 중인 쓰기 스레드가 있는 경우 차단되며 가장 오래 대기 중인 쓰기 스레드가 쓰기 락을 획득하고 해제한 후에 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락을 획득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물론 대기 중인 쓰기 스레드가 대기를 포기하고 쓰기 락이 해제되어 읽기 락이 가능한 상태가 되면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읽기 스레드들이 읽기 락을 할당받게 된다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 쓰기 락</a:t>
            </a:r>
            <a:r>
              <a:rPr lang="en-US" altLang="ko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재진입이 아닌 경우</a:t>
            </a:r>
            <a:r>
              <a:rPr lang="en-US" altLang="ko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하려는 스레드는 읽기 락과 쓰기 락 모두 </a:t>
            </a:r>
            <a:r>
              <a:rPr lang="ko-KR" altLang="en-US" sz="1200">
                <a:solidFill>
                  <a:srgbClr val="35363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대기하는 스레드가 없을 경우 락을 획득하고 그 외에는 차단된다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공정성 락은 성능은 감수하더라도 기아상태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(Starvation)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방지해야 하는 상황이 꼭 필요할 경우 좋은 해결책이 될 수 있다</a:t>
            </a:r>
            <a:endParaRPr lang="en-US" altLang="ko-KR" sz="1200" b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ReentrantLock.</a:t>
            </a:r>
            <a:r>
              <a:rPr lang="en-US" altLang="ko-Kore-KR" sz="12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</a:t>
            </a:r>
            <a:r>
              <a:rPr lang="en-US" altLang="ko-Kore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공정성을 따르지 않고 대기 중인 스레드와 관계없이 락을 즉시 획득하며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ReentrantLock.</a:t>
            </a:r>
            <a:r>
              <a:rPr lang="en-US" altLang="ko-Kore-KR" sz="12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tryLock(timeout, TimeUnit)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공정성을 따른다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9B18AAED-FDD2-1E2E-BFB3-5EBBAB1C4C4B}"/>
              </a:ext>
            </a:extLst>
          </p:cNvPr>
          <p:cNvSpPr/>
          <p:nvPr/>
        </p:nvSpPr>
        <p:spPr>
          <a:xfrm>
            <a:off x="2119054" y="3196557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E8C15EF2-7102-CA45-145F-9850BF7629DD}"/>
              </a:ext>
            </a:extLst>
          </p:cNvPr>
          <p:cNvCxnSpPr>
            <a:cxnSpLocks/>
            <a:stCxn id="2" idx="2"/>
          </p:cNvCxnSpPr>
          <p:nvPr/>
        </p:nvCxnSpPr>
        <p:spPr>
          <a:xfrm flipH="1">
            <a:off x="1807553" y="3493383"/>
            <a:ext cx="31150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ABC3BCA4-41B6-9A2C-17CE-F65AED984A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037" y="3265767"/>
            <a:ext cx="369225" cy="369225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9F829D5E-09D1-7FEE-AD5B-231DB96DCDB6}"/>
              </a:ext>
            </a:extLst>
          </p:cNvPr>
          <p:cNvSpPr/>
          <p:nvPr/>
        </p:nvSpPr>
        <p:spPr>
          <a:xfrm>
            <a:off x="1431981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2F3C6C-C459-48DD-A455-BC8657116D65}"/>
              </a:ext>
            </a:extLst>
          </p:cNvPr>
          <p:cNvSpPr txBox="1"/>
          <p:nvPr/>
        </p:nvSpPr>
        <p:spPr>
          <a:xfrm>
            <a:off x="2119054" y="3373547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C934702-B78A-C660-9896-D165E82EBB55}"/>
              </a:ext>
            </a:extLst>
          </p:cNvPr>
          <p:cNvSpPr/>
          <p:nvPr/>
        </p:nvSpPr>
        <p:spPr>
          <a:xfrm>
            <a:off x="2516512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D70CB12-8E4A-4C88-A2BC-C203C8DE4BE4}"/>
              </a:ext>
            </a:extLst>
          </p:cNvPr>
          <p:cNvSpPr/>
          <p:nvPr/>
        </p:nvSpPr>
        <p:spPr>
          <a:xfrm>
            <a:off x="3606524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83A2B4B-FF22-6446-6766-DF4AA3CBE9E8}"/>
              </a:ext>
            </a:extLst>
          </p:cNvPr>
          <p:cNvSpPr txBox="1"/>
          <p:nvPr/>
        </p:nvSpPr>
        <p:spPr>
          <a:xfrm>
            <a:off x="2723717" y="3388742"/>
            <a:ext cx="113977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락 소유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80BD02BC-4A26-3A23-F98C-18AE6937C55F}"/>
              </a:ext>
            </a:extLst>
          </p:cNvPr>
          <p:cNvSpPr/>
          <p:nvPr/>
        </p:nvSpPr>
        <p:spPr>
          <a:xfrm>
            <a:off x="6032674" y="3196557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98E44851-57BB-E46E-E6F9-69ECC81CA4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6491" y="3319804"/>
            <a:ext cx="369225" cy="369225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046043DC-D330-FB81-8810-2CFB148D1091}"/>
              </a:ext>
            </a:extLst>
          </p:cNvPr>
          <p:cNvSpPr/>
          <p:nvPr/>
        </p:nvSpPr>
        <p:spPr>
          <a:xfrm>
            <a:off x="5345601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3680977-8526-4C24-6B47-79388ED0D50B}"/>
              </a:ext>
            </a:extLst>
          </p:cNvPr>
          <p:cNvSpPr txBox="1"/>
          <p:nvPr/>
        </p:nvSpPr>
        <p:spPr>
          <a:xfrm>
            <a:off x="6032674" y="3373547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FD3AE8F-E211-DAC2-B3B7-5EDEAD0534FB}"/>
              </a:ext>
            </a:extLst>
          </p:cNvPr>
          <p:cNvSpPr/>
          <p:nvPr/>
        </p:nvSpPr>
        <p:spPr>
          <a:xfrm>
            <a:off x="6436188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412300C-9967-23ED-E7E4-BE1CC09E556A}"/>
              </a:ext>
            </a:extLst>
          </p:cNvPr>
          <p:cNvSpPr/>
          <p:nvPr/>
        </p:nvSpPr>
        <p:spPr>
          <a:xfrm>
            <a:off x="7526200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EC7574B-474E-EA70-6D07-9D5E435F58E7}"/>
              </a:ext>
            </a:extLst>
          </p:cNvPr>
          <p:cNvSpPr txBox="1"/>
          <p:nvPr/>
        </p:nvSpPr>
        <p:spPr>
          <a:xfrm>
            <a:off x="6637336" y="3388742"/>
            <a:ext cx="11896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해제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2086138-113B-97FC-9D30-19B42AEB85F9}"/>
              </a:ext>
            </a:extLst>
          </p:cNvPr>
          <p:cNvSpPr txBox="1"/>
          <p:nvPr/>
        </p:nvSpPr>
        <p:spPr>
          <a:xfrm>
            <a:off x="1963303" y="3808343"/>
            <a:ext cx="10045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7FC18AC-78B2-6C8D-07D1-57E9F79D2BDA}"/>
              </a:ext>
            </a:extLst>
          </p:cNvPr>
          <p:cNvSpPr txBox="1"/>
          <p:nvPr/>
        </p:nvSpPr>
        <p:spPr>
          <a:xfrm>
            <a:off x="5845716" y="3844087"/>
            <a:ext cx="10045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D9304D14-6EA9-CA46-70BA-3BFD3A237745}"/>
              </a:ext>
            </a:extLst>
          </p:cNvPr>
          <p:cNvSpPr/>
          <p:nvPr/>
        </p:nvSpPr>
        <p:spPr>
          <a:xfrm>
            <a:off x="2058297" y="5113860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D607542F-01D2-AC3B-558B-F516C6EB670F}"/>
              </a:ext>
            </a:extLst>
          </p:cNvPr>
          <p:cNvCxnSpPr>
            <a:cxnSpLocks/>
            <a:stCxn id="32" idx="2"/>
          </p:cNvCxnSpPr>
          <p:nvPr/>
        </p:nvCxnSpPr>
        <p:spPr>
          <a:xfrm flipH="1">
            <a:off x="1746796" y="5410686"/>
            <a:ext cx="31150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그림 33">
            <a:extLst>
              <a:ext uri="{FF2B5EF4-FFF2-40B4-BE49-F238E27FC236}">
                <a16:creationId xmlns:a16="http://schemas.microsoft.com/office/drawing/2014/main" id="{B82C0A8D-28E4-F376-402A-DE5B6872B0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6280" y="5183070"/>
            <a:ext cx="369225" cy="369225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AE960E1C-DF6D-65D2-F89E-AA8EA2C63345}"/>
              </a:ext>
            </a:extLst>
          </p:cNvPr>
          <p:cNvSpPr/>
          <p:nvPr/>
        </p:nvSpPr>
        <p:spPr>
          <a:xfrm>
            <a:off x="1426499" y="598636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F4BD68B-6721-BC79-522B-9D8618C36183}"/>
              </a:ext>
            </a:extLst>
          </p:cNvPr>
          <p:cNvSpPr txBox="1"/>
          <p:nvPr/>
        </p:nvSpPr>
        <p:spPr>
          <a:xfrm>
            <a:off x="2058297" y="5290850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2B17ACE0-A895-276B-669C-4FBD30EB7326}"/>
              </a:ext>
            </a:extLst>
          </p:cNvPr>
          <p:cNvSpPr/>
          <p:nvPr/>
        </p:nvSpPr>
        <p:spPr>
          <a:xfrm>
            <a:off x="2517086" y="598636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811C68F-CB2B-0940-89A5-B75978894317}"/>
              </a:ext>
            </a:extLst>
          </p:cNvPr>
          <p:cNvSpPr/>
          <p:nvPr/>
        </p:nvSpPr>
        <p:spPr>
          <a:xfrm>
            <a:off x="3607098" y="598636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0191AE6-48C8-ACC7-39B8-2D3816EAB155}"/>
              </a:ext>
            </a:extLst>
          </p:cNvPr>
          <p:cNvSpPr txBox="1"/>
          <p:nvPr/>
        </p:nvSpPr>
        <p:spPr>
          <a:xfrm>
            <a:off x="2647279" y="5290850"/>
            <a:ext cx="11446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소유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82D885FE-BC18-9BB9-EC10-22D5BD7F48EE}"/>
              </a:ext>
            </a:extLst>
          </p:cNvPr>
          <p:cNvSpPr/>
          <p:nvPr/>
        </p:nvSpPr>
        <p:spPr>
          <a:xfrm>
            <a:off x="1191113" y="341177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BD64ADD5-8CEC-9DAB-38C1-8E3A906A157D}"/>
              </a:ext>
            </a:extLst>
          </p:cNvPr>
          <p:cNvSpPr/>
          <p:nvPr/>
        </p:nvSpPr>
        <p:spPr>
          <a:xfrm>
            <a:off x="5132980" y="343505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0BF36105-2243-6569-B553-6B46C5F743F6}"/>
              </a:ext>
            </a:extLst>
          </p:cNvPr>
          <p:cNvSpPr/>
          <p:nvPr/>
        </p:nvSpPr>
        <p:spPr>
          <a:xfrm>
            <a:off x="1191113" y="531060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7C80324-5DC0-96C2-D713-CDB572F4897E}"/>
              </a:ext>
            </a:extLst>
          </p:cNvPr>
          <p:cNvSpPr txBox="1"/>
          <p:nvPr/>
        </p:nvSpPr>
        <p:spPr>
          <a:xfrm>
            <a:off x="5420267" y="5206046"/>
            <a:ext cx="3195946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lock = ReentrantLock</a:t>
            </a:r>
            <a:r>
              <a:rPr kumimoji="1" lang="en-US" altLang="ko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(true);</a:t>
            </a:r>
            <a:endParaRPr lang="ko-Kore-KR" altLang="en-US" sz="1200">
              <a:solidFill>
                <a:srgbClr val="FF2F9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2287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A8EE272D-4558-FD01-B2DE-48919172ECC6}"/>
              </a:ext>
            </a:extLst>
          </p:cNvPr>
          <p:cNvSpPr/>
          <p:nvPr/>
        </p:nvSpPr>
        <p:spPr>
          <a:xfrm>
            <a:off x="2213702" y="5264452"/>
            <a:ext cx="7162789" cy="490995"/>
          </a:xfrm>
          <a:prstGeom prst="rect">
            <a:avLst/>
          </a:prstGeom>
          <a:solidFill>
            <a:schemeClr val="tx1"/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641944D-37B9-B876-C33A-7FFAF7330E62}"/>
              </a:ext>
            </a:extLst>
          </p:cNvPr>
          <p:cNvSpPr/>
          <p:nvPr/>
        </p:nvSpPr>
        <p:spPr>
          <a:xfrm>
            <a:off x="255959" y="227717"/>
            <a:ext cx="17556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상태</a:t>
            </a:r>
            <a:endParaRPr lang="ko-KR" altLang="en-US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575A061-74EB-2B86-1E8C-F494D5E23B44}"/>
              </a:ext>
            </a:extLst>
          </p:cNvPr>
          <p:cNvSpPr/>
          <p:nvPr/>
        </p:nvSpPr>
        <p:spPr>
          <a:xfrm>
            <a:off x="592453" y="588343"/>
            <a:ext cx="6757273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New(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준비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(Ready),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(Running), Blocked(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Exit(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상태를 가진다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A96F9600-2D74-C84F-AEB7-013FBEF9E6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453" y="1098785"/>
            <a:ext cx="4876327" cy="1947967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24307296-99F2-9454-6CEA-B59D3C3FF990}"/>
              </a:ext>
            </a:extLst>
          </p:cNvPr>
          <p:cNvSpPr txBox="1"/>
          <p:nvPr/>
        </p:nvSpPr>
        <p:spPr>
          <a:xfrm>
            <a:off x="5519319" y="1276396"/>
            <a:ext cx="4185585" cy="15927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: </a:t>
            </a:r>
            <a:r>
              <a:rPr lang="ko-KR" altLang="en-US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프로세스를 생성하고 있는 단계로 커널 영역에 </a:t>
            </a:r>
            <a:r>
              <a:rPr lang="en-US" altLang="ko-KR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만들어진 상태</a:t>
            </a:r>
            <a:endParaRPr lang="en-US" altLang="ko-KR" sz="10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Ready : 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프로세스가 </a:t>
            </a:r>
            <a:r>
              <a:rPr lang="en-US" altLang="ko-Kore-KR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할당받기 위해 기다리고 있는 상태</a:t>
            </a:r>
            <a:endParaRPr lang="ko-KR" altLang="en-US" sz="10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 : 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프로세스가 </a:t>
            </a:r>
            <a:r>
              <a:rPr lang="en-US" altLang="ko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할당받아 명령어를 실행 중인 상태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 :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프로세스가 </a:t>
            </a:r>
            <a:r>
              <a:rPr lang="en-US" altLang="ko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lang="ko-KR" altLang="en-US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혹은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사건 발생을 기다리는 상태</a:t>
            </a:r>
          </a:p>
          <a:p>
            <a:pPr marL="171450" indent="-1714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 : 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프로세스가 </a:t>
            </a:r>
            <a:r>
              <a:rPr lang="ko-KR" altLang="en-US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종료된 상태</a:t>
            </a:r>
            <a:endParaRPr lang="ko-KR" altLang="en-US" sz="10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5BDA2022-AC8E-C1C2-9737-6F3580CC731E}"/>
              </a:ext>
            </a:extLst>
          </p:cNvPr>
          <p:cNvSpPr/>
          <p:nvPr/>
        </p:nvSpPr>
        <p:spPr>
          <a:xfrm>
            <a:off x="255959" y="3218369"/>
            <a:ext cx="34996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스위칭이 일어나는 조건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5328F03-9B0D-5A79-4919-6D7A4FDD86BB}"/>
              </a:ext>
            </a:extLst>
          </p:cNvPr>
          <p:cNvSpPr txBox="1"/>
          <p:nvPr/>
        </p:nvSpPr>
        <p:spPr>
          <a:xfrm>
            <a:off x="577049" y="3604099"/>
            <a:ext cx="10861510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중인 프로세스에서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호출이 일어나 해당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끝날때 까지 프로세스 상태가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상태로 전이된 경우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Round Robin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스케쥴링 등 운영체제의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 알고리즘에 의해 현재 실행중인 프로세스가 사용할 수 있는 시간 자원을 모두 사용했을 때 해당 프로세스를 중지하고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(ready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상태로 전이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프로세스를 실행시켜주는 경우</a:t>
            </a:r>
            <a:endParaRPr lang="ko-Kore-KR" altLang="en-US" sz="120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BFBF1C8-BB72-5A85-568D-71F499FEC36A}"/>
              </a:ext>
            </a:extLst>
          </p:cNvPr>
          <p:cNvSpPr txBox="1"/>
          <p:nvPr/>
        </p:nvSpPr>
        <p:spPr>
          <a:xfrm>
            <a:off x="4753852" y="6504804"/>
            <a:ext cx="159988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OS Scheduler</a:t>
            </a:r>
            <a:endParaRPr lang="ko-Kore-KR" altLang="en-US" sz="1400" b="1"/>
          </a:p>
        </p:txBody>
      </p:sp>
      <p:cxnSp>
        <p:nvCxnSpPr>
          <p:cNvPr id="84" name="직선 연결선[R] 83">
            <a:extLst>
              <a:ext uri="{FF2B5EF4-FFF2-40B4-BE49-F238E27FC236}">
                <a16:creationId xmlns:a16="http://schemas.microsoft.com/office/drawing/2014/main" id="{18C3F2C3-BAAB-2E30-11E4-E57191FF3B1E}"/>
              </a:ext>
            </a:extLst>
          </p:cNvPr>
          <p:cNvCxnSpPr>
            <a:cxnSpLocks/>
          </p:cNvCxnSpPr>
          <p:nvPr/>
        </p:nvCxnSpPr>
        <p:spPr>
          <a:xfrm>
            <a:off x="2220212" y="5751126"/>
            <a:ext cx="0" cy="75182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944BDD4A-6556-CD50-E00D-9BF570BEDFCE}"/>
              </a:ext>
            </a:extLst>
          </p:cNvPr>
          <p:cNvCxnSpPr>
            <a:cxnSpLocks/>
          </p:cNvCxnSpPr>
          <p:nvPr/>
        </p:nvCxnSpPr>
        <p:spPr>
          <a:xfrm>
            <a:off x="9376491" y="5728237"/>
            <a:ext cx="0" cy="71204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90501EB0-3D58-0E79-28BF-B70991C81C0D}"/>
              </a:ext>
            </a:extLst>
          </p:cNvPr>
          <p:cNvCxnSpPr>
            <a:cxnSpLocks/>
          </p:cNvCxnSpPr>
          <p:nvPr/>
        </p:nvCxnSpPr>
        <p:spPr>
          <a:xfrm>
            <a:off x="2220212" y="6127189"/>
            <a:ext cx="7156279" cy="0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C4F4245D-B3C5-A502-AC77-033CCE4E30D8}"/>
              </a:ext>
            </a:extLst>
          </p:cNvPr>
          <p:cNvSpPr txBox="1"/>
          <p:nvPr/>
        </p:nvSpPr>
        <p:spPr>
          <a:xfrm>
            <a:off x="2349288" y="6178673"/>
            <a:ext cx="695215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스케줄러가 아주 짧은 시간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rgbClr val="333333"/>
                </a:solidFill>
                <a:effectLst/>
                <a:latin typeface="Lato" panose="020F0502020204030203" pitchFamily="34" charset="0"/>
              </a:rPr>
              <a:t>Time quantum : 10 ~ 100 micro second)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간격을 두고 프로세스들을 교체하면서 실행한다</a:t>
            </a:r>
            <a:endParaRPr lang="ko-Kore-KR" altLang="en-US" sz="1100"/>
          </a:p>
        </p:txBody>
      </p: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75EFB93E-719D-56D1-B970-4CAFB4EBC315}"/>
              </a:ext>
            </a:extLst>
          </p:cNvPr>
          <p:cNvGrpSpPr/>
          <p:nvPr/>
        </p:nvGrpSpPr>
        <p:grpSpPr>
          <a:xfrm>
            <a:off x="937770" y="5024981"/>
            <a:ext cx="1010133" cy="942134"/>
            <a:chOff x="1758155" y="3450653"/>
            <a:chExt cx="1158634" cy="1080638"/>
          </a:xfrm>
        </p:grpSpPr>
        <p:sp>
          <p:nvSpPr>
            <p:cNvPr id="89" name="모서리가 둥근 직사각형 88">
              <a:extLst>
                <a:ext uri="{FF2B5EF4-FFF2-40B4-BE49-F238E27FC236}">
                  <a16:creationId xmlns:a16="http://schemas.microsoft.com/office/drawing/2014/main" id="{D73DFBD0-DA16-96D5-85AD-4CF562C47E4D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90" name="모서리가 둥근 직사각형 89">
              <a:extLst>
                <a:ext uri="{FF2B5EF4-FFF2-40B4-BE49-F238E27FC236}">
                  <a16:creationId xmlns:a16="http://schemas.microsoft.com/office/drawing/2014/main" id="{DB7BFCC8-3CCB-C029-90AE-2EC34CA2B21F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91" name="직선 연결선[R] 90">
              <a:extLst>
                <a:ext uri="{FF2B5EF4-FFF2-40B4-BE49-F238E27FC236}">
                  <a16:creationId xmlns:a16="http://schemas.microsoft.com/office/drawing/2014/main" id="{453429C2-03AE-1D44-EE5D-44AAC55FA7EF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직선 연결선[R] 91">
              <a:extLst>
                <a:ext uri="{FF2B5EF4-FFF2-40B4-BE49-F238E27FC236}">
                  <a16:creationId xmlns:a16="http://schemas.microsoft.com/office/drawing/2014/main" id="{1027E5AF-E166-7792-4640-ACE7C806FE25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[R] 92">
              <a:extLst>
                <a:ext uri="{FF2B5EF4-FFF2-40B4-BE49-F238E27FC236}">
                  <a16:creationId xmlns:a16="http://schemas.microsoft.com/office/drawing/2014/main" id="{F0C31C5C-242C-D995-8EE8-70F77C411692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[R] 93">
              <a:extLst>
                <a:ext uri="{FF2B5EF4-FFF2-40B4-BE49-F238E27FC236}">
                  <a16:creationId xmlns:a16="http://schemas.microsoft.com/office/drawing/2014/main" id="{B83ACB19-A8C1-010A-16AE-23338DF95939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[R] 94">
              <a:extLst>
                <a:ext uri="{FF2B5EF4-FFF2-40B4-BE49-F238E27FC236}">
                  <a16:creationId xmlns:a16="http://schemas.microsoft.com/office/drawing/2014/main" id="{CE13DD03-F692-4F05-7B34-4918A8FEC577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[R] 95">
              <a:extLst>
                <a:ext uri="{FF2B5EF4-FFF2-40B4-BE49-F238E27FC236}">
                  <a16:creationId xmlns:a16="http://schemas.microsoft.com/office/drawing/2014/main" id="{CE624990-4746-CF5D-F4A7-C761A5B3B40A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[R] 96">
              <a:extLst>
                <a:ext uri="{FF2B5EF4-FFF2-40B4-BE49-F238E27FC236}">
                  <a16:creationId xmlns:a16="http://schemas.microsoft.com/office/drawing/2014/main" id="{CB6D93B5-8C86-83FE-AE83-347AAC66F7DA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연결선[R] 97">
              <a:extLst>
                <a:ext uri="{FF2B5EF4-FFF2-40B4-BE49-F238E27FC236}">
                  <a16:creationId xmlns:a16="http://schemas.microsoft.com/office/drawing/2014/main" id="{28A1D6AA-7F7B-C44C-A7FB-7EAB8F4E936D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연결선[R] 98">
              <a:extLst>
                <a:ext uri="{FF2B5EF4-FFF2-40B4-BE49-F238E27FC236}">
                  <a16:creationId xmlns:a16="http://schemas.microsoft.com/office/drawing/2014/main" id="{45307173-0B14-E011-2B13-1D4DF64B857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직선 연결선[R] 99">
              <a:extLst>
                <a:ext uri="{FF2B5EF4-FFF2-40B4-BE49-F238E27FC236}">
                  <a16:creationId xmlns:a16="http://schemas.microsoft.com/office/drawing/2014/main" id="{753145EA-AF64-6B7B-B373-D6E0513004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직선 연결선[R] 100">
              <a:extLst>
                <a:ext uri="{FF2B5EF4-FFF2-40B4-BE49-F238E27FC236}">
                  <a16:creationId xmlns:a16="http://schemas.microsoft.com/office/drawing/2014/main" id="{70ADAB3B-A956-75D7-C66C-E47A8211FB6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직선 연결선[R] 101">
              <a:extLst>
                <a:ext uri="{FF2B5EF4-FFF2-40B4-BE49-F238E27FC236}">
                  <a16:creationId xmlns:a16="http://schemas.microsoft.com/office/drawing/2014/main" id="{ECAC0EE3-17BF-2320-B68F-6170861EDF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연결선[R] 102">
              <a:extLst>
                <a:ext uri="{FF2B5EF4-FFF2-40B4-BE49-F238E27FC236}">
                  <a16:creationId xmlns:a16="http://schemas.microsoft.com/office/drawing/2014/main" id="{1CCBB0DD-AD4A-8478-2190-AA876264FF6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연결선[R] 103">
              <a:extLst>
                <a:ext uri="{FF2B5EF4-FFF2-40B4-BE49-F238E27FC236}">
                  <a16:creationId xmlns:a16="http://schemas.microsoft.com/office/drawing/2014/main" id="{A9D2DA31-B27C-E1EB-9C37-5114FDE320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연결선[R] 104">
              <a:extLst>
                <a:ext uri="{FF2B5EF4-FFF2-40B4-BE49-F238E27FC236}">
                  <a16:creationId xmlns:a16="http://schemas.microsoft.com/office/drawing/2014/main" id="{2D7423DA-47A7-726D-1FED-FBA76FE93E4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[R] 105">
              <a:extLst>
                <a:ext uri="{FF2B5EF4-FFF2-40B4-BE49-F238E27FC236}">
                  <a16:creationId xmlns:a16="http://schemas.microsoft.com/office/drawing/2014/main" id="{98B1A512-74BA-BFC9-6DF7-FE7419966C0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3BFBDFDF-F6FE-E08E-E64A-8E0A8E547DAF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CD83A099-916C-76B1-7356-D32DE7CFC6D2}"/>
              </a:ext>
            </a:extLst>
          </p:cNvPr>
          <p:cNvSpPr/>
          <p:nvPr/>
        </p:nvSpPr>
        <p:spPr>
          <a:xfrm>
            <a:off x="2219212" y="5260131"/>
            <a:ext cx="377472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CB92D792-B870-B4C9-580F-2DC1501C2765}"/>
              </a:ext>
            </a:extLst>
          </p:cNvPr>
          <p:cNvSpPr/>
          <p:nvPr/>
        </p:nvSpPr>
        <p:spPr>
          <a:xfrm>
            <a:off x="2671200" y="5260131"/>
            <a:ext cx="377472" cy="49099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P2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E2520DDC-0C89-A29C-F901-42539036DDA1}"/>
              </a:ext>
            </a:extLst>
          </p:cNvPr>
          <p:cNvSpPr/>
          <p:nvPr/>
        </p:nvSpPr>
        <p:spPr>
          <a:xfrm>
            <a:off x="3123188" y="5260131"/>
            <a:ext cx="377472" cy="49099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P3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020687B9-5C92-4DAD-D674-94CE8E274994}"/>
              </a:ext>
            </a:extLst>
          </p:cNvPr>
          <p:cNvSpPr/>
          <p:nvPr/>
        </p:nvSpPr>
        <p:spPr>
          <a:xfrm>
            <a:off x="3575176" y="5260131"/>
            <a:ext cx="377472" cy="49099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P4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530568DD-8A57-60A2-3E27-ACC598979836}"/>
              </a:ext>
            </a:extLst>
          </p:cNvPr>
          <p:cNvSpPr/>
          <p:nvPr/>
        </p:nvSpPr>
        <p:spPr>
          <a:xfrm>
            <a:off x="5383128" y="5260131"/>
            <a:ext cx="377472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04DB8960-FEFC-B01E-A3B1-E88633DF5462}"/>
              </a:ext>
            </a:extLst>
          </p:cNvPr>
          <p:cNvSpPr/>
          <p:nvPr/>
        </p:nvSpPr>
        <p:spPr>
          <a:xfrm>
            <a:off x="4027164" y="5260131"/>
            <a:ext cx="377472" cy="49099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P2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70FD8873-68FD-274B-E5EB-DA111EEEF7E5}"/>
              </a:ext>
            </a:extLst>
          </p:cNvPr>
          <p:cNvSpPr/>
          <p:nvPr/>
        </p:nvSpPr>
        <p:spPr>
          <a:xfrm>
            <a:off x="4931140" y="5260131"/>
            <a:ext cx="377472" cy="49099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P3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9F07464A-7558-5F34-05C2-C148651D3D53}"/>
              </a:ext>
            </a:extLst>
          </p:cNvPr>
          <p:cNvSpPr/>
          <p:nvPr/>
        </p:nvSpPr>
        <p:spPr>
          <a:xfrm>
            <a:off x="4479152" y="5260131"/>
            <a:ext cx="377472" cy="49099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P4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43037BC3-C511-37CB-3397-A440502E5763}"/>
              </a:ext>
            </a:extLst>
          </p:cNvPr>
          <p:cNvSpPr/>
          <p:nvPr/>
        </p:nvSpPr>
        <p:spPr>
          <a:xfrm>
            <a:off x="6739092" y="5260131"/>
            <a:ext cx="377472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06453F35-4218-9FB1-ED85-669EA1A07496}"/>
              </a:ext>
            </a:extLst>
          </p:cNvPr>
          <p:cNvSpPr/>
          <p:nvPr/>
        </p:nvSpPr>
        <p:spPr>
          <a:xfrm>
            <a:off x="5835116" y="5260131"/>
            <a:ext cx="377472" cy="49099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P2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1616B6BF-EFF8-5DE7-C9B8-47831402C5F5}"/>
              </a:ext>
            </a:extLst>
          </p:cNvPr>
          <p:cNvSpPr/>
          <p:nvPr/>
        </p:nvSpPr>
        <p:spPr>
          <a:xfrm>
            <a:off x="6287104" y="5260131"/>
            <a:ext cx="377472" cy="49099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P3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CD3C2646-4DCA-F51F-EF7E-D1D0161DF88D}"/>
              </a:ext>
            </a:extLst>
          </p:cNvPr>
          <p:cNvSpPr/>
          <p:nvPr/>
        </p:nvSpPr>
        <p:spPr>
          <a:xfrm>
            <a:off x="7191080" y="5260131"/>
            <a:ext cx="377472" cy="49099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P4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6AC112E2-7116-47B4-1CB8-0DE97F1A91E3}"/>
              </a:ext>
            </a:extLst>
          </p:cNvPr>
          <p:cNvSpPr/>
          <p:nvPr/>
        </p:nvSpPr>
        <p:spPr>
          <a:xfrm>
            <a:off x="8999025" y="5260131"/>
            <a:ext cx="377472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6F62E226-A36D-DABA-5A5E-629631CF63B4}"/>
              </a:ext>
            </a:extLst>
          </p:cNvPr>
          <p:cNvSpPr/>
          <p:nvPr/>
        </p:nvSpPr>
        <p:spPr>
          <a:xfrm>
            <a:off x="7643068" y="5260131"/>
            <a:ext cx="377472" cy="49099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P2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A9B7BB3F-DD18-850A-4AB1-442D336AB441}"/>
              </a:ext>
            </a:extLst>
          </p:cNvPr>
          <p:cNvSpPr/>
          <p:nvPr/>
        </p:nvSpPr>
        <p:spPr>
          <a:xfrm>
            <a:off x="8547044" y="5260131"/>
            <a:ext cx="377472" cy="49099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P3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D0E84C75-21D5-E001-8FE2-D381A9020E6D}"/>
              </a:ext>
            </a:extLst>
          </p:cNvPr>
          <p:cNvSpPr/>
          <p:nvPr/>
        </p:nvSpPr>
        <p:spPr>
          <a:xfrm>
            <a:off x="8095056" y="5260131"/>
            <a:ext cx="377472" cy="49099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P4</a:t>
            </a:r>
            <a:endParaRPr lang="ko-KR" altLang="en-US" sz="900">
              <a:solidFill>
                <a:schemeClr val="tx1"/>
              </a:solidFill>
            </a:endParaRPr>
          </a:p>
        </p:txBody>
      </p: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FD064F4B-29B7-7508-9341-479AD2501096}"/>
              </a:ext>
            </a:extLst>
          </p:cNvPr>
          <p:cNvCxnSpPr>
            <a:cxnSpLocks/>
          </p:cNvCxnSpPr>
          <p:nvPr/>
        </p:nvCxnSpPr>
        <p:spPr>
          <a:xfrm flipV="1">
            <a:off x="2640923" y="486201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ABC0DDCA-A654-A2C6-69BD-E15B8367CED9}"/>
              </a:ext>
            </a:extLst>
          </p:cNvPr>
          <p:cNvCxnSpPr>
            <a:cxnSpLocks/>
          </p:cNvCxnSpPr>
          <p:nvPr/>
        </p:nvCxnSpPr>
        <p:spPr>
          <a:xfrm flipV="1">
            <a:off x="3086172" y="4864812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E17107A2-60B3-5CB3-D9E4-4510ADB43DA3}"/>
              </a:ext>
            </a:extLst>
          </p:cNvPr>
          <p:cNvCxnSpPr>
            <a:cxnSpLocks/>
          </p:cNvCxnSpPr>
          <p:nvPr/>
        </p:nvCxnSpPr>
        <p:spPr>
          <a:xfrm flipV="1">
            <a:off x="3532789" y="486201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370C631A-B334-AED9-F21A-1DDC515C4230}"/>
              </a:ext>
            </a:extLst>
          </p:cNvPr>
          <p:cNvCxnSpPr>
            <a:cxnSpLocks/>
          </p:cNvCxnSpPr>
          <p:nvPr/>
        </p:nvCxnSpPr>
        <p:spPr>
          <a:xfrm flipV="1">
            <a:off x="3985533" y="4864812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5EA91EE2-72E3-7F0C-95BC-284A6B0F1E0F}"/>
              </a:ext>
            </a:extLst>
          </p:cNvPr>
          <p:cNvCxnSpPr>
            <a:cxnSpLocks/>
          </p:cNvCxnSpPr>
          <p:nvPr/>
        </p:nvCxnSpPr>
        <p:spPr>
          <a:xfrm flipV="1">
            <a:off x="4423995" y="486201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18D56730-80C2-08F7-CF9F-7C1C4A7976DF}"/>
              </a:ext>
            </a:extLst>
          </p:cNvPr>
          <p:cNvCxnSpPr>
            <a:cxnSpLocks/>
          </p:cNvCxnSpPr>
          <p:nvPr/>
        </p:nvCxnSpPr>
        <p:spPr>
          <a:xfrm flipV="1">
            <a:off x="4876739" y="4864812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A401D788-D026-1BA2-93EE-387ECF703E12}"/>
              </a:ext>
            </a:extLst>
          </p:cNvPr>
          <p:cNvCxnSpPr>
            <a:cxnSpLocks/>
          </p:cNvCxnSpPr>
          <p:nvPr/>
        </p:nvCxnSpPr>
        <p:spPr>
          <a:xfrm flipV="1">
            <a:off x="5323356" y="486201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31642C87-DB14-C918-0336-9142AB61598D}"/>
              </a:ext>
            </a:extLst>
          </p:cNvPr>
          <p:cNvCxnSpPr>
            <a:cxnSpLocks/>
          </p:cNvCxnSpPr>
          <p:nvPr/>
        </p:nvCxnSpPr>
        <p:spPr>
          <a:xfrm flipV="1">
            <a:off x="5776100" y="4864812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610C6611-41EC-0340-267D-20DEE3760338}"/>
              </a:ext>
            </a:extLst>
          </p:cNvPr>
          <p:cNvCxnSpPr>
            <a:cxnSpLocks/>
          </p:cNvCxnSpPr>
          <p:nvPr/>
        </p:nvCxnSpPr>
        <p:spPr>
          <a:xfrm flipV="1">
            <a:off x="6232911" y="4855614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화살표 연결선 115">
            <a:extLst>
              <a:ext uri="{FF2B5EF4-FFF2-40B4-BE49-F238E27FC236}">
                <a16:creationId xmlns:a16="http://schemas.microsoft.com/office/drawing/2014/main" id="{75F2BCFF-3143-3EDD-C7D9-BCED9EDD59F2}"/>
              </a:ext>
            </a:extLst>
          </p:cNvPr>
          <p:cNvCxnSpPr>
            <a:cxnSpLocks/>
          </p:cNvCxnSpPr>
          <p:nvPr/>
        </p:nvCxnSpPr>
        <p:spPr>
          <a:xfrm flipV="1">
            <a:off x="6685655" y="485840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4176C048-07F6-1E11-9D88-EDA18C1A90D8}"/>
              </a:ext>
            </a:extLst>
          </p:cNvPr>
          <p:cNvCxnSpPr>
            <a:cxnSpLocks/>
          </p:cNvCxnSpPr>
          <p:nvPr/>
        </p:nvCxnSpPr>
        <p:spPr>
          <a:xfrm flipV="1">
            <a:off x="7138409" y="4855614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636459C6-BCBC-D5CE-D0EA-CD1ECAE1BD52}"/>
              </a:ext>
            </a:extLst>
          </p:cNvPr>
          <p:cNvCxnSpPr>
            <a:cxnSpLocks/>
          </p:cNvCxnSpPr>
          <p:nvPr/>
        </p:nvCxnSpPr>
        <p:spPr>
          <a:xfrm flipV="1">
            <a:off x="7591153" y="485840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93652C1F-01AD-7B0C-6F47-729C6719D1CE}"/>
              </a:ext>
            </a:extLst>
          </p:cNvPr>
          <p:cNvCxnSpPr>
            <a:cxnSpLocks/>
          </p:cNvCxnSpPr>
          <p:nvPr/>
        </p:nvCxnSpPr>
        <p:spPr>
          <a:xfrm flipV="1">
            <a:off x="8054163" y="4855614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화살표 연결선 119">
            <a:extLst>
              <a:ext uri="{FF2B5EF4-FFF2-40B4-BE49-F238E27FC236}">
                <a16:creationId xmlns:a16="http://schemas.microsoft.com/office/drawing/2014/main" id="{E170EB5A-2832-CA75-78EE-F2F2570BA841}"/>
              </a:ext>
            </a:extLst>
          </p:cNvPr>
          <p:cNvCxnSpPr>
            <a:cxnSpLocks/>
          </p:cNvCxnSpPr>
          <p:nvPr/>
        </p:nvCxnSpPr>
        <p:spPr>
          <a:xfrm flipV="1">
            <a:off x="8501227" y="485840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57360442-7B7C-F41A-52DF-4C177A80A08A}"/>
              </a:ext>
            </a:extLst>
          </p:cNvPr>
          <p:cNvCxnSpPr>
            <a:cxnSpLocks/>
          </p:cNvCxnSpPr>
          <p:nvPr/>
        </p:nvCxnSpPr>
        <p:spPr>
          <a:xfrm flipV="1">
            <a:off x="8960118" y="4855614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Box 121">
            <a:extLst>
              <a:ext uri="{FF2B5EF4-FFF2-40B4-BE49-F238E27FC236}">
                <a16:creationId xmlns:a16="http://schemas.microsoft.com/office/drawing/2014/main" id="{39CC11F8-C7B5-ABE1-C298-769920601B8D}"/>
              </a:ext>
            </a:extLst>
          </p:cNvPr>
          <p:cNvSpPr txBox="1"/>
          <p:nvPr/>
        </p:nvSpPr>
        <p:spPr>
          <a:xfrm>
            <a:off x="4810453" y="5822320"/>
            <a:ext cx="15998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Time Slice or I/O</a:t>
            </a:r>
            <a:endParaRPr lang="ko-Kore-KR" altLang="en-US" sz="1000" b="1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BA32F6E4-34AD-7D50-03D6-AE12EC121C68}"/>
              </a:ext>
            </a:extLst>
          </p:cNvPr>
          <p:cNvSpPr txBox="1"/>
          <p:nvPr/>
        </p:nvSpPr>
        <p:spPr>
          <a:xfrm>
            <a:off x="4768621" y="4616378"/>
            <a:ext cx="1599883" cy="26161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ore-KR" altLang="en-US" sz="1100" b="1"/>
          </a:p>
        </p:txBody>
      </p:sp>
      <p:cxnSp>
        <p:nvCxnSpPr>
          <p:cNvPr id="50" name="직선 연결선[R] 49">
            <a:extLst>
              <a:ext uri="{FF2B5EF4-FFF2-40B4-BE49-F238E27FC236}">
                <a16:creationId xmlns:a16="http://schemas.microsoft.com/office/drawing/2014/main" id="{927F587B-F3E0-CA25-CDC7-FD832D779727}"/>
              </a:ext>
            </a:extLst>
          </p:cNvPr>
          <p:cNvCxnSpPr>
            <a:cxnSpLocks/>
          </p:cNvCxnSpPr>
          <p:nvPr/>
        </p:nvCxnSpPr>
        <p:spPr>
          <a:xfrm>
            <a:off x="1957441" y="5748220"/>
            <a:ext cx="7677278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5903216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449265" y="3105835"/>
            <a:ext cx="72934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 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진입성</a:t>
            </a:r>
          </a:p>
        </p:txBody>
      </p:sp>
    </p:spTree>
    <p:extLst>
      <p:ext uri="{BB962C8B-B14F-4D97-AF65-F5344CB8AC3E}">
        <p14:creationId xmlns:p14="http://schemas.microsoft.com/office/powerpoint/2010/main" val="3230732408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07540" y="221941"/>
            <a:ext cx="38683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진입 정책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322157" y="617645"/>
            <a:ext cx="10638369" cy="33932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락은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같이 읽기 및 쓰기 락을 다시 획득할 수 있도록 재 진입을 허용하며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보유하고 있는 스레드가 모든 쓰기 락을 해제하기 전까지는 재진입이 아닌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(Non-reentrant)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스레드를 허용하지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스레드는 읽기 락을 획득할 수 있지만 읽기 스레드가 쓰기 락을 획득하려고 하면 실패하게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보유한 스레드가 읽기 락 아래에서 읽기를 수행하는 메서드 또는 콜백 호출 시 재 진입이 유용할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다운그레이드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 Downgrade)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진입성은 쓰기 락에서 읽기 락으로 다운그레이드할 수 있게 해 준다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이를 위해 쓰기 락을 획득하고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그런 다음 읽기 락을 획득하고 마지막으로 쓰기 락을 해제한다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업그레이드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 Upgrade)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락에서 쓰기 락으로 업그레이드하는 것은 불가능하다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락은 여러 스레드가 동시에 보유할 수 있기 때문에 업그레이드가 허용되지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0A29E5-B3E6-53D5-0438-F580E1F0E328}"/>
              </a:ext>
            </a:extLst>
          </p:cNvPr>
          <p:cNvSpPr txBox="1"/>
          <p:nvPr/>
        </p:nvSpPr>
        <p:spPr>
          <a:xfrm>
            <a:off x="7650458" y="997592"/>
            <a:ext cx="4408575" cy="566437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main(String[] args)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rwLock = new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ReentrantReadWriteLock.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 writeLock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rwLock.writeLock();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ReentrantReadWriteLock.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 readLock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rwLock.readLock();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획득한 쓰기 락을 다운그레이드하기 위해 읽기 락을 획득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System.out.println("Write lock acquired");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다운그레이드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읽기 락으로 다운그레이드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System.out.println("Read lock acquired (downgraded from write lock)");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 해제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.unlock();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 사용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여기서부터는 상호배제가 아님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getList(sharedData);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 해제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.unlock();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BD0C4A-0BA4-9AAD-2C94-2952D22330F3}"/>
              </a:ext>
            </a:extLst>
          </p:cNvPr>
          <p:cNvSpPr txBox="1"/>
          <p:nvPr/>
        </p:nvSpPr>
        <p:spPr>
          <a:xfrm>
            <a:off x="624499" y="4287197"/>
            <a:ext cx="6365513" cy="2102499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algn="l" fontAlgn="base">
              <a:lnSpc>
                <a:spcPct val="150000"/>
              </a:lnSpc>
            </a:pP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획득하면 다른 스레드는 어떤 형태로든 락을 획득할 수 없지만 읽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사용하면 원하는 경우 다른 모든 스레드가 읽기 락을 획득할 수 있게 한다</a:t>
            </a:r>
            <a:endParaRPr lang="en-US" altLang="ko-KR" sz="11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 fontAlgn="base">
              <a:lnSpc>
                <a:spcPct val="150000"/>
              </a:lnSpc>
            </a:pPr>
            <a:endParaRPr lang="en-US" altLang="ko-KR" sz="11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 fontAlgn="base">
              <a:lnSpc>
                <a:spcPct val="150000"/>
              </a:lnSpc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여기서 락을 </a:t>
            </a:r>
            <a:r>
              <a:rPr lang="en-US" altLang="ko-KR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Downgrade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한다는 것은 쓰기 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보유한 상태에서 읽기 락을 획득한 다음 쓰기 락을 해제하여 읽기 락만 유지하도록 전환 할 수 있음을 의미한다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 </a:t>
            </a:r>
          </a:p>
          <a:p>
            <a:pPr algn="l" fontAlgn="base">
              <a:lnSpc>
                <a:spcPct val="150000"/>
              </a:lnSpc>
            </a:pPr>
            <a:endParaRPr lang="en-US" altLang="ko-KR" sz="1100">
              <a:solidFill>
                <a:schemeClr val="tx1">
                  <a:lumMod val="75000"/>
                  <a:lumOff val="2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 fontAlgn="base">
              <a:lnSpc>
                <a:spcPct val="150000"/>
              </a:lnSpc>
            </a:pP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예를 들어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매우 중요한 작업은 쓰기 락으로 시작해서 상호배제를 구현하고 중요 작업을 마친 후에는 동시적인 읽기 접근을 허용하는 읽기 락 스레드를 가질 수 있다</a:t>
            </a:r>
            <a:endParaRPr lang="en-US" altLang="ko-KR" sz="11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25835921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315000" y="2921169"/>
            <a:ext cx="356200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endParaRPr lang="ko-KR" altLang="en-US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92766554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108908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47735" y="447462"/>
            <a:ext cx="11617675" cy="1177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조건 변수 또는 조건 큐로 알려진 객체로서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결합하여 객체 당 여러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Queue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가지는 효과를 제공한다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메서드와 문장의 사용을 대체하는 것처럼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메서드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(wait, notify and notifyAll)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사용을 대체하며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바인딩된다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한 스레드가 다른 스레드로부터 어떤 상태 조건이 참이 될 수 있다는 통지를 받을 때까지 실행을 중단하도록 하는 수단을 제공한다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가장 중요한 특성은 락을 원자적으로 해제하고 현재 스레드를 중단하는 것이며 이는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Object.wait()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메서드와 동일하게 동작한다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24BDF3D9-F774-AC0A-A5FB-250766BFEE43}"/>
              </a:ext>
            </a:extLst>
          </p:cNvPr>
          <p:cNvSpPr txBox="1"/>
          <p:nvPr/>
        </p:nvSpPr>
        <p:spPr>
          <a:xfrm>
            <a:off x="4105638" y="2358228"/>
            <a:ext cx="3715043" cy="379334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SharedData {</a:t>
            </a: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boolean hasItem = false;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consume() throws InterruptedException{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ore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 {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while(!hasItem)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}</a:t>
            </a: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hasItem = false;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}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</a:p>
          <a:p>
            <a:pPr>
              <a:spcBef>
                <a:spcPts val="300"/>
              </a:spcBef>
            </a:pP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produce() throws InterruptedException 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ore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(lock){ 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endParaRPr lang="en-US" altLang="ko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 = true;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or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notifyAll()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592FE57B-4C17-BAD3-3C6A-A61EE8877422}"/>
              </a:ext>
            </a:extLst>
          </p:cNvPr>
          <p:cNvSpPr txBox="1"/>
          <p:nvPr/>
        </p:nvSpPr>
        <p:spPr>
          <a:xfrm>
            <a:off x="7940313" y="1804230"/>
            <a:ext cx="4034787" cy="490134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SharedData {</a:t>
            </a: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boolean hasItem = false;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lock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 new ReentrantLock();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con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lock.newCondition();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consume() throws InterruptedException{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try{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lock.lock()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while(!hasItem) 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con.a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 = false;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} finally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}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</a:p>
          <a:p>
            <a:pPr>
              <a:spcBef>
                <a:spcPts val="300"/>
              </a:spcBef>
            </a:pP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produce() throws InterruptedException 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try{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lock.lock()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 =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con.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or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signalAll()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} finally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}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169" name="직선 화살표 연결선 168">
            <a:extLst>
              <a:ext uri="{FF2B5EF4-FFF2-40B4-BE49-F238E27FC236}">
                <a16:creationId xmlns:a16="http://schemas.microsoft.com/office/drawing/2014/main" id="{5F93338F-4427-8E6F-B915-0C773D416A63}"/>
              </a:ext>
            </a:extLst>
          </p:cNvPr>
          <p:cNvCxnSpPr>
            <a:cxnSpLocks/>
          </p:cNvCxnSpPr>
          <p:nvPr/>
        </p:nvCxnSpPr>
        <p:spPr>
          <a:xfrm flipV="1">
            <a:off x="5713580" y="3245442"/>
            <a:ext cx="2755311" cy="4429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2013C699-8B57-7744-1C15-0C3AE73DA45D}"/>
              </a:ext>
            </a:extLst>
          </p:cNvPr>
          <p:cNvCxnSpPr>
            <a:cxnSpLocks/>
          </p:cNvCxnSpPr>
          <p:nvPr/>
        </p:nvCxnSpPr>
        <p:spPr>
          <a:xfrm>
            <a:off x="5122912" y="3495236"/>
            <a:ext cx="3345979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직선 화살표 연결선 171">
            <a:extLst>
              <a:ext uri="{FF2B5EF4-FFF2-40B4-BE49-F238E27FC236}">
                <a16:creationId xmlns:a16="http://schemas.microsoft.com/office/drawing/2014/main" id="{B4693435-A099-8780-2F64-B7DAE81934D7}"/>
              </a:ext>
            </a:extLst>
          </p:cNvPr>
          <p:cNvCxnSpPr>
            <a:cxnSpLocks/>
          </p:cNvCxnSpPr>
          <p:nvPr/>
        </p:nvCxnSpPr>
        <p:spPr>
          <a:xfrm>
            <a:off x="4424333" y="3731452"/>
            <a:ext cx="4111170" cy="27699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직선 화살표 연결선 173">
            <a:extLst>
              <a:ext uri="{FF2B5EF4-FFF2-40B4-BE49-F238E27FC236}">
                <a16:creationId xmlns:a16="http://schemas.microsoft.com/office/drawing/2014/main" id="{60065642-0ADB-19A8-6A74-12D283DBE5C0}"/>
              </a:ext>
            </a:extLst>
          </p:cNvPr>
          <p:cNvCxnSpPr>
            <a:cxnSpLocks/>
          </p:cNvCxnSpPr>
          <p:nvPr/>
        </p:nvCxnSpPr>
        <p:spPr>
          <a:xfrm>
            <a:off x="5713580" y="4971156"/>
            <a:ext cx="2755311" cy="23875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BEF56988-59FE-9143-84D2-191B8FE6B847}"/>
              </a:ext>
            </a:extLst>
          </p:cNvPr>
          <p:cNvCxnSpPr>
            <a:cxnSpLocks/>
          </p:cNvCxnSpPr>
          <p:nvPr/>
        </p:nvCxnSpPr>
        <p:spPr>
          <a:xfrm>
            <a:off x="5991876" y="5356272"/>
            <a:ext cx="2477015" cy="23875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직선 화살표 연결선 177">
            <a:extLst>
              <a:ext uri="{FF2B5EF4-FFF2-40B4-BE49-F238E27FC236}">
                <a16:creationId xmlns:a16="http://schemas.microsoft.com/office/drawing/2014/main" id="{05BD4EF8-8DFF-2DB3-22B8-985AB71ED29D}"/>
              </a:ext>
            </a:extLst>
          </p:cNvPr>
          <p:cNvCxnSpPr>
            <a:cxnSpLocks/>
          </p:cNvCxnSpPr>
          <p:nvPr/>
        </p:nvCxnSpPr>
        <p:spPr>
          <a:xfrm>
            <a:off x="4500716" y="5595026"/>
            <a:ext cx="4034787" cy="342725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D228A2E7-60C4-B85E-B8EE-FD4EB56F438D}"/>
              </a:ext>
            </a:extLst>
          </p:cNvPr>
          <p:cNvSpPr/>
          <p:nvPr/>
        </p:nvSpPr>
        <p:spPr>
          <a:xfrm>
            <a:off x="8081289" y="2379090"/>
            <a:ext cx="3761860" cy="203200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03E390AB-7DCA-51B8-6C5F-5574AB50AE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1826257"/>
              </p:ext>
            </p:extLst>
          </p:nvPr>
        </p:nvGraphicFramePr>
        <p:xfrm>
          <a:off x="503745" y="3003307"/>
          <a:ext cx="3442546" cy="250318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16620">
                  <a:extLst>
                    <a:ext uri="{9D8B030D-6E8A-4147-A177-3AD203B41FA5}">
                      <a16:colId xmlns:a16="http://schemas.microsoft.com/office/drawing/2014/main" val="2921337288"/>
                    </a:ext>
                  </a:extLst>
                </a:gridCol>
                <a:gridCol w="1725926">
                  <a:extLst>
                    <a:ext uri="{9D8B030D-6E8A-4147-A177-3AD203B41FA5}">
                      <a16:colId xmlns:a16="http://schemas.microsoft.com/office/drawing/2014/main" val="1099489000"/>
                    </a:ext>
                  </a:extLst>
                </a:gridCol>
              </a:tblGrid>
              <a:tr h="4171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Monitor</a:t>
                      </a:r>
                      <a:endParaRPr lang="ko-KR" altLang="en-US" sz="14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Lock</a:t>
                      </a: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3929996"/>
                  </a:ext>
                </a:extLst>
              </a:tr>
              <a:tr h="41719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synchronized(object){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lock.lock()</a:t>
                      </a: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323800"/>
                  </a:ext>
                </a:extLst>
              </a:tr>
              <a:tr h="41719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}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lock.unlock()</a:t>
                      </a: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9138141"/>
                  </a:ext>
                </a:extLst>
              </a:tr>
              <a:tr h="41719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object.wait()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condition.await()</a:t>
                      </a: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3574992"/>
                  </a:ext>
                </a:extLst>
              </a:tr>
              <a:tr h="41719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object.notify()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condition.signal()</a:t>
                      </a: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1939136"/>
                  </a:ext>
                </a:extLst>
              </a:tr>
              <a:tr h="41719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object.notifyAll()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condition.signalAll()</a:t>
                      </a: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13711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35929168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108908"/>
            <a:ext cx="10214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573CC943-7DB4-065B-954B-04D2ECB766C3}"/>
              </a:ext>
            </a:extLst>
          </p:cNvPr>
          <p:cNvSpPr/>
          <p:nvPr/>
        </p:nvSpPr>
        <p:spPr>
          <a:xfrm>
            <a:off x="4594572" y="1061045"/>
            <a:ext cx="4146027" cy="1439697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2BFF7CFE-D271-6185-A221-794EB71832CA}"/>
              </a:ext>
            </a:extLst>
          </p:cNvPr>
          <p:cNvSpPr/>
          <p:nvPr/>
        </p:nvSpPr>
        <p:spPr>
          <a:xfrm>
            <a:off x="3413129" y="1550923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6CC8EEE-7DDA-584D-8D94-3CF1D1C8363F}"/>
              </a:ext>
            </a:extLst>
          </p:cNvPr>
          <p:cNvSpPr/>
          <p:nvPr/>
        </p:nvSpPr>
        <p:spPr>
          <a:xfrm>
            <a:off x="6194202" y="908558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Locked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95876A3F-6C55-9107-3800-90785557A3BC}"/>
              </a:ext>
            </a:extLst>
          </p:cNvPr>
          <p:cNvSpPr/>
          <p:nvPr/>
        </p:nvSpPr>
        <p:spPr>
          <a:xfrm>
            <a:off x="4929122" y="1550922"/>
            <a:ext cx="937516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A57C812B-03BF-608A-AC43-31D86596B8BF}"/>
              </a:ext>
            </a:extLst>
          </p:cNvPr>
          <p:cNvCxnSpPr>
            <a:cxnSpLocks/>
            <a:stCxn id="5" idx="6"/>
            <a:endCxn id="9" idx="1"/>
          </p:cNvCxnSpPr>
          <p:nvPr/>
        </p:nvCxnSpPr>
        <p:spPr>
          <a:xfrm flipV="1">
            <a:off x="3917757" y="1788447"/>
            <a:ext cx="1011365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다이아몬드 10">
            <a:extLst>
              <a:ext uri="{FF2B5EF4-FFF2-40B4-BE49-F238E27FC236}">
                <a16:creationId xmlns:a16="http://schemas.microsoft.com/office/drawing/2014/main" id="{9AB35AED-9B90-2A36-11C9-D619578951CD}"/>
              </a:ext>
            </a:extLst>
          </p:cNvPr>
          <p:cNvSpPr/>
          <p:nvPr/>
        </p:nvSpPr>
        <p:spPr>
          <a:xfrm>
            <a:off x="6247107" y="1408681"/>
            <a:ext cx="948379" cy="759532"/>
          </a:xfrm>
          <a:prstGeom prst="diamond">
            <a:avLst/>
          </a:prstGeom>
          <a:solidFill>
            <a:schemeClr val="bg1"/>
          </a:solidFill>
          <a:ln w="12700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DE02852-8058-A6E5-0A8B-882AC253CAD9}"/>
              </a:ext>
            </a:extLst>
          </p:cNvPr>
          <p:cNvSpPr txBox="1"/>
          <p:nvPr/>
        </p:nvSpPr>
        <p:spPr>
          <a:xfrm>
            <a:off x="6392581" y="1670234"/>
            <a:ext cx="7033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상태조건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?</a:t>
            </a:r>
            <a:endParaRPr lang="ko-Kore-KR" altLang="en-US" sz="1000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33A08A5C-5FD1-8E24-D81E-04A6D9D82E75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>
            <a:off x="5866638" y="1788447"/>
            <a:ext cx="3804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D8E4C016-4AE1-FE5E-D957-7D013447D112}"/>
              </a:ext>
            </a:extLst>
          </p:cNvPr>
          <p:cNvSpPr/>
          <p:nvPr/>
        </p:nvSpPr>
        <p:spPr>
          <a:xfrm>
            <a:off x="7488650" y="1550922"/>
            <a:ext cx="948379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B656C734-7CAD-7338-522B-661CE0A42A9B}"/>
              </a:ext>
            </a:extLst>
          </p:cNvPr>
          <p:cNvCxnSpPr>
            <a:cxnSpLocks/>
            <a:stCxn id="11" idx="3"/>
            <a:endCxn id="14" idx="1"/>
          </p:cNvCxnSpPr>
          <p:nvPr/>
        </p:nvCxnSpPr>
        <p:spPr>
          <a:xfrm>
            <a:off x="7195486" y="1788447"/>
            <a:ext cx="2931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A07E75D4-28FE-0648-67A7-1BEDF9D4467E}"/>
              </a:ext>
            </a:extLst>
          </p:cNvPr>
          <p:cNvSpPr txBox="1"/>
          <p:nvPr/>
        </p:nvSpPr>
        <p:spPr>
          <a:xfrm>
            <a:off x="3929136" y="1549088"/>
            <a:ext cx="60656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E335E332-D05C-3ABA-0E9F-ED92C7BBA6F0}"/>
              </a:ext>
            </a:extLst>
          </p:cNvPr>
          <p:cNvSpPr/>
          <p:nvPr/>
        </p:nvSpPr>
        <p:spPr>
          <a:xfrm>
            <a:off x="9654109" y="1550918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0F8DEB7-E7A9-EBDD-9712-8585182AF9D8}"/>
              </a:ext>
            </a:extLst>
          </p:cNvPr>
          <p:cNvCxnSpPr>
            <a:cxnSpLocks/>
            <a:stCxn id="14" idx="3"/>
            <a:endCxn id="17" idx="2"/>
          </p:cNvCxnSpPr>
          <p:nvPr/>
        </p:nvCxnSpPr>
        <p:spPr>
          <a:xfrm flipV="1">
            <a:off x="8437029" y="1788443"/>
            <a:ext cx="1217080" cy="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C8A4BB9C-6652-0E09-7200-B3BE048B2776}"/>
              </a:ext>
            </a:extLst>
          </p:cNvPr>
          <p:cNvCxnSpPr>
            <a:cxnSpLocks/>
            <a:stCxn id="11" idx="2"/>
            <a:endCxn id="20" idx="0"/>
          </p:cNvCxnSpPr>
          <p:nvPr/>
        </p:nvCxnSpPr>
        <p:spPr>
          <a:xfrm flipH="1">
            <a:off x="6236843" y="2168213"/>
            <a:ext cx="484454" cy="11709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D486DD6-3350-3018-4977-D410194D3150}"/>
              </a:ext>
            </a:extLst>
          </p:cNvPr>
          <p:cNvSpPr txBox="1"/>
          <p:nvPr/>
        </p:nvSpPr>
        <p:spPr>
          <a:xfrm>
            <a:off x="5766449" y="3339208"/>
            <a:ext cx="940787" cy="2462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con1.await()</a:t>
            </a:r>
            <a:endParaRPr lang="ko-Kore-KR" altLang="en-US" sz="1000" i="1">
              <a:solidFill>
                <a:schemeClr val="bg1"/>
              </a:solidFill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F18C063-52C8-1D44-C16A-C33E18687FF2}"/>
              </a:ext>
            </a:extLst>
          </p:cNvPr>
          <p:cNvSpPr/>
          <p:nvPr/>
        </p:nvSpPr>
        <p:spPr>
          <a:xfrm>
            <a:off x="9459458" y="1026919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538A8F03-6596-6B62-2E18-4D1DF1EC23F2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9887994" y="1336366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071185E1-9F02-5917-C3A6-28809DCB77B9}"/>
              </a:ext>
            </a:extLst>
          </p:cNvPr>
          <p:cNvSpPr txBox="1"/>
          <p:nvPr/>
        </p:nvSpPr>
        <p:spPr>
          <a:xfrm>
            <a:off x="7047002" y="2734285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000" b="1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FD785E7-2FAD-6742-32EF-D317828DF9B5}"/>
              </a:ext>
            </a:extLst>
          </p:cNvPr>
          <p:cNvSpPr txBox="1"/>
          <p:nvPr/>
        </p:nvSpPr>
        <p:spPr>
          <a:xfrm>
            <a:off x="7105556" y="1549088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7EC6EAFF-4F80-2AFD-F634-325A04F90387}"/>
              </a:ext>
            </a:extLst>
          </p:cNvPr>
          <p:cNvSpPr/>
          <p:nvPr/>
        </p:nvSpPr>
        <p:spPr>
          <a:xfrm>
            <a:off x="10745066" y="1549088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92EE3066-EABF-999C-7593-60D1412F32F7}"/>
              </a:ext>
            </a:extLst>
          </p:cNvPr>
          <p:cNvSpPr/>
          <p:nvPr/>
        </p:nvSpPr>
        <p:spPr>
          <a:xfrm>
            <a:off x="10568844" y="1026919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Locked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8BDF3CE5-1C47-EE5B-E01E-30B2B87EE8FF}"/>
              </a:ext>
            </a:extLst>
          </p:cNvPr>
          <p:cNvCxnSpPr>
            <a:cxnSpLocks/>
            <a:stCxn id="28" idx="2"/>
            <a:endCxn id="27" idx="0"/>
          </p:cNvCxnSpPr>
          <p:nvPr/>
        </p:nvCxnSpPr>
        <p:spPr>
          <a:xfrm>
            <a:off x="10997380" y="1336366"/>
            <a:ext cx="0" cy="2127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C59C3137-5C26-A858-2867-BF36EF95B9AF}"/>
              </a:ext>
            </a:extLst>
          </p:cNvPr>
          <p:cNvCxnSpPr>
            <a:cxnSpLocks/>
            <a:stCxn id="17" idx="6"/>
            <a:endCxn id="27" idx="2"/>
          </p:cNvCxnSpPr>
          <p:nvPr/>
        </p:nvCxnSpPr>
        <p:spPr>
          <a:xfrm flipV="1">
            <a:off x="10158737" y="1786613"/>
            <a:ext cx="586329" cy="18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6010C21C-E390-118A-B8A2-E6D2B9036B55}"/>
              </a:ext>
            </a:extLst>
          </p:cNvPr>
          <p:cNvSpPr txBox="1"/>
          <p:nvPr/>
        </p:nvSpPr>
        <p:spPr>
          <a:xfrm>
            <a:off x="9499796" y="783682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endParaRPr lang="ko-Kore-KR" altLang="en-US" sz="100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B273C61E-0873-9733-9B9D-5C9040FB820A}"/>
              </a:ext>
            </a:extLst>
          </p:cNvPr>
          <p:cNvSpPr/>
          <p:nvPr/>
        </p:nvSpPr>
        <p:spPr>
          <a:xfrm>
            <a:off x="6468982" y="4868378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5F500841-6EC5-32CB-7F07-B01E4734726F}"/>
              </a:ext>
            </a:extLst>
          </p:cNvPr>
          <p:cNvSpPr/>
          <p:nvPr/>
        </p:nvSpPr>
        <p:spPr>
          <a:xfrm>
            <a:off x="6292760" y="4436054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Locked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7" name="직선 연결선[R] 36">
            <a:extLst>
              <a:ext uri="{FF2B5EF4-FFF2-40B4-BE49-F238E27FC236}">
                <a16:creationId xmlns:a16="http://schemas.microsoft.com/office/drawing/2014/main" id="{72C5F9AC-216B-DE56-CF42-6F8CB2D48416}"/>
              </a:ext>
            </a:extLst>
          </p:cNvPr>
          <p:cNvCxnSpPr>
            <a:cxnSpLocks/>
            <a:stCxn id="36" idx="2"/>
            <a:endCxn id="35" idx="0"/>
          </p:cNvCxnSpPr>
          <p:nvPr/>
        </p:nvCxnSpPr>
        <p:spPr>
          <a:xfrm>
            <a:off x="6721296" y="4745501"/>
            <a:ext cx="0" cy="12287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4F2D134C-FB89-00FC-111C-BDAA874CEE7D}"/>
              </a:ext>
            </a:extLst>
          </p:cNvPr>
          <p:cNvCxnSpPr>
            <a:cxnSpLocks/>
            <a:stCxn id="20" idx="1"/>
            <a:endCxn id="33" idx="6"/>
          </p:cNvCxnSpPr>
          <p:nvPr/>
        </p:nvCxnSpPr>
        <p:spPr>
          <a:xfrm flipH="1">
            <a:off x="4839533" y="3462319"/>
            <a:ext cx="926916" cy="2495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92FE0D42-9F4E-78E6-BA74-6569A01327A1}"/>
              </a:ext>
            </a:extLst>
          </p:cNvPr>
          <p:cNvSpPr txBox="1"/>
          <p:nvPr/>
        </p:nvSpPr>
        <p:spPr>
          <a:xfrm>
            <a:off x="3319608" y="3609505"/>
            <a:ext cx="8081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endParaRPr lang="ko-Kore-KR" altLang="en-US" sz="1000"/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7BEBFE9D-1F74-E724-5A4F-1313DD145CFD}"/>
              </a:ext>
            </a:extLst>
          </p:cNvPr>
          <p:cNvCxnSpPr>
            <a:cxnSpLocks/>
            <a:stCxn id="20" idx="2"/>
            <a:endCxn id="36" idx="0"/>
          </p:cNvCxnSpPr>
          <p:nvPr/>
        </p:nvCxnSpPr>
        <p:spPr>
          <a:xfrm>
            <a:off x="6236843" y="3585429"/>
            <a:ext cx="484453" cy="8506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1F1D9267-1058-D622-FBF3-0E13AB74198A}"/>
              </a:ext>
            </a:extLst>
          </p:cNvPr>
          <p:cNvSpPr/>
          <p:nvPr/>
        </p:nvSpPr>
        <p:spPr>
          <a:xfrm>
            <a:off x="4113707" y="3381489"/>
            <a:ext cx="1118101" cy="143969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accent2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4E3FABC-B9BA-6515-51D3-028BF018AA92}"/>
              </a:ext>
            </a:extLst>
          </p:cNvPr>
          <p:cNvSpPr txBox="1"/>
          <p:nvPr/>
        </p:nvSpPr>
        <p:spPr>
          <a:xfrm>
            <a:off x="3990510" y="3134082"/>
            <a:ext cx="1324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Condition1 Queue </a:t>
            </a:r>
            <a:endParaRPr lang="ko-Kore-KR" altLang="en-US" sz="1000"/>
          </a:p>
        </p:txBody>
      </p:sp>
      <p:sp>
        <p:nvSpPr>
          <p:cNvPr id="47" name="다이아몬드 46">
            <a:extLst>
              <a:ext uri="{FF2B5EF4-FFF2-40B4-BE49-F238E27FC236}">
                <a16:creationId xmlns:a16="http://schemas.microsoft.com/office/drawing/2014/main" id="{9DF7A8D7-BDB6-19D0-8ABA-4E81FCB48C40}"/>
              </a:ext>
            </a:extLst>
          </p:cNvPr>
          <p:cNvSpPr/>
          <p:nvPr/>
        </p:nvSpPr>
        <p:spPr>
          <a:xfrm>
            <a:off x="6247106" y="5604492"/>
            <a:ext cx="948379" cy="759532"/>
          </a:xfrm>
          <a:prstGeom prst="diamond">
            <a:avLst/>
          </a:prstGeom>
          <a:solidFill>
            <a:schemeClr val="bg1"/>
          </a:solidFill>
          <a:ln w="12700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7AD068A-8D77-D040-EC07-77BDC4EADB15}"/>
              </a:ext>
            </a:extLst>
          </p:cNvPr>
          <p:cNvSpPr txBox="1"/>
          <p:nvPr/>
        </p:nvSpPr>
        <p:spPr>
          <a:xfrm>
            <a:off x="6368357" y="5848894"/>
            <a:ext cx="84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상태조건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?</a:t>
            </a:r>
            <a:endParaRPr lang="ko-Kore-KR" altLang="en-US" sz="10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A7B4D0E-52BA-AB3E-4962-44BA87844353}"/>
              </a:ext>
            </a:extLst>
          </p:cNvPr>
          <p:cNvSpPr txBox="1"/>
          <p:nvPr/>
        </p:nvSpPr>
        <p:spPr>
          <a:xfrm>
            <a:off x="5958615" y="5772158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73816E53-960E-8C3E-F811-664C91DBF638}"/>
              </a:ext>
            </a:extLst>
          </p:cNvPr>
          <p:cNvCxnSpPr>
            <a:cxnSpLocks/>
            <a:stCxn id="35" idx="4"/>
            <a:endCxn id="47" idx="0"/>
          </p:cNvCxnSpPr>
          <p:nvPr/>
        </p:nvCxnSpPr>
        <p:spPr>
          <a:xfrm>
            <a:off x="6721296" y="5343427"/>
            <a:ext cx="0" cy="2610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꺾인 연결선[E] 50">
            <a:extLst>
              <a:ext uri="{FF2B5EF4-FFF2-40B4-BE49-F238E27FC236}">
                <a16:creationId xmlns:a16="http://schemas.microsoft.com/office/drawing/2014/main" id="{0BAFD527-E1E6-7C5D-FC84-02CB87A12789}"/>
              </a:ext>
            </a:extLst>
          </p:cNvPr>
          <p:cNvCxnSpPr>
            <a:cxnSpLocks/>
            <a:stCxn id="47" idx="1"/>
            <a:endCxn id="41" idx="2"/>
          </p:cNvCxnSpPr>
          <p:nvPr/>
        </p:nvCxnSpPr>
        <p:spPr>
          <a:xfrm rot="10800000">
            <a:off x="4672758" y="4821186"/>
            <a:ext cx="1574348" cy="116307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B20E78FC-6F34-8837-D1F1-52BDCD94642D}"/>
              </a:ext>
            </a:extLst>
          </p:cNvPr>
          <p:cNvSpPr txBox="1"/>
          <p:nvPr/>
        </p:nvSpPr>
        <p:spPr>
          <a:xfrm>
            <a:off x="4923655" y="5851870"/>
            <a:ext cx="1086240" cy="2462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con1.signal()</a:t>
            </a:r>
            <a:endParaRPr lang="ko-Kore-KR" altLang="en-US" sz="1000" i="1">
              <a:solidFill>
                <a:schemeClr val="bg1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DDCD19E-6547-76A4-DEA1-A491E2BA0766}"/>
              </a:ext>
            </a:extLst>
          </p:cNvPr>
          <p:cNvSpPr txBox="1"/>
          <p:nvPr/>
        </p:nvSpPr>
        <p:spPr>
          <a:xfrm>
            <a:off x="2241483" y="4975705"/>
            <a:ext cx="243063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Condition1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스레드를 깨운다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꺾인 연결선[E] 56">
            <a:extLst>
              <a:ext uri="{FF2B5EF4-FFF2-40B4-BE49-F238E27FC236}">
                <a16:creationId xmlns:a16="http://schemas.microsoft.com/office/drawing/2014/main" id="{DBE294DD-809D-66E9-8028-63C18211BA91}"/>
              </a:ext>
            </a:extLst>
          </p:cNvPr>
          <p:cNvCxnSpPr>
            <a:cxnSpLocks/>
            <a:stCxn id="27" idx="4"/>
            <a:endCxn id="9" idx="2"/>
          </p:cNvCxnSpPr>
          <p:nvPr/>
        </p:nvCxnSpPr>
        <p:spPr>
          <a:xfrm rot="5400000">
            <a:off x="8196713" y="-774696"/>
            <a:ext cx="1835" cy="5599500"/>
          </a:xfrm>
          <a:prstGeom prst="bentConnector3">
            <a:avLst>
              <a:gd name="adj1" fmla="val 12557766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8D0B3C9E-F0E9-AF9D-7F39-C483CB3FCE98}"/>
              </a:ext>
            </a:extLst>
          </p:cNvPr>
          <p:cNvSpPr txBox="1"/>
          <p:nvPr/>
        </p:nvSpPr>
        <p:spPr>
          <a:xfrm>
            <a:off x="9206473" y="2325979"/>
            <a:ext cx="186124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번이 동기화 영역 진입</a:t>
            </a:r>
            <a:endParaRPr lang="ko-Kore-KR" altLang="en-US" sz="100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E5D4417-A965-2AE6-D218-59911C6E959B}"/>
              </a:ext>
            </a:extLst>
          </p:cNvPr>
          <p:cNvSpPr txBox="1"/>
          <p:nvPr/>
        </p:nvSpPr>
        <p:spPr>
          <a:xfrm>
            <a:off x="10612000" y="788303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4956B96C-3F84-A469-3DAE-069C5D0A772F}"/>
              </a:ext>
            </a:extLst>
          </p:cNvPr>
          <p:cNvSpPr/>
          <p:nvPr/>
        </p:nvSpPr>
        <p:spPr>
          <a:xfrm>
            <a:off x="3189446" y="362273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75099DD8-4DA8-AF55-1122-E26EC495F146}"/>
              </a:ext>
            </a:extLst>
          </p:cNvPr>
          <p:cNvSpPr/>
          <p:nvPr/>
        </p:nvSpPr>
        <p:spPr>
          <a:xfrm>
            <a:off x="5540690" y="505552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21E84C79-DBDE-D407-C6CF-7602D94C8F31}"/>
              </a:ext>
            </a:extLst>
          </p:cNvPr>
          <p:cNvSpPr txBox="1"/>
          <p:nvPr/>
        </p:nvSpPr>
        <p:spPr>
          <a:xfrm>
            <a:off x="8756788" y="1518245"/>
            <a:ext cx="81094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91" name="모서리가 둥근 직사각형 90">
            <a:extLst>
              <a:ext uri="{FF2B5EF4-FFF2-40B4-BE49-F238E27FC236}">
                <a16:creationId xmlns:a16="http://schemas.microsoft.com/office/drawing/2014/main" id="{BF46CABC-F72F-8BDF-2684-23D40C318A25}"/>
              </a:ext>
            </a:extLst>
          </p:cNvPr>
          <p:cNvSpPr/>
          <p:nvPr/>
        </p:nvSpPr>
        <p:spPr>
          <a:xfrm>
            <a:off x="1539544" y="1065374"/>
            <a:ext cx="1662878" cy="1439697"/>
          </a:xfrm>
          <a:prstGeom prst="roundRect">
            <a:avLst>
              <a:gd name="adj" fmla="val 5351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2" name="꺾인 연결선[E] 91">
            <a:extLst>
              <a:ext uri="{FF2B5EF4-FFF2-40B4-BE49-F238E27FC236}">
                <a16:creationId xmlns:a16="http://schemas.microsoft.com/office/drawing/2014/main" id="{5CAFC14A-A450-DB34-E370-EC3CBD857C03}"/>
              </a:ext>
            </a:extLst>
          </p:cNvPr>
          <p:cNvCxnSpPr>
            <a:cxnSpLocks/>
            <a:stCxn id="41" idx="1"/>
            <a:endCxn id="91" idx="2"/>
          </p:cNvCxnSpPr>
          <p:nvPr/>
        </p:nvCxnSpPr>
        <p:spPr>
          <a:xfrm rot="10800000">
            <a:off x="2370983" y="2505072"/>
            <a:ext cx="1742724" cy="159626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EB2FBA2D-67A8-A3FC-2CDE-735DD3238188}"/>
              </a:ext>
            </a:extLst>
          </p:cNvPr>
          <p:cNvSpPr txBox="1"/>
          <p:nvPr/>
        </p:nvSpPr>
        <p:spPr>
          <a:xfrm>
            <a:off x="192253" y="2977185"/>
            <a:ext cx="2207989" cy="7655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깨어난 스레드는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Queue</a:t>
            </a:r>
            <a:r>
              <a:rPr lang="en-US" altLang="ko-KR" sz="1000"/>
              <a:t>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이동하고 락을 획득하게 되면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반환되고 이후 진행한다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37B4C53-48E9-7A15-6C88-7E53A5E75E03}"/>
              </a:ext>
            </a:extLst>
          </p:cNvPr>
          <p:cNvSpPr txBox="1"/>
          <p:nvPr/>
        </p:nvSpPr>
        <p:spPr>
          <a:xfrm>
            <a:off x="1767943" y="818721"/>
            <a:ext cx="12060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Queue</a:t>
            </a:r>
            <a:endParaRPr lang="ko-Kore-KR" altLang="en-US" sz="1000"/>
          </a:p>
        </p:txBody>
      </p:sp>
      <p:sp>
        <p:nvSpPr>
          <p:cNvPr id="101" name="모서리가 둥근 직사각형 100">
            <a:extLst>
              <a:ext uri="{FF2B5EF4-FFF2-40B4-BE49-F238E27FC236}">
                <a16:creationId xmlns:a16="http://schemas.microsoft.com/office/drawing/2014/main" id="{CA97CF94-902A-0A26-05F1-360D22B5C204}"/>
              </a:ext>
            </a:extLst>
          </p:cNvPr>
          <p:cNvSpPr/>
          <p:nvPr/>
        </p:nvSpPr>
        <p:spPr>
          <a:xfrm>
            <a:off x="8196724" y="3381489"/>
            <a:ext cx="1118101" cy="1439697"/>
          </a:xfrm>
          <a:prstGeom prst="roundRect">
            <a:avLst>
              <a:gd name="adj" fmla="val 5351"/>
            </a:avLst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EB98C980-8F7D-5897-F29A-9EBEC1F0E475}"/>
              </a:ext>
            </a:extLst>
          </p:cNvPr>
          <p:cNvSpPr txBox="1"/>
          <p:nvPr/>
        </p:nvSpPr>
        <p:spPr>
          <a:xfrm>
            <a:off x="8083565" y="3133143"/>
            <a:ext cx="12656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Condition2 Queue </a:t>
            </a:r>
            <a:endParaRPr lang="ko-Kore-KR" altLang="en-US" sz="1000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613E2C0D-9BFF-29DA-F855-20AA5B377EC9}"/>
              </a:ext>
            </a:extLst>
          </p:cNvPr>
          <p:cNvSpPr/>
          <p:nvPr/>
        </p:nvSpPr>
        <p:spPr>
          <a:xfrm>
            <a:off x="4334905" y="3474349"/>
            <a:ext cx="504628" cy="475049"/>
          </a:xfrm>
          <a:prstGeom prst="ellipse">
            <a:avLst/>
          </a:prstGeom>
          <a:noFill/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accent2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BA0F42DA-7B8A-B61B-B208-39242C085350}"/>
              </a:ext>
            </a:extLst>
          </p:cNvPr>
          <p:cNvSpPr/>
          <p:nvPr/>
        </p:nvSpPr>
        <p:spPr>
          <a:xfrm>
            <a:off x="4357574" y="4121464"/>
            <a:ext cx="504628" cy="475049"/>
          </a:xfrm>
          <a:prstGeom prst="ellipse">
            <a:avLst/>
          </a:prstGeom>
          <a:noFill/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endParaRPr kumimoji="1" lang="ko-Kore-KR" altLang="en-US" sz="1000">
              <a:solidFill>
                <a:schemeClr val="accent2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3CC54E06-7D91-5625-980D-B1397EDF2E46}"/>
              </a:ext>
            </a:extLst>
          </p:cNvPr>
          <p:cNvSpPr/>
          <p:nvPr/>
        </p:nvSpPr>
        <p:spPr>
          <a:xfrm>
            <a:off x="8458330" y="3485291"/>
            <a:ext cx="504628" cy="475049"/>
          </a:xfrm>
          <a:prstGeom prst="ellipse">
            <a:avLst/>
          </a:prstGeom>
          <a:noFill/>
          <a:ln w="190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accent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T4</a:t>
            </a:r>
            <a:endParaRPr kumimoji="1" lang="ko-Kore-KR" altLang="en-US" sz="1000">
              <a:solidFill>
                <a:schemeClr val="accent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타원 103">
            <a:extLst>
              <a:ext uri="{FF2B5EF4-FFF2-40B4-BE49-F238E27FC236}">
                <a16:creationId xmlns:a16="http://schemas.microsoft.com/office/drawing/2014/main" id="{56DA6079-87B3-8F0E-96A6-C344A085A9AD}"/>
              </a:ext>
            </a:extLst>
          </p:cNvPr>
          <p:cNvSpPr/>
          <p:nvPr/>
        </p:nvSpPr>
        <p:spPr>
          <a:xfrm>
            <a:off x="8478481" y="4194897"/>
            <a:ext cx="504628" cy="475049"/>
          </a:xfrm>
          <a:prstGeom prst="ellipse">
            <a:avLst/>
          </a:prstGeom>
          <a:noFill/>
          <a:ln w="190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accent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T5</a:t>
            </a:r>
            <a:endParaRPr kumimoji="1" lang="ko-Kore-KR" altLang="en-US" sz="1000">
              <a:solidFill>
                <a:schemeClr val="accent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0CAFBC8C-45E3-AFF7-AB8E-F6C708814E0A}"/>
              </a:ext>
            </a:extLst>
          </p:cNvPr>
          <p:cNvSpPr txBox="1"/>
          <p:nvPr/>
        </p:nvSpPr>
        <p:spPr>
          <a:xfrm>
            <a:off x="6782252" y="3345264"/>
            <a:ext cx="940787" cy="2462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con2.await()</a:t>
            </a:r>
            <a:endParaRPr lang="ko-Kore-KR" altLang="en-US" sz="1000" i="1">
              <a:solidFill>
                <a:schemeClr val="bg1"/>
              </a:solidFill>
            </a:endParaRPr>
          </a:p>
        </p:txBody>
      </p: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D3932A2F-0A5B-7C98-D214-A919432962B1}"/>
              </a:ext>
            </a:extLst>
          </p:cNvPr>
          <p:cNvCxnSpPr>
            <a:cxnSpLocks/>
            <a:stCxn id="11" idx="2"/>
            <a:endCxn id="139" idx="0"/>
          </p:cNvCxnSpPr>
          <p:nvPr/>
        </p:nvCxnSpPr>
        <p:spPr>
          <a:xfrm>
            <a:off x="6721297" y="2168213"/>
            <a:ext cx="531349" cy="11770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3EC17CA5-FF54-B54B-D7F0-8C401C3D6336}"/>
              </a:ext>
            </a:extLst>
          </p:cNvPr>
          <p:cNvCxnSpPr>
            <a:cxnSpLocks/>
            <a:stCxn id="139" idx="2"/>
            <a:endCxn id="36" idx="0"/>
          </p:cNvCxnSpPr>
          <p:nvPr/>
        </p:nvCxnSpPr>
        <p:spPr>
          <a:xfrm flipH="1">
            <a:off x="6721296" y="3591485"/>
            <a:ext cx="531350" cy="844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7" name="꺾인 연결선[E] 146">
            <a:extLst>
              <a:ext uri="{FF2B5EF4-FFF2-40B4-BE49-F238E27FC236}">
                <a16:creationId xmlns:a16="http://schemas.microsoft.com/office/drawing/2014/main" id="{06791E8B-0F20-BA3C-0F5C-D6240038743F}"/>
              </a:ext>
            </a:extLst>
          </p:cNvPr>
          <p:cNvCxnSpPr>
            <a:cxnSpLocks/>
            <a:stCxn id="48" idx="3"/>
            <a:endCxn id="101" idx="2"/>
          </p:cNvCxnSpPr>
          <p:nvPr/>
        </p:nvCxnSpPr>
        <p:spPr>
          <a:xfrm flipV="1">
            <a:off x="7216024" y="4821186"/>
            <a:ext cx="1539751" cy="115081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6" name="TextBox 145">
            <a:extLst>
              <a:ext uri="{FF2B5EF4-FFF2-40B4-BE49-F238E27FC236}">
                <a16:creationId xmlns:a16="http://schemas.microsoft.com/office/drawing/2014/main" id="{053A726D-990E-0BB5-553F-4CCA4E15A216}"/>
              </a:ext>
            </a:extLst>
          </p:cNvPr>
          <p:cNvSpPr txBox="1"/>
          <p:nvPr/>
        </p:nvSpPr>
        <p:spPr>
          <a:xfrm>
            <a:off x="7419719" y="5851869"/>
            <a:ext cx="1086240" cy="2462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con2.signal()</a:t>
            </a:r>
            <a:endParaRPr lang="ko-Kore-KR" altLang="en-US" sz="1000" i="1">
              <a:solidFill>
                <a:schemeClr val="bg1"/>
              </a:solidFill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3F37E1F6-49CB-9E9D-EE14-0BE31C456E7C}"/>
              </a:ext>
            </a:extLst>
          </p:cNvPr>
          <p:cNvCxnSpPr>
            <a:cxnSpLocks/>
            <a:stCxn id="139" idx="3"/>
            <a:endCxn id="100" idx="2"/>
          </p:cNvCxnSpPr>
          <p:nvPr/>
        </p:nvCxnSpPr>
        <p:spPr>
          <a:xfrm>
            <a:off x="7723039" y="3468375"/>
            <a:ext cx="735291" cy="2544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6" name="TextBox 155">
            <a:extLst>
              <a:ext uri="{FF2B5EF4-FFF2-40B4-BE49-F238E27FC236}">
                <a16:creationId xmlns:a16="http://schemas.microsoft.com/office/drawing/2014/main" id="{728C7085-6A38-5EDF-B5FD-776FFFE84D3D}"/>
              </a:ext>
            </a:extLst>
          </p:cNvPr>
          <p:cNvSpPr txBox="1"/>
          <p:nvPr/>
        </p:nvSpPr>
        <p:spPr>
          <a:xfrm>
            <a:off x="5969117" y="2734285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000" b="1"/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5275120E-9801-6998-737B-8660A54A176E}"/>
              </a:ext>
            </a:extLst>
          </p:cNvPr>
          <p:cNvSpPr txBox="1"/>
          <p:nvPr/>
        </p:nvSpPr>
        <p:spPr>
          <a:xfrm>
            <a:off x="8755775" y="4997874"/>
            <a:ext cx="219370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Condition2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스레드를 깨운다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99D3FE53-8B50-EE6C-B89F-E9D7590A1605}"/>
              </a:ext>
            </a:extLst>
          </p:cNvPr>
          <p:cNvSpPr txBox="1"/>
          <p:nvPr/>
        </p:nvSpPr>
        <p:spPr>
          <a:xfrm>
            <a:off x="5682239" y="5032498"/>
            <a:ext cx="79844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  <p:sp>
        <p:nvSpPr>
          <p:cNvPr id="159" name="타원 158">
            <a:extLst>
              <a:ext uri="{FF2B5EF4-FFF2-40B4-BE49-F238E27FC236}">
                <a16:creationId xmlns:a16="http://schemas.microsoft.com/office/drawing/2014/main" id="{DCC3EC67-0E08-8233-2850-016A23277324}"/>
              </a:ext>
            </a:extLst>
          </p:cNvPr>
          <p:cNvSpPr/>
          <p:nvPr/>
        </p:nvSpPr>
        <p:spPr>
          <a:xfrm>
            <a:off x="2057975" y="1204941"/>
            <a:ext cx="504628" cy="475049"/>
          </a:xfrm>
          <a:prstGeom prst="ellipse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0" name="타원 159">
            <a:extLst>
              <a:ext uri="{FF2B5EF4-FFF2-40B4-BE49-F238E27FC236}">
                <a16:creationId xmlns:a16="http://schemas.microsoft.com/office/drawing/2014/main" id="{B3D40516-9F9B-C45E-89C8-EE4AAC7F6788}"/>
              </a:ext>
            </a:extLst>
          </p:cNvPr>
          <p:cNvSpPr/>
          <p:nvPr/>
        </p:nvSpPr>
        <p:spPr>
          <a:xfrm>
            <a:off x="2080644" y="1852056"/>
            <a:ext cx="504628" cy="475049"/>
          </a:xfrm>
          <a:prstGeom prst="ellipse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748CF5-4B7C-9475-57FB-17111546C555}"/>
              </a:ext>
            </a:extLst>
          </p:cNvPr>
          <p:cNvSpPr txBox="1"/>
          <p:nvPr/>
        </p:nvSpPr>
        <p:spPr>
          <a:xfrm>
            <a:off x="7129866" y="5773209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</p:spTree>
    <p:extLst>
      <p:ext uri="{BB962C8B-B14F-4D97-AF65-F5344CB8AC3E}">
        <p14:creationId xmlns:p14="http://schemas.microsoft.com/office/powerpoint/2010/main" val="2239074336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254064" y="2345693"/>
            <a:ext cx="3839541" cy="33804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300000"/>
              </a:lnSpc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await() throws InterruptedException</a:t>
            </a:r>
          </a:p>
          <a:p>
            <a:pPr>
              <a:lnSpc>
                <a:spcPct val="300000"/>
              </a:lnSpc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300000"/>
              </a:lnSpc>
              <a:spcBef>
                <a:spcPts val="5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300000"/>
              </a:lnSpc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300000"/>
              </a:lnSpc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awaitUninterruptibly()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B1E25F-DF39-F091-F4D8-88E7665A1723}"/>
              </a:ext>
            </a:extLst>
          </p:cNvPr>
          <p:cNvSpPr txBox="1"/>
          <p:nvPr/>
        </p:nvSpPr>
        <p:spPr>
          <a:xfrm>
            <a:off x="254065" y="798400"/>
            <a:ext cx="10767830" cy="19236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다음 네 가지 중 하나가 발생할 때까지 대기하게 되며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락은 원자적으로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깨어날 스레드로 선택되는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중단의 인터럽션을 지원하는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의미 없는 깨어남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(spurious wakeup)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메서드가 반환되기 전에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락을 다시 획득해야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호출 시 스레드가 인터럽트 상태로 설정되어 있거나 또는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3668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C5A1D69-6784-3A41-3E8F-4BA509B183AE}"/>
              </a:ext>
            </a:extLst>
          </p:cNvPr>
          <p:cNvSpPr txBox="1"/>
          <p:nvPr/>
        </p:nvSpPr>
        <p:spPr>
          <a:xfrm>
            <a:off x="5109355" y="267732"/>
            <a:ext cx="18258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5247119-6305-41F4-BA4E-C7CB25D81E71}"/>
              </a:ext>
            </a:extLst>
          </p:cNvPr>
          <p:cNvSpPr txBox="1"/>
          <p:nvPr/>
        </p:nvSpPr>
        <p:spPr>
          <a:xfrm>
            <a:off x="254063" y="3521725"/>
            <a:ext cx="10184826" cy="19236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다음 네 가지 중 하나가 발생할 때까지 대기하게 되며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락은 원자적으로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깨어날 스레드로 선택되는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중단의 인터럽션을 지원하는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의미 없는 깨어남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(spurious wakeup)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메서드가 반환되기 전에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락을 다시 획득해야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호출 시 스레드가 인터럽트 상태로 설정되어 있거나 또는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 되더라도 시그널을 받을 때 까지 계속 대기하며 현재 스레드의 인터럽트 상태는 유지된다</a:t>
            </a:r>
            <a:endParaRPr lang="en-US" altLang="ko-KR" sz="11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0101370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254064" y="2927039"/>
            <a:ext cx="6098292" cy="32239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awaitNanos(long nanosTimeout) throws InterruptedException</a:t>
            </a: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await(long time, TimeUnit unit) throws InterruptedException</a:t>
            </a: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972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C5A1D69-6784-3A41-3E8F-4BA509B183AE}"/>
              </a:ext>
            </a:extLst>
          </p:cNvPr>
          <p:cNvSpPr txBox="1"/>
          <p:nvPr/>
        </p:nvSpPr>
        <p:spPr>
          <a:xfrm>
            <a:off x="5109355" y="298012"/>
            <a:ext cx="18258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7BE73A-78E0-8B45-5CB2-94CF7A7443CA}"/>
              </a:ext>
            </a:extLst>
          </p:cNvPr>
          <p:cNvSpPr txBox="1"/>
          <p:nvPr/>
        </p:nvSpPr>
        <p:spPr>
          <a:xfrm>
            <a:off x="254064" y="798397"/>
            <a:ext cx="10129591" cy="23391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다음 네 가지 중 하나가 발생할 때까지 대기하게 되며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락은 원자적으로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깨어날 스레드로 선택되는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중단의 인터럽션을 지원하는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의미 없는 깨어남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(spurious wakeup)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메서드가 반환되기 전에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락을 다시 획득해야 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메서드는 지정된 나노초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값에 대한 남은 나노초의 추정치를 반환하거나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시간이 초과된 경우 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작거나 같은 값을 반환한다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나노초 시간이 경과할 때까지 대기하도록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호출 시 스레드가 인터럽트 상태로 설정되어 있거나 또는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3B1032-82D7-DF48-39FD-57F78142B17D}"/>
              </a:ext>
            </a:extLst>
          </p:cNvPr>
          <p:cNvSpPr txBox="1"/>
          <p:nvPr/>
        </p:nvSpPr>
        <p:spPr>
          <a:xfrm>
            <a:off x="254062" y="3732069"/>
            <a:ext cx="9939349" cy="21313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다음 네 가지 중 하나가 발생할 때까지 대기하게 되며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락은 원자적으로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깨어날 스레드로 선택되는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중단의 인터럽션을 지원하는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의미 없는 깨어남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(spurious wakeup)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메서드가 반환되기 전에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락을 다시 획득해야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경과할 때까지 대기하도록 합니다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메서드는 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awaitNanos(unit.toNanos(time)) &gt; 0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같은 동작을 한다</a:t>
            </a:r>
            <a:endParaRPr lang="en-US" altLang="ko-KR" sz="11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호출 시 스레드가 인터럽트 상태로 설정되어 있거나 또는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76575613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254064" y="2721140"/>
            <a:ext cx="6098292" cy="32239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awaitUntil(Date deadline) throws InterruptedException</a:t>
            </a: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signal()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signalAll()</a:t>
            </a: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972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C5A1D69-6784-3A41-3E8F-4BA509B183AE}"/>
              </a:ext>
            </a:extLst>
          </p:cNvPr>
          <p:cNvSpPr txBox="1"/>
          <p:nvPr/>
        </p:nvSpPr>
        <p:spPr>
          <a:xfrm>
            <a:off x="5109355" y="298012"/>
            <a:ext cx="18258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7BE73A-78E0-8B45-5CB2-94CF7A7443CA}"/>
              </a:ext>
            </a:extLst>
          </p:cNvPr>
          <p:cNvSpPr txBox="1"/>
          <p:nvPr/>
        </p:nvSpPr>
        <p:spPr>
          <a:xfrm>
            <a:off x="254065" y="798397"/>
            <a:ext cx="9380442" cy="21313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다음 네 가지 중 하나가 발생할 때까지 대기하게 되며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락은 원자적으로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깨어날 스레드로 선택되는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중단의 인터럽션을 지원하는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의미 없는 깨어남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(spurious wakeup)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경우에 이 메서드가 반환되기 전에 현재 스레드는 이 조건과 관련된 락을 다시 획득해야 하며 스레드가 반환되면 해당 락을 보유하는 것이 보장된다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마감 시간이 경과할 때까지 대기하도록 합니다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메서드의 반환 값은 마감 시간이 경과했는지 여부를 나타낸다 </a:t>
            </a:r>
            <a:endParaRPr lang="en-US" altLang="ko-KR" sz="11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호출 시 인터럽트 상태가 설정되어 있거나 또는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3B1032-82D7-DF48-39FD-57F78142B17D}"/>
              </a:ext>
            </a:extLst>
          </p:cNvPr>
          <p:cNvSpPr txBox="1"/>
          <p:nvPr/>
        </p:nvSpPr>
        <p:spPr>
          <a:xfrm>
            <a:off x="254062" y="3592795"/>
            <a:ext cx="8908105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 하나를 깨우며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대기 중인 스레드가 있다면 그 중 하나가 깨어난다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깨어난 스레드는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반환되기 전에 다시 락을 획득해야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B02AC8-B3D3-9B56-81C6-0C46B2D5ECB7}"/>
              </a:ext>
            </a:extLst>
          </p:cNvPr>
          <p:cNvSpPr txBox="1"/>
          <p:nvPr/>
        </p:nvSpPr>
        <p:spPr>
          <a:xfrm>
            <a:off x="254062" y="4979664"/>
            <a:ext cx="8908105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대기 중인 스레드를 깨우며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 어떤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대기 중이라면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대기 중인 스레드가 깨어난다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각 스레드는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반환되기 전에 락을 다시 얻어야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91314056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9B22C99-1C73-B88A-FBFC-0A68532B5F11}"/>
              </a:ext>
            </a:extLst>
          </p:cNvPr>
          <p:cNvSpPr txBox="1"/>
          <p:nvPr/>
        </p:nvSpPr>
        <p:spPr>
          <a:xfrm>
            <a:off x="220202" y="753930"/>
            <a:ext cx="3346563" cy="584390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Producer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--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생략</a:t>
            </a: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Producer(Lock lock, Condition notFull, </a:t>
            </a:r>
          </a:p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notEmpty, int[] buffer)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lock;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notFull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notFull;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notEmpty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notEmpty;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buffer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buffer;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produce(int value)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lock.lock();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try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while (count == buffer.length)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notFull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buffer[count++] = value;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notEmpty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catch (InterruptedException e)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e.printStackTrace();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lock.unlock();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9A0AB6-0AFE-DFA8-1600-96169D8F4351}"/>
              </a:ext>
            </a:extLst>
          </p:cNvPr>
          <p:cNvSpPr txBox="1"/>
          <p:nvPr/>
        </p:nvSpPr>
        <p:spPr>
          <a:xfrm>
            <a:off x="3571895" y="753930"/>
            <a:ext cx="3279952" cy="584390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Consumer {</a:t>
            </a:r>
          </a:p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--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생략</a:t>
            </a: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Consumer(Lock lock, Condition notFull, </a:t>
            </a:r>
          </a:p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notEmpty, int[] buffer)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lock;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notFull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notFull;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notEmpty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notEmpty;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buffer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buffer;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consume()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lock.lock();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try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while (count == 0)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notEmpty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int value = buffer[--count];</a:t>
            </a:r>
          </a:p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notFull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catch (InterruptedException e)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e.printStackTrace();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lock.unlock();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7CB7D3-312B-2B56-CDFC-CD00B51B996B}"/>
              </a:ext>
            </a:extLst>
          </p:cNvPr>
          <p:cNvSpPr txBox="1"/>
          <p:nvPr/>
        </p:nvSpPr>
        <p:spPr>
          <a:xfrm>
            <a:off x="7326390" y="753929"/>
            <a:ext cx="4609073" cy="584390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ConsumerProducerExample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int CAPACITY = 5;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lock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 new ReentrantLock();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notFull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lock.newCondition();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notEmpty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lock.newCondition();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int[] buffer = new int[CAPACITY];</a:t>
            </a:r>
          </a:p>
          <a:p>
            <a:pPr>
              <a:lnSpc>
                <a:spcPct val="150000"/>
              </a:lnSpc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void main(String[] args)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Producer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producer = new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Producer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(lock, notFull, notEmpty, buffer);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consumer = new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(lock, notFull, notEmpty, buffer);</a:t>
            </a:r>
          </a:p>
          <a:p>
            <a:pPr>
              <a:lnSpc>
                <a:spcPct val="150000"/>
              </a:lnSpc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producerThread = new Thread(() -&gt;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for (int i = 0; i &lt; 10; i++)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producer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.produce(i);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consumerThread = new Thread(() -&gt;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for (int i = 0; i &lt; 10; i++)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.consume();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producerThread.start();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consumerThread.start();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478BC07-EEE3-BDAD-D4C3-4FDE080F2A5D}"/>
              </a:ext>
            </a:extLst>
          </p:cNvPr>
          <p:cNvSpPr/>
          <p:nvPr/>
        </p:nvSpPr>
        <p:spPr>
          <a:xfrm>
            <a:off x="107540" y="221941"/>
            <a:ext cx="21989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DE272239-EBF9-F3C0-89A1-1EFC3C8A18E6}"/>
              </a:ext>
            </a:extLst>
          </p:cNvPr>
          <p:cNvCxnSpPr>
            <a:cxnSpLocks/>
          </p:cNvCxnSpPr>
          <p:nvPr/>
        </p:nvCxnSpPr>
        <p:spPr>
          <a:xfrm>
            <a:off x="1689521" y="4148106"/>
            <a:ext cx="2264805" cy="654008"/>
          </a:xfrm>
          <a:prstGeom prst="straightConnector1">
            <a:avLst/>
          </a:prstGeom>
          <a:ln w="12700">
            <a:solidFill>
              <a:srgbClr val="FFFF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E62EC727-2981-8968-C7A0-9D9AEE188B30}"/>
              </a:ext>
            </a:extLst>
          </p:cNvPr>
          <p:cNvCxnSpPr>
            <a:cxnSpLocks/>
          </p:cNvCxnSpPr>
          <p:nvPr/>
        </p:nvCxnSpPr>
        <p:spPr>
          <a:xfrm flipV="1">
            <a:off x="1804577" y="4148106"/>
            <a:ext cx="2276917" cy="654008"/>
          </a:xfrm>
          <a:prstGeom prst="straightConnector1">
            <a:avLst/>
          </a:prstGeom>
          <a:ln w="12700">
            <a:solidFill>
              <a:srgbClr val="FFFF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4551498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08423" y="339023"/>
            <a:ext cx="369043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활용하라</a:t>
            </a:r>
            <a:endParaRPr lang="en-US" altLang="ko-KR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45139" y="734220"/>
            <a:ext cx="11672176" cy="34624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신호를 알릴 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사용하는 것이 다중 조건을 다루는 더욱 효과적인 방법일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미세한 제어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객체에서 생성한 여러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특정한 조건에 따라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구분해서 관리함으로 미세한 제어를 가능하게 해준다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조건이 있을 때 모든 스레드를 동시에 깨우면 경쟁 상태가 발생할 수 있으나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여러 개 사용하면 각각의 조건에 대해 필요한 스레드만 깨울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 분리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서로 다른 조건들은 다른 자원에 대한 접근을 관리할 때 유용하다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예를 들어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생산자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소비자 패턴에서 생산자와 소비자 각각의 조건을 따로 관리하면 생산자와 소비자 스레드들이 독립적으로 대기하고 깨어나게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조건의 특화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조건은 서로 다른 스레드 동작을 다루기 위해 특화될 수 있습니다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이를 통해 코드의 가독성을 높이고 관련된 로직을 분리할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성능 향상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하나의 스레드만 깨우기 때문에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조건이 여러 개 있을 경우 특정 스레드만 깨워서 성능을 개선할 수 있습니다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signalAll()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비교하여 더 빠른 처리가 가능하다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CAB2608-DCEE-DE48-4DD8-486EDB03BE30}"/>
              </a:ext>
            </a:extLst>
          </p:cNvPr>
          <p:cNvSpPr/>
          <p:nvPr/>
        </p:nvSpPr>
        <p:spPr>
          <a:xfrm>
            <a:off x="445139" y="5195075"/>
            <a:ext cx="11672176" cy="9771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객체는 단순한 일반 객체로서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문에서 대상으로 사용하거나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자체 모니터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객체의 모니터를 사용하는 것은 해당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연결된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사용하거나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await()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및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메서드를 사용하는 것과 특정한 관계가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혼동을 피하기 위해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인스턴스를 이러한 방식으로 사용하지 않는 것이 좋다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D7E0B16-FF66-3DCD-354E-EEBD3D950861}"/>
              </a:ext>
            </a:extLst>
          </p:cNvPr>
          <p:cNvSpPr/>
          <p:nvPr/>
        </p:nvSpPr>
        <p:spPr>
          <a:xfrm>
            <a:off x="108423" y="4856521"/>
            <a:ext cx="28401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사용 시 주의 사항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08204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6" name="직선 연결선[R] 105">
            <a:extLst>
              <a:ext uri="{FF2B5EF4-FFF2-40B4-BE49-F238E27FC236}">
                <a16:creationId xmlns:a16="http://schemas.microsoft.com/office/drawing/2014/main" id="{8D605A7D-D9BB-E32D-F581-E58DAA7B2618}"/>
              </a:ext>
            </a:extLst>
          </p:cNvPr>
          <p:cNvCxnSpPr>
            <a:cxnSpLocks/>
          </p:cNvCxnSpPr>
          <p:nvPr/>
        </p:nvCxnSpPr>
        <p:spPr>
          <a:xfrm>
            <a:off x="9982958" y="1502688"/>
            <a:ext cx="0" cy="487388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F2B1046-1E44-9AD4-818F-637541C6126B}"/>
              </a:ext>
            </a:extLst>
          </p:cNvPr>
          <p:cNvCxnSpPr>
            <a:cxnSpLocks/>
            <a:stCxn id="38" idx="2"/>
          </p:cNvCxnSpPr>
          <p:nvPr/>
        </p:nvCxnSpPr>
        <p:spPr>
          <a:xfrm>
            <a:off x="1926864" y="1502688"/>
            <a:ext cx="0" cy="487388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C9DB3EDA-4D69-4BB9-FC4E-2895B0F4EB1F}"/>
              </a:ext>
            </a:extLst>
          </p:cNvPr>
          <p:cNvSpPr/>
          <p:nvPr/>
        </p:nvSpPr>
        <p:spPr>
          <a:xfrm>
            <a:off x="1872239" y="2683899"/>
            <a:ext cx="106912" cy="24484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2277FB80-1412-B4B9-3C38-B75416E751B3}"/>
              </a:ext>
            </a:extLst>
          </p:cNvPr>
          <p:cNvSpPr/>
          <p:nvPr/>
        </p:nvSpPr>
        <p:spPr>
          <a:xfrm>
            <a:off x="9922370" y="4463414"/>
            <a:ext cx="115024" cy="153497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0238CE9F-22D4-2ECA-9386-FE5940CB3081}"/>
              </a:ext>
            </a:extLst>
          </p:cNvPr>
          <p:cNvSpPr/>
          <p:nvPr/>
        </p:nvSpPr>
        <p:spPr>
          <a:xfrm>
            <a:off x="9917757" y="1898358"/>
            <a:ext cx="121081" cy="166823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274CC030-CDC4-E57B-1F61-7CB41614C01D}"/>
              </a:ext>
            </a:extLst>
          </p:cNvPr>
          <p:cNvSpPr/>
          <p:nvPr/>
        </p:nvSpPr>
        <p:spPr>
          <a:xfrm>
            <a:off x="245037" y="380311"/>
            <a:ext cx="28841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 동작 과정</a:t>
            </a:r>
            <a:endParaRPr lang="ko-KR" altLang="en-US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164851F-6CDC-EAF3-F6E9-B5B858451172}"/>
              </a:ext>
            </a:extLst>
          </p:cNvPr>
          <p:cNvSpPr/>
          <p:nvPr/>
        </p:nvSpPr>
        <p:spPr>
          <a:xfrm>
            <a:off x="1378476" y="1107018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Process</a:t>
            </a:r>
            <a:r>
              <a:rPr lang="ko-KR" altLang="en-US" sz="1200" b="1"/>
              <a:t> </a:t>
            </a:r>
            <a:r>
              <a:rPr lang="en-US" altLang="ko-KR" sz="1200" b="1"/>
              <a:t>1 </a:t>
            </a:r>
            <a:endParaRPr lang="ko-KR" altLang="en-US" sz="1200" b="1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A3190BD5-C708-340A-3EB5-0B16BB5AC5A4}"/>
              </a:ext>
            </a:extLst>
          </p:cNvPr>
          <p:cNvSpPr/>
          <p:nvPr/>
        </p:nvSpPr>
        <p:spPr>
          <a:xfrm>
            <a:off x="9434571" y="1111575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Process</a:t>
            </a:r>
            <a:r>
              <a:rPr lang="ko-KR" altLang="en-US" sz="1200" b="1"/>
              <a:t> </a:t>
            </a:r>
            <a:r>
              <a:rPr lang="en-US" altLang="ko-KR" sz="1200" b="1"/>
              <a:t>2 </a:t>
            </a:r>
            <a:endParaRPr lang="ko-KR" altLang="en-US" sz="1200" b="1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AEC92E7-25ED-746B-5E34-C785AB6E4F96}"/>
              </a:ext>
            </a:extLst>
          </p:cNvPr>
          <p:cNvSpPr txBox="1"/>
          <p:nvPr/>
        </p:nvSpPr>
        <p:spPr>
          <a:xfrm>
            <a:off x="1214898" y="2192756"/>
            <a:ext cx="6846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5EA78DC-300C-2960-1343-EA38C7E0279A}"/>
              </a:ext>
            </a:extLst>
          </p:cNvPr>
          <p:cNvSpPr txBox="1"/>
          <p:nvPr/>
        </p:nvSpPr>
        <p:spPr>
          <a:xfrm>
            <a:off x="330332" y="2633289"/>
            <a:ext cx="16120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time out by time slice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09A624E2-3018-0E4B-98E2-70AEC134A2A6}"/>
              </a:ext>
            </a:extLst>
          </p:cNvPr>
          <p:cNvSpPr txBox="1"/>
          <p:nvPr/>
        </p:nvSpPr>
        <p:spPr>
          <a:xfrm>
            <a:off x="1214898" y="3705480"/>
            <a:ext cx="6846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준비 상태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3A9ACBDA-F1FC-3017-272C-03D2135B4DB6}"/>
              </a:ext>
            </a:extLst>
          </p:cNvPr>
          <p:cNvSpPr/>
          <p:nvPr/>
        </p:nvSpPr>
        <p:spPr>
          <a:xfrm>
            <a:off x="4236255" y="1111575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RAM</a:t>
            </a:r>
          </a:p>
          <a:p>
            <a:pPr algn="ctr"/>
            <a:r>
              <a:rPr lang="en-US" altLang="ko-KR" sz="1000"/>
              <a:t>(kernel)</a:t>
            </a:r>
            <a:endParaRPr lang="ko-KR" altLang="en-US" sz="1000"/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FE383B7F-C7F9-547C-3E9A-A7E2072A6A81}"/>
              </a:ext>
            </a:extLst>
          </p:cNvPr>
          <p:cNvSpPr/>
          <p:nvPr/>
        </p:nvSpPr>
        <p:spPr>
          <a:xfrm>
            <a:off x="6835413" y="1116132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OS</a:t>
            </a:r>
            <a:endParaRPr lang="ko-KR" altLang="en-US" sz="1200" b="1"/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E6C32876-47C0-FD3C-C37D-9BB6914CE7B0}"/>
              </a:ext>
            </a:extLst>
          </p:cNvPr>
          <p:cNvSpPr/>
          <p:nvPr/>
        </p:nvSpPr>
        <p:spPr>
          <a:xfrm>
            <a:off x="1873853" y="1926786"/>
            <a:ext cx="112108" cy="85753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C498471E-497F-9E68-2FC7-03C6DF9B70FC}"/>
              </a:ext>
            </a:extLst>
          </p:cNvPr>
          <p:cNvSpPr txBox="1"/>
          <p:nvPr/>
        </p:nvSpPr>
        <p:spPr>
          <a:xfrm>
            <a:off x="10007739" y="2718556"/>
            <a:ext cx="6846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준비 상태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5290EF76-967C-8541-05FB-5B014CBD16E9}"/>
              </a:ext>
            </a:extLst>
          </p:cNvPr>
          <p:cNvCxnSpPr/>
          <p:nvPr/>
        </p:nvCxnSpPr>
        <p:spPr>
          <a:xfrm flipH="1">
            <a:off x="1922203" y="1916120"/>
            <a:ext cx="545693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53AAB9EE-5EA4-8FC7-C381-B8E1717E2666}"/>
              </a:ext>
            </a:extLst>
          </p:cNvPr>
          <p:cNvSpPr/>
          <p:nvPr/>
        </p:nvSpPr>
        <p:spPr>
          <a:xfrm>
            <a:off x="9916313" y="3433333"/>
            <a:ext cx="132873" cy="1025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AF63FE03-EAB9-D94D-529E-2E45AF655F50}"/>
              </a:ext>
            </a:extLst>
          </p:cNvPr>
          <p:cNvSpPr txBox="1"/>
          <p:nvPr/>
        </p:nvSpPr>
        <p:spPr>
          <a:xfrm>
            <a:off x="10043510" y="3820616"/>
            <a:ext cx="6846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8B3AA89C-43BA-C76D-A224-01C45F63AC14}"/>
              </a:ext>
            </a:extLst>
          </p:cNvPr>
          <p:cNvSpPr txBox="1"/>
          <p:nvPr/>
        </p:nvSpPr>
        <p:spPr>
          <a:xfrm>
            <a:off x="10001905" y="4331009"/>
            <a:ext cx="16120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time out by time slice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25B8A1C6-46BE-B176-61D1-68D0728DB72A}"/>
              </a:ext>
            </a:extLst>
          </p:cNvPr>
          <p:cNvSpPr txBox="1"/>
          <p:nvPr/>
        </p:nvSpPr>
        <p:spPr>
          <a:xfrm>
            <a:off x="10019813" y="4980207"/>
            <a:ext cx="6846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준비 상태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9AC43147-2AB2-1133-02C4-4E9F8329AA21}"/>
              </a:ext>
            </a:extLst>
          </p:cNvPr>
          <p:cNvSpPr/>
          <p:nvPr/>
        </p:nvSpPr>
        <p:spPr>
          <a:xfrm>
            <a:off x="1996592" y="2784326"/>
            <a:ext cx="7909089" cy="649008"/>
          </a:xfrm>
          <a:prstGeom prst="rect">
            <a:avLst/>
          </a:prstGeom>
          <a:solidFill>
            <a:schemeClr val="accent5">
              <a:lumMod val="40000"/>
              <a:lumOff val="60000"/>
              <a:alpha val="50196"/>
            </a:schemeClr>
          </a:solidFill>
          <a:ln w="28575">
            <a:solidFill>
              <a:srgbClr val="0070C0"/>
            </a:solidFill>
            <a:prstDash val="sysDash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82" name="직선 연결선[R] 81">
            <a:extLst>
              <a:ext uri="{FF2B5EF4-FFF2-40B4-BE49-F238E27FC236}">
                <a16:creationId xmlns:a16="http://schemas.microsoft.com/office/drawing/2014/main" id="{61A4D4C4-8C08-CC42-E335-11420EFA8579}"/>
              </a:ext>
            </a:extLst>
          </p:cNvPr>
          <p:cNvCxnSpPr>
            <a:cxnSpLocks/>
          </p:cNvCxnSpPr>
          <p:nvPr/>
        </p:nvCxnSpPr>
        <p:spPr>
          <a:xfrm>
            <a:off x="7383802" y="1523670"/>
            <a:ext cx="0" cy="480446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TextBox 169">
            <a:extLst>
              <a:ext uri="{FF2B5EF4-FFF2-40B4-BE49-F238E27FC236}">
                <a16:creationId xmlns:a16="http://schemas.microsoft.com/office/drawing/2014/main" id="{39D76FDF-C634-C11E-F663-5610D88978EB}"/>
              </a:ext>
            </a:extLst>
          </p:cNvPr>
          <p:cNvSpPr txBox="1"/>
          <p:nvPr/>
        </p:nvSpPr>
        <p:spPr>
          <a:xfrm>
            <a:off x="1426009" y="1793009"/>
            <a:ext cx="47354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선점</a:t>
            </a: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3DCDECEC-1632-547A-6420-1B2B96F10102}"/>
              </a:ext>
            </a:extLst>
          </p:cNvPr>
          <p:cNvSpPr/>
          <p:nvPr/>
        </p:nvSpPr>
        <p:spPr>
          <a:xfrm>
            <a:off x="4787860" y="2896783"/>
            <a:ext cx="480454" cy="21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PCB</a:t>
            </a:r>
            <a:r>
              <a:rPr lang="ko-KR" altLang="en-US" sz="1000"/>
              <a:t> </a:t>
            </a:r>
            <a:r>
              <a:rPr lang="en-US" altLang="ko-KR" sz="1000"/>
              <a:t>1</a:t>
            </a:r>
            <a:endParaRPr lang="ko-KR" altLang="en-US" sz="100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1988C4C9-451F-D3B7-374B-19921612F811}"/>
              </a:ext>
            </a:extLst>
          </p:cNvPr>
          <p:cNvSpPr txBox="1"/>
          <p:nvPr/>
        </p:nvSpPr>
        <p:spPr>
          <a:xfrm>
            <a:off x="5223728" y="2889808"/>
            <a:ext cx="148211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/>
              <a:t>Process</a:t>
            </a:r>
            <a:r>
              <a:rPr lang="ko-KR" altLang="en-US" sz="1000"/>
              <a:t> </a:t>
            </a:r>
            <a:r>
              <a:rPr lang="en-US" altLang="ko-KR" sz="1000"/>
              <a:t>1 </a:t>
            </a:r>
            <a:r>
              <a:rPr lang="ko-KR" altLang="en-US" sz="1000"/>
              <a:t>상태를 저장</a:t>
            </a:r>
            <a:r>
              <a:rPr lang="en-US" altLang="ko-KR" sz="1000"/>
              <a:t> </a:t>
            </a:r>
            <a:endParaRPr lang="ko-KR" altLang="en-US" sz="1000"/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10F97B44-9C1E-52AF-3EF5-492E6DE50192}"/>
              </a:ext>
            </a:extLst>
          </p:cNvPr>
          <p:cNvSpPr/>
          <p:nvPr/>
        </p:nvSpPr>
        <p:spPr>
          <a:xfrm>
            <a:off x="4784643" y="3145361"/>
            <a:ext cx="483670" cy="21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PCB</a:t>
            </a:r>
            <a:r>
              <a:rPr lang="ko-KR" altLang="en-US" sz="1000"/>
              <a:t> </a:t>
            </a:r>
            <a:r>
              <a:rPr lang="en-US" altLang="ko-KR" sz="1000"/>
              <a:t>2</a:t>
            </a:r>
            <a:endParaRPr lang="ko-KR" altLang="en-US" sz="1000"/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BE8FE05A-BFC4-FA45-A93E-034AA2EAF3A1}"/>
              </a:ext>
            </a:extLst>
          </p:cNvPr>
          <p:cNvSpPr txBox="1"/>
          <p:nvPr/>
        </p:nvSpPr>
        <p:spPr>
          <a:xfrm>
            <a:off x="5223728" y="3139810"/>
            <a:ext cx="160796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/>
              <a:t>Process</a:t>
            </a:r>
            <a:r>
              <a:rPr lang="ko-KR" altLang="en-US" sz="1000"/>
              <a:t> </a:t>
            </a:r>
            <a:r>
              <a:rPr lang="en-US" altLang="ko-KR" sz="1000"/>
              <a:t>2 </a:t>
            </a:r>
            <a:r>
              <a:rPr lang="ko-KR" altLang="en-US" sz="1000"/>
              <a:t>상태를 가져옴</a:t>
            </a:r>
            <a:r>
              <a:rPr lang="en-US" altLang="ko-KR" sz="1000"/>
              <a:t> </a:t>
            </a:r>
            <a:endParaRPr lang="ko-KR" altLang="en-US" sz="1000"/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B2D1000E-68CF-2C1D-4566-62E391754443}"/>
              </a:ext>
            </a:extLst>
          </p:cNvPr>
          <p:cNvSpPr txBox="1"/>
          <p:nvPr/>
        </p:nvSpPr>
        <p:spPr>
          <a:xfrm>
            <a:off x="7757820" y="2991472"/>
            <a:ext cx="18464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ore-KR" altLang="en-US" sz="14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25D2AE09-7397-21E2-12EA-AC570D1E1B21}"/>
              </a:ext>
            </a:extLst>
          </p:cNvPr>
          <p:cNvSpPr/>
          <p:nvPr/>
        </p:nvSpPr>
        <p:spPr>
          <a:xfrm>
            <a:off x="1867612" y="5132006"/>
            <a:ext cx="124501" cy="105419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76A71356-DB62-2E64-C76C-7A2C18D143ED}"/>
              </a:ext>
            </a:extLst>
          </p:cNvPr>
          <p:cNvSpPr/>
          <p:nvPr/>
        </p:nvSpPr>
        <p:spPr>
          <a:xfrm>
            <a:off x="1996592" y="4478583"/>
            <a:ext cx="7919759" cy="649008"/>
          </a:xfrm>
          <a:prstGeom prst="rect">
            <a:avLst/>
          </a:prstGeom>
          <a:solidFill>
            <a:schemeClr val="accent5">
              <a:lumMod val="40000"/>
              <a:lumOff val="60000"/>
              <a:alpha val="50196"/>
            </a:schemeClr>
          </a:solidFill>
          <a:ln w="28575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2A6DA695-9428-0B2B-36D6-589A1C592D85}"/>
              </a:ext>
            </a:extLst>
          </p:cNvPr>
          <p:cNvSpPr/>
          <p:nvPr/>
        </p:nvSpPr>
        <p:spPr>
          <a:xfrm>
            <a:off x="4790097" y="4572559"/>
            <a:ext cx="480454" cy="21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PCB</a:t>
            </a:r>
            <a:r>
              <a:rPr lang="ko-KR" altLang="en-US" sz="1000"/>
              <a:t> </a:t>
            </a:r>
            <a:r>
              <a:rPr lang="en-US" altLang="ko-KR" sz="1000"/>
              <a:t>2</a:t>
            </a:r>
            <a:endParaRPr lang="ko-KR" altLang="en-US" sz="1000"/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C25CC134-4474-C89D-9DCA-B20CC6525CA9}"/>
              </a:ext>
            </a:extLst>
          </p:cNvPr>
          <p:cNvSpPr/>
          <p:nvPr/>
        </p:nvSpPr>
        <p:spPr>
          <a:xfrm>
            <a:off x="4792936" y="4821137"/>
            <a:ext cx="483670" cy="21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PCB</a:t>
            </a:r>
            <a:r>
              <a:rPr lang="ko-KR" altLang="en-US" sz="1000"/>
              <a:t> </a:t>
            </a:r>
            <a:r>
              <a:rPr lang="en-US" altLang="ko-KR" sz="1000"/>
              <a:t>1</a:t>
            </a:r>
            <a:endParaRPr lang="ko-KR" altLang="en-US" sz="1000"/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66E50269-4657-81F2-C4D5-E416B675EA4B}"/>
              </a:ext>
            </a:extLst>
          </p:cNvPr>
          <p:cNvSpPr txBox="1"/>
          <p:nvPr/>
        </p:nvSpPr>
        <p:spPr>
          <a:xfrm>
            <a:off x="5232021" y="4815586"/>
            <a:ext cx="160796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/>
              <a:t>Process</a:t>
            </a:r>
            <a:r>
              <a:rPr lang="ko-KR" altLang="en-US" sz="1000"/>
              <a:t> </a:t>
            </a:r>
            <a:r>
              <a:rPr lang="en-US" altLang="ko-KR" sz="1000"/>
              <a:t>1 </a:t>
            </a:r>
            <a:r>
              <a:rPr lang="ko-KR" altLang="en-US" sz="1000"/>
              <a:t>상태를 가져옴</a:t>
            </a:r>
            <a:r>
              <a:rPr lang="en-US" altLang="ko-KR" sz="1000"/>
              <a:t> </a:t>
            </a:r>
            <a:endParaRPr lang="ko-KR" altLang="en-US" sz="1000"/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87512E6B-CD28-A95F-030F-98B81979BC07}"/>
              </a:ext>
            </a:extLst>
          </p:cNvPr>
          <p:cNvSpPr txBox="1"/>
          <p:nvPr/>
        </p:nvSpPr>
        <p:spPr>
          <a:xfrm>
            <a:off x="5232021" y="4565584"/>
            <a:ext cx="148211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/>
              <a:t>Process</a:t>
            </a:r>
            <a:r>
              <a:rPr lang="ko-KR" altLang="en-US" sz="1000"/>
              <a:t> </a:t>
            </a:r>
            <a:r>
              <a:rPr lang="en-US" altLang="ko-KR" sz="1000"/>
              <a:t>2 </a:t>
            </a:r>
            <a:r>
              <a:rPr lang="ko-KR" altLang="en-US" sz="1000"/>
              <a:t>상태를 저장</a:t>
            </a:r>
            <a:r>
              <a:rPr lang="en-US" altLang="ko-KR" sz="1000"/>
              <a:t> </a:t>
            </a:r>
            <a:endParaRPr lang="ko-KR" altLang="en-US" sz="1000"/>
          </a:p>
        </p:txBody>
      </p:sp>
      <p:cxnSp>
        <p:nvCxnSpPr>
          <p:cNvPr id="114" name="직선 연결선[R] 113">
            <a:extLst>
              <a:ext uri="{FF2B5EF4-FFF2-40B4-BE49-F238E27FC236}">
                <a16:creationId xmlns:a16="http://schemas.microsoft.com/office/drawing/2014/main" id="{07B2C934-239E-EB59-152A-36F727421BD4}"/>
              </a:ext>
            </a:extLst>
          </p:cNvPr>
          <p:cNvCxnSpPr>
            <a:cxnSpLocks/>
            <a:stCxn id="113" idx="2"/>
          </p:cNvCxnSpPr>
          <p:nvPr/>
        </p:nvCxnSpPr>
        <p:spPr>
          <a:xfrm>
            <a:off x="4784643" y="1507245"/>
            <a:ext cx="0" cy="486933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TextBox 172">
            <a:extLst>
              <a:ext uri="{FF2B5EF4-FFF2-40B4-BE49-F238E27FC236}">
                <a16:creationId xmlns:a16="http://schemas.microsoft.com/office/drawing/2014/main" id="{F33E7AD5-306F-C58C-6F28-99FF44BDB302}"/>
              </a:ext>
            </a:extLst>
          </p:cNvPr>
          <p:cNvSpPr txBox="1"/>
          <p:nvPr/>
        </p:nvSpPr>
        <p:spPr>
          <a:xfrm>
            <a:off x="2440121" y="4667248"/>
            <a:ext cx="18464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ore-KR" altLang="en-US" sz="14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7E04B3ED-C561-5CF7-248B-8BD8CD15237C}"/>
              </a:ext>
            </a:extLst>
          </p:cNvPr>
          <p:cNvSpPr txBox="1"/>
          <p:nvPr/>
        </p:nvSpPr>
        <p:spPr>
          <a:xfrm>
            <a:off x="7905043" y="3495140"/>
            <a:ext cx="77600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8" name="오른쪽 화살표[R] 177">
            <a:extLst>
              <a:ext uri="{FF2B5EF4-FFF2-40B4-BE49-F238E27FC236}">
                <a16:creationId xmlns:a16="http://schemas.microsoft.com/office/drawing/2014/main" id="{7E391EE7-01E6-6137-052E-275CAF29D7F1}"/>
              </a:ext>
            </a:extLst>
          </p:cNvPr>
          <p:cNvSpPr/>
          <p:nvPr/>
        </p:nvSpPr>
        <p:spPr>
          <a:xfrm>
            <a:off x="8649707" y="3554647"/>
            <a:ext cx="100678" cy="120629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8B03E9EE-89AE-B8C9-FB37-16BE0505EA93}"/>
              </a:ext>
            </a:extLst>
          </p:cNvPr>
          <p:cNvSpPr txBox="1"/>
          <p:nvPr/>
        </p:nvSpPr>
        <p:spPr>
          <a:xfrm>
            <a:off x="8751956" y="3497949"/>
            <a:ext cx="77600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6EBF1FF0-28ED-6B5E-A5EA-3327ACBAAAAF}"/>
              </a:ext>
            </a:extLst>
          </p:cNvPr>
          <p:cNvSpPr txBox="1"/>
          <p:nvPr/>
        </p:nvSpPr>
        <p:spPr>
          <a:xfrm>
            <a:off x="2536917" y="5195713"/>
            <a:ext cx="77600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C56DBD4F-DA59-D37A-7ADF-EE0CAEAD5942}"/>
              </a:ext>
            </a:extLst>
          </p:cNvPr>
          <p:cNvSpPr txBox="1"/>
          <p:nvPr/>
        </p:nvSpPr>
        <p:spPr>
          <a:xfrm>
            <a:off x="3383830" y="5198522"/>
            <a:ext cx="77600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3" name="왼쪽 화살표[L] 182">
            <a:extLst>
              <a:ext uri="{FF2B5EF4-FFF2-40B4-BE49-F238E27FC236}">
                <a16:creationId xmlns:a16="http://schemas.microsoft.com/office/drawing/2014/main" id="{6053156D-7957-DB9E-DA86-02E8CE22FDE5}"/>
              </a:ext>
            </a:extLst>
          </p:cNvPr>
          <p:cNvSpPr/>
          <p:nvPr/>
        </p:nvSpPr>
        <p:spPr>
          <a:xfrm>
            <a:off x="3252889" y="5252211"/>
            <a:ext cx="118802" cy="133224"/>
          </a:xfrm>
          <a:prstGeom prst="lef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E92AAD0D-B636-6080-7163-147C9F46D2B2}"/>
              </a:ext>
            </a:extLst>
          </p:cNvPr>
          <p:cNvSpPr txBox="1"/>
          <p:nvPr/>
        </p:nvSpPr>
        <p:spPr>
          <a:xfrm>
            <a:off x="2444550" y="2912292"/>
            <a:ext cx="18464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ore-KR" altLang="en-US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오버헤드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A5FC4184-FD02-103C-0246-1D2378EF6672}"/>
              </a:ext>
            </a:extLst>
          </p:cNvPr>
          <p:cNvSpPr txBox="1"/>
          <p:nvPr/>
        </p:nvSpPr>
        <p:spPr>
          <a:xfrm>
            <a:off x="7763051" y="4603748"/>
            <a:ext cx="18464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ore-KR" altLang="en-US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오버헤드</a:t>
            </a:r>
          </a:p>
        </p:txBody>
      </p:sp>
      <p:cxnSp>
        <p:nvCxnSpPr>
          <p:cNvPr id="187" name="직선 화살표 연결선 186">
            <a:extLst>
              <a:ext uri="{FF2B5EF4-FFF2-40B4-BE49-F238E27FC236}">
                <a16:creationId xmlns:a16="http://schemas.microsoft.com/office/drawing/2014/main" id="{DB7A9415-FD53-70CE-0D1E-4FA6D177B45D}"/>
              </a:ext>
            </a:extLst>
          </p:cNvPr>
          <p:cNvCxnSpPr>
            <a:cxnSpLocks/>
          </p:cNvCxnSpPr>
          <p:nvPr/>
        </p:nvCxnSpPr>
        <p:spPr>
          <a:xfrm flipH="1">
            <a:off x="4777208" y="2633289"/>
            <a:ext cx="26019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F8FE480C-D1A2-A33B-3064-4E7B53B80E6A}"/>
              </a:ext>
            </a:extLst>
          </p:cNvPr>
          <p:cNvCxnSpPr>
            <a:cxnSpLocks/>
          </p:cNvCxnSpPr>
          <p:nvPr/>
        </p:nvCxnSpPr>
        <p:spPr>
          <a:xfrm flipH="1">
            <a:off x="4777208" y="4377310"/>
            <a:ext cx="26019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3" name="TextBox 192">
            <a:extLst>
              <a:ext uri="{FF2B5EF4-FFF2-40B4-BE49-F238E27FC236}">
                <a16:creationId xmlns:a16="http://schemas.microsoft.com/office/drawing/2014/main" id="{1835BE0F-BCB7-70AA-1359-1FE521C580DA}"/>
              </a:ext>
            </a:extLst>
          </p:cNvPr>
          <p:cNvSpPr txBox="1"/>
          <p:nvPr/>
        </p:nvSpPr>
        <p:spPr>
          <a:xfrm>
            <a:off x="7363592" y="1803675"/>
            <a:ext cx="7872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" name="직선 화살표 연결선 1">
            <a:extLst>
              <a:ext uri="{FF2B5EF4-FFF2-40B4-BE49-F238E27FC236}">
                <a16:creationId xmlns:a16="http://schemas.microsoft.com/office/drawing/2014/main" id="{9C532971-612F-B87B-E62D-A558BBC5EEA8}"/>
              </a:ext>
            </a:extLst>
          </p:cNvPr>
          <p:cNvCxnSpPr>
            <a:cxnSpLocks/>
          </p:cNvCxnSpPr>
          <p:nvPr/>
        </p:nvCxnSpPr>
        <p:spPr>
          <a:xfrm flipH="1">
            <a:off x="4374217" y="5385435"/>
            <a:ext cx="26019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1C4B2142-4776-9B23-4794-A8A48E597AB5}"/>
              </a:ext>
            </a:extLst>
          </p:cNvPr>
          <p:cNvSpPr txBox="1"/>
          <p:nvPr/>
        </p:nvSpPr>
        <p:spPr>
          <a:xfrm>
            <a:off x="2289616" y="3163801"/>
            <a:ext cx="24539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</a:rPr>
              <a:t>이 시간 동안에 </a:t>
            </a:r>
            <a:r>
              <a:rPr lang="en-US" altLang="ko-KR" sz="1000">
                <a:solidFill>
                  <a:srgbClr val="FF0000"/>
                </a:solidFill>
              </a:rPr>
              <a:t>CPU </a:t>
            </a:r>
            <a:r>
              <a:rPr lang="ko-KR" altLang="en-US" sz="1000">
                <a:solidFill>
                  <a:srgbClr val="FF0000"/>
                </a:solidFill>
              </a:rPr>
              <a:t>는 일을 하지 않는다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114AD5-C913-0D07-3FA1-3B96DD07748C}"/>
              </a:ext>
            </a:extLst>
          </p:cNvPr>
          <p:cNvSpPr txBox="1"/>
          <p:nvPr/>
        </p:nvSpPr>
        <p:spPr>
          <a:xfrm>
            <a:off x="7431531" y="4857635"/>
            <a:ext cx="24539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</a:rPr>
              <a:t>이 시간 동안에 </a:t>
            </a:r>
            <a:r>
              <a:rPr lang="en-US" altLang="ko-KR" sz="1000">
                <a:solidFill>
                  <a:srgbClr val="FF0000"/>
                </a:solidFill>
              </a:rPr>
              <a:t>CPU </a:t>
            </a:r>
            <a:r>
              <a:rPr lang="ko-KR" altLang="en-US" sz="1000">
                <a:solidFill>
                  <a:srgbClr val="FF0000"/>
                </a:solidFill>
              </a:rPr>
              <a:t>는 일을 하지 않는다</a:t>
            </a:r>
          </a:p>
        </p:txBody>
      </p:sp>
    </p:spTree>
    <p:extLst>
      <p:ext uri="{BB962C8B-B14F-4D97-AF65-F5344CB8AC3E}">
        <p14:creationId xmlns:p14="http://schemas.microsoft.com/office/powerpoint/2010/main" val="3534153098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39764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도구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5141344" cy="27930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CAS (Compare and Swap)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이해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Variables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단일연산변수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* FieldUpdater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단일연산필드업데이터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</a:p>
        </p:txBody>
      </p:sp>
    </p:spTree>
    <p:extLst>
      <p:ext uri="{BB962C8B-B14F-4D97-AF65-F5344CB8AC3E}">
        <p14:creationId xmlns:p14="http://schemas.microsoft.com/office/powerpoint/2010/main" val="2725079641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00312" y="2921169"/>
            <a:ext cx="75913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CAS (Compare and Swap)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1835558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98">
            <a:extLst>
              <a:ext uri="{FF2B5EF4-FFF2-40B4-BE49-F238E27FC236}">
                <a16:creationId xmlns:a16="http://schemas.microsoft.com/office/drawing/2014/main" id="{414590D6-59FA-C801-BC79-80BE7D9DF0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868385"/>
              </p:ext>
            </p:extLst>
          </p:nvPr>
        </p:nvGraphicFramePr>
        <p:xfrm>
          <a:off x="2890582" y="3918239"/>
          <a:ext cx="825500" cy="1079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25500">
                  <a:extLst>
                    <a:ext uri="{9D8B030D-6E8A-4147-A177-3AD203B41FA5}">
                      <a16:colId xmlns:a16="http://schemas.microsoft.com/office/drawing/2014/main" val="652500514"/>
                    </a:ext>
                  </a:extLst>
                </a:gridCol>
              </a:tblGrid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2894527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6777212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0370006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4087194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0139611"/>
                  </a:ext>
                </a:extLst>
              </a:tr>
            </a:tbl>
          </a:graphicData>
        </a:graphic>
      </p:graphicFrame>
      <p:sp>
        <p:nvSpPr>
          <p:cNvPr id="97" name="모서리가 둥근 직사각형 96">
            <a:extLst>
              <a:ext uri="{FF2B5EF4-FFF2-40B4-BE49-F238E27FC236}">
                <a16:creationId xmlns:a16="http://schemas.microsoft.com/office/drawing/2014/main" id="{22900E63-1CC7-DD45-9238-7E50C4CE3C54}"/>
              </a:ext>
            </a:extLst>
          </p:cNvPr>
          <p:cNvSpPr/>
          <p:nvPr/>
        </p:nvSpPr>
        <p:spPr>
          <a:xfrm>
            <a:off x="4955936" y="5322039"/>
            <a:ext cx="5605084" cy="1224868"/>
          </a:xfrm>
          <a:prstGeom prst="roundRect">
            <a:avLst>
              <a:gd name="adj" fmla="val 5351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D89FA368-6937-14C8-2EE2-952421421561}"/>
              </a:ext>
            </a:extLst>
          </p:cNvPr>
          <p:cNvSpPr/>
          <p:nvPr/>
        </p:nvSpPr>
        <p:spPr>
          <a:xfrm>
            <a:off x="4386704" y="3032424"/>
            <a:ext cx="7137157" cy="1597086"/>
          </a:xfrm>
          <a:prstGeom prst="roundRect">
            <a:avLst>
              <a:gd name="adj" fmla="val 5351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199742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47736" y="617019"/>
            <a:ext cx="11536354" cy="14542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CAS(Compare and Swap,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비교 후 치환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멀티 스레드 환경에서 스레드 간의 경쟁 조건을 방지하고 락을 사용하지 않고도 공유 변수의 값을 원자적으로 변경하는 방법을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캐시와 메인메모리의 두 값을 비교하고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그 값이 동일할 경우 새로운 값으로 교체하는 동기화 연산으로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공유하는 메모리 영역을 보호하는 데 사용된다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락 기반의 동기화보다 경량화되어 있으며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사용하지 않기 때문에 대기하지 않는 넌블록킹 실행이 가능하고 경쟁 조건과 데드락을 피할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조건에 따라 실패하고 다시 시도해야 할 수 있기 때문에 동시적으로 접근하는 요청의 수가 많은 경쟁 조건일 경우 효율성이 저하될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주로 하드웨어 수준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(CPU)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지원되는 연산이며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java.util.concurrent.atomic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패키지에 있는 원자적 연산을 통해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지원하고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9F96EA2B-6C70-13D6-9694-F57B92B75F8D}"/>
              </a:ext>
            </a:extLst>
          </p:cNvPr>
          <p:cNvSpPr/>
          <p:nvPr/>
        </p:nvSpPr>
        <p:spPr>
          <a:xfrm>
            <a:off x="586320" y="3593442"/>
            <a:ext cx="504628" cy="475049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EC06DB7C-3A98-9298-2608-EB5A651D11E5}"/>
              </a:ext>
            </a:extLst>
          </p:cNvPr>
          <p:cNvSpPr/>
          <p:nvPr/>
        </p:nvSpPr>
        <p:spPr>
          <a:xfrm>
            <a:off x="10709803" y="2265578"/>
            <a:ext cx="504628" cy="47504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3EFC182-305F-3F6E-6778-ED77D9F2DD37}"/>
              </a:ext>
            </a:extLst>
          </p:cNvPr>
          <p:cNvSpPr txBox="1"/>
          <p:nvPr/>
        </p:nvSpPr>
        <p:spPr>
          <a:xfrm>
            <a:off x="2740712" y="4982423"/>
            <a:ext cx="11102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000"/>
          </a:p>
        </p:txBody>
      </p:sp>
      <p:sp>
        <p:nvSpPr>
          <p:cNvPr id="62" name="모서리가 둥근 직사각형 61">
            <a:extLst>
              <a:ext uri="{FF2B5EF4-FFF2-40B4-BE49-F238E27FC236}">
                <a16:creationId xmlns:a16="http://schemas.microsoft.com/office/drawing/2014/main" id="{35920C39-6E52-C90F-2CB1-5095F69B7ECE}"/>
              </a:ext>
            </a:extLst>
          </p:cNvPr>
          <p:cNvSpPr/>
          <p:nvPr/>
        </p:nvSpPr>
        <p:spPr>
          <a:xfrm>
            <a:off x="5145513" y="5778983"/>
            <a:ext cx="1244404" cy="61038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b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모서리가 둥근 직사각형 62">
            <a:extLst>
              <a:ext uri="{FF2B5EF4-FFF2-40B4-BE49-F238E27FC236}">
                <a16:creationId xmlns:a16="http://schemas.microsoft.com/office/drawing/2014/main" id="{E76C7ABC-3AA5-A723-8AF3-08986C2BD783}"/>
              </a:ext>
            </a:extLst>
          </p:cNvPr>
          <p:cNvSpPr/>
          <p:nvPr/>
        </p:nvSpPr>
        <p:spPr>
          <a:xfrm>
            <a:off x="8516389" y="3427939"/>
            <a:ext cx="1244404" cy="61038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New Value</a:t>
            </a:r>
          </a:p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5A7B6F8F-C73B-44CA-B559-8E658CF8F2F3}"/>
              </a:ext>
            </a:extLst>
          </p:cNvPr>
          <p:cNvSpPr txBox="1"/>
          <p:nvPr/>
        </p:nvSpPr>
        <p:spPr>
          <a:xfrm>
            <a:off x="2852593" y="4349552"/>
            <a:ext cx="9014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 = 100</a:t>
            </a:r>
            <a:endParaRPr lang="ko-Kore-KR" altLang="en-US" sz="1000"/>
          </a:p>
        </p:txBody>
      </p: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58A39611-8F2B-74E5-CD85-AAE3F41FD1B7}"/>
              </a:ext>
            </a:extLst>
          </p:cNvPr>
          <p:cNvSpPr/>
          <p:nvPr/>
        </p:nvSpPr>
        <p:spPr>
          <a:xfrm>
            <a:off x="4583704" y="3418912"/>
            <a:ext cx="1244404" cy="61038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Value</a:t>
            </a:r>
          </a:p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CA1CE3C-C862-8DDA-745D-CF2DCAC2926A}"/>
              </a:ext>
            </a:extLst>
          </p:cNvPr>
          <p:cNvSpPr txBox="1"/>
          <p:nvPr/>
        </p:nvSpPr>
        <p:spPr>
          <a:xfrm>
            <a:off x="6795557" y="2596438"/>
            <a:ext cx="22935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 And Swap</a:t>
            </a:r>
            <a:endParaRPr lang="ko-Kore-KR" altLang="en-US"/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00C15756-9D86-E27A-8E77-5BE8B9A214AE}"/>
              </a:ext>
            </a:extLst>
          </p:cNvPr>
          <p:cNvCxnSpPr>
            <a:cxnSpLocks/>
            <a:stCxn id="58" idx="6"/>
            <a:endCxn id="67" idx="1"/>
          </p:cNvCxnSpPr>
          <p:nvPr/>
        </p:nvCxnSpPr>
        <p:spPr>
          <a:xfrm>
            <a:off x="1090948" y="3830967"/>
            <a:ext cx="329575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F8364345-7867-1BEF-9C3D-D3E31E0020CF}"/>
              </a:ext>
            </a:extLst>
          </p:cNvPr>
          <p:cNvSpPr txBox="1"/>
          <p:nvPr/>
        </p:nvSpPr>
        <p:spPr>
          <a:xfrm>
            <a:off x="1067457" y="3581883"/>
            <a:ext cx="308825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expectedValue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:100,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:200)</a:t>
            </a:r>
            <a:endParaRPr lang="ko-Kore-KR" altLang="en-US" sz="1100"/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ABCD13A4-D70D-7A44-A0E4-EC2994F0FCA8}"/>
              </a:ext>
            </a:extLst>
          </p:cNvPr>
          <p:cNvSpPr/>
          <p:nvPr/>
        </p:nvSpPr>
        <p:spPr>
          <a:xfrm>
            <a:off x="7107932" y="5788010"/>
            <a:ext cx="1403642" cy="61038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Expected Value</a:t>
            </a:r>
          </a:p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B19C5875-A6DD-7F1E-971A-D2B17240404A}"/>
              </a:ext>
            </a:extLst>
          </p:cNvPr>
          <p:cNvSpPr/>
          <p:nvPr/>
        </p:nvSpPr>
        <p:spPr>
          <a:xfrm>
            <a:off x="6546123" y="3427939"/>
            <a:ext cx="1396219" cy="61038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Expected  Value</a:t>
            </a:r>
          </a:p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FE647E49-D679-AF5B-9AB4-22708A52CD2E}"/>
              </a:ext>
            </a:extLst>
          </p:cNvPr>
          <p:cNvCxnSpPr>
            <a:cxnSpLocks/>
            <a:stCxn id="59" idx="2"/>
          </p:cNvCxnSpPr>
          <p:nvPr/>
        </p:nvCxnSpPr>
        <p:spPr>
          <a:xfrm flipH="1">
            <a:off x="9508262" y="2503103"/>
            <a:ext cx="1201541" cy="53749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곱하기 83">
            <a:extLst>
              <a:ext uri="{FF2B5EF4-FFF2-40B4-BE49-F238E27FC236}">
                <a16:creationId xmlns:a16="http://schemas.microsoft.com/office/drawing/2014/main" id="{49219508-AB4B-49B8-01AC-61EB7DED9480}"/>
              </a:ext>
            </a:extLst>
          </p:cNvPr>
          <p:cNvSpPr/>
          <p:nvPr/>
        </p:nvSpPr>
        <p:spPr>
          <a:xfrm rot="19770391">
            <a:off x="10034237" y="2439501"/>
            <a:ext cx="512861" cy="512861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AC541F36-73FE-61D8-B4F7-7CA50F973A5F}"/>
              </a:ext>
            </a:extLst>
          </p:cNvPr>
          <p:cNvSpPr txBox="1"/>
          <p:nvPr/>
        </p:nvSpPr>
        <p:spPr>
          <a:xfrm>
            <a:off x="5727167" y="3034476"/>
            <a:ext cx="84925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</a:t>
            </a:r>
            <a:endParaRPr lang="ko-Kore-KR" altLang="en-US" sz="110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34288C0B-FE55-A1A8-4BE4-31C8E45A2605}"/>
              </a:ext>
            </a:extLst>
          </p:cNvPr>
          <p:cNvSpPr txBox="1"/>
          <p:nvPr/>
        </p:nvSpPr>
        <p:spPr>
          <a:xfrm>
            <a:off x="8831146" y="5979615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false</a:t>
            </a:r>
            <a:endParaRPr lang="ko-Kore-KR" altLang="en-US" sz="1100" b="1">
              <a:solidFill>
                <a:srgbClr val="FF0000"/>
              </a:solidFill>
            </a:endParaRPr>
          </a:p>
        </p:txBody>
      </p:sp>
      <p:cxnSp>
        <p:nvCxnSpPr>
          <p:cNvPr id="101" name="구부러진 연결선[U] 100">
            <a:extLst>
              <a:ext uri="{FF2B5EF4-FFF2-40B4-BE49-F238E27FC236}">
                <a16:creationId xmlns:a16="http://schemas.microsoft.com/office/drawing/2014/main" id="{092B8E88-1D19-4008-C5B3-99148D4689E7}"/>
              </a:ext>
            </a:extLst>
          </p:cNvPr>
          <p:cNvCxnSpPr>
            <a:cxnSpLocks/>
            <a:stCxn id="99" idx="3"/>
            <a:endCxn id="66" idx="2"/>
          </p:cNvCxnSpPr>
          <p:nvPr/>
        </p:nvCxnSpPr>
        <p:spPr>
          <a:xfrm flipV="1">
            <a:off x="3716082" y="4029293"/>
            <a:ext cx="1489824" cy="428696"/>
          </a:xfrm>
          <a:prstGeom prst="curvedConnector2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>
            <a:extLst>
              <a:ext uri="{FF2B5EF4-FFF2-40B4-BE49-F238E27FC236}">
                <a16:creationId xmlns:a16="http://schemas.microsoft.com/office/drawing/2014/main" id="{812382FB-40D9-F307-A93B-5290FE5FDD89}"/>
              </a:ext>
            </a:extLst>
          </p:cNvPr>
          <p:cNvSpPr txBox="1"/>
          <p:nvPr/>
        </p:nvSpPr>
        <p:spPr>
          <a:xfrm>
            <a:off x="5876014" y="3491021"/>
            <a:ext cx="6021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==</a:t>
            </a:r>
            <a:endParaRPr lang="ko-Kore-KR" altLang="en-US" sz="2400" b="1"/>
          </a:p>
        </p:txBody>
      </p:sp>
      <p:sp>
        <p:nvSpPr>
          <p:cNvPr id="109" name="오른쪽 화살표[R] 108">
            <a:extLst>
              <a:ext uri="{FF2B5EF4-FFF2-40B4-BE49-F238E27FC236}">
                <a16:creationId xmlns:a16="http://schemas.microsoft.com/office/drawing/2014/main" id="{4EC4009D-F0D8-4740-BCEC-9D457FA0E034}"/>
              </a:ext>
            </a:extLst>
          </p:cNvPr>
          <p:cNvSpPr/>
          <p:nvPr/>
        </p:nvSpPr>
        <p:spPr>
          <a:xfrm>
            <a:off x="8012162" y="3670311"/>
            <a:ext cx="436812" cy="132782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왼쪽 대괄호[L] 112">
            <a:extLst>
              <a:ext uri="{FF2B5EF4-FFF2-40B4-BE49-F238E27FC236}">
                <a16:creationId xmlns:a16="http://schemas.microsoft.com/office/drawing/2014/main" id="{5ACBBF47-2A47-AF93-F56D-7A23404CDF57}"/>
              </a:ext>
            </a:extLst>
          </p:cNvPr>
          <p:cNvSpPr/>
          <p:nvPr/>
        </p:nvSpPr>
        <p:spPr>
          <a:xfrm rot="5400000">
            <a:off x="6128653" y="2893303"/>
            <a:ext cx="96891" cy="893711"/>
          </a:xfrm>
          <a:prstGeom prst="leftBracket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21E3379F-8BA0-DFA6-D8BA-A12C1EC30B43}"/>
              </a:ext>
            </a:extLst>
          </p:cNvPr>
          <p:cNvSpPr txBox="1"/>
          <p:nvPr/>
        </p:nvSpPr>
        <p:spPr>
          <a:xfrm>
            <a:off x="6985903" y="4262386"/>
            <a:ext cx="84925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Swap</a:t>
            </a:r>
            <a:endParaRPr lang="ko-Kore-KR" altLang="en-US" sz="1100"/>
          </a:p>
        </p:txBody>
      </p:sp>
      <p:cxnSp>
        <p:nvCxnSpPr>
          <p:cNvPr id="121" name="꺾인 연결선[E] 120">
            <a:extLst>
              <a:ext uri="{FF2B5EF4-FFF2-40B4-BE49-F238E27FC236}">
                <a16:creationId xmlns:a16="http://schemas.microsoft.com/office/drawing/2014/main" id="{0B392671-8C62-9AB0-AD98-4F696A7E0795}"/>
              </a:ext>
            </a:extLst>
          </p:cNvPr>
          <p:cNvCxnSpPr>
            <a:cxnSpLocks/>
          </p:cNvCxnSpPr>
          <p:nvPr/>
        </p:nvCxnSpPr>
        <p:spPr>
          <a:xfrm rot="16200000" flipH="1">
            <a:off x="7409964" y="2067463"/>
            <a:ext cx="9027" cy="3932685"/>
          </a:xfrm>
          <a:prstGeom prst="bentConnector3">
            <a:avLst>
              <a:gd name="adj1" fmla="val 2632403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TextBox 127">
            <a:extLst>
              <a:ext uri="{FF2B5EF4-FFF2-40B4-BE49-F238E27FC236}">
                <a16:creationId xmlns:a16="http://schemas.microsoft.com/office/drawing/2014/main" id="{5A30AC8A-5C5A-FF17-6B5A-DEEC573508D0}"/>
              </a:ext>
            </a:extLst>
          </p:cNvPr>
          <p:cNvSpPr txBox="1"/>
          <p:nvPr/>
        </p:nvSpPr>
        <p:spPr>
          <a:xfrm>
            <a:off x="9941363" y="3647752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true</a:t>
            </a:r>
            <a:endParaRPr lang="ko-Kore-KR" altLang="en-US" sz="1100" b="1">
              <a:solidFill>
                <a:srgbClr val="FF0000"/>
              </a:solidFill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0A365E38-B1DE-B773-7D92-C6EB760469FE}"/>
              </a:ext>
            </a:extLst>
          </p:cNvPr>
          <p:cNvSpPr txBox="1"/>
          <p:nvPr/>
        </p:nvSpPr>
        <p:spPr>
          <a:xfrm>
            <a:off x="6433531" y="5862547"/>
            <a:ext cx="6021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!=</a:t>
            </a:r>
            <a:endParaRPr lang="ko-Kore-KR" altLang="en-US" sz="2400" b="1"/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382EAEC6-541B-C00C-870D-56BA7E7075A2}"/>
              </a:ext>
            </a:extLst>
          </p:cNvPr>
          <p:cNvSpPr txBox="1"/>
          <p:nvPr/>
        </p:nvSpPr>
        <p:spPr>
          <a:xfrm>
            <a:off x="6252591" y="5373230"/>
            <a:ext cx="84925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</a:t>
            </a:r>
            <a:endParaRPr lang="ko-Kore-KR" altLang="en-US" sz="1100"/>
          </a:p>
        </p:txBody>
      </p:sp>
      <p:sp>
        <p:nvSpPr>
          <p:cNvPr id="132" name="왼쪽 대괄호[L] 131">
            <a:extLst>
              <a:ext uri="{FF2B5EF4-FFF2-40B4-BE49-F238E27FC236}">
                <a16:creationId xmlns:a16="http://schemas.microsoft.com/office/drawing/2014/main" id="{88885D87-5BF0-7558-374F-970EFD482FF7}"/>
              </a:ext>
            </a:extLst>
          </p:cNvPr>
          <p:cNvSpPr/>
          <p:nvPr/>
        </p:nvSpPr>
        <p:spPr>
          <a:xfrm rot="5400000">
            <a:off x="6654077" y="5232057"/>
            <a:ext cx="96891" cy="893711"/>
          </a:xfrm>
          <a:prstGeom prst="leftBracket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aphicFrame>
        <p:nvGraphicFramePr>
          <p:cNvPr id="134" name="표 133">
            <a:extLst>
              <a:ext uri="{FF2B5EF4-FFF2-40B4-BE49-F238E27FC236}">
                <a16:creationId xmlns:a16="http://schemas.microsoft.com/office/drawing/2014/main" id="{15EF14E8-A270-CFFF-4769-5D9A901614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6781950"/>
              </p:ext>
            </p:extLst>
          </p:nvPr>
        </p:nvGraphicFramePr>
        <p:xfrm>
          <a:off x="10709803" y="4821462"/>
          <a:ext cx="825500" cy="1079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25500">
                  <a:extLst>
                    <a:ext uri="{9D8B030D-6E8A-4147-A177-3AD203B41FA5}">
                      <a16:colId xmlns:a16="http://schemas.microsoft.com/office/drawing/2014/main" val="652500514"/>
                    </a:ext>
                  </a:extLst>
                </a:gridCol>
              </a:tblGrid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2894527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6777212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0370006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4087194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0139611"/>
                  </a:ext>
                </a:extLst>
              </a:tr>
            </a:tbl>
          </a:graphicData>
        </a:graphic>
      </p:graphicFrame>
      <p:sp>
        <p:nvSpPr>
          <p:cNvPr id="135" name="TextBox 134">
            <a:extLst>
              <a:ext uri="{FF2B5EF4-FFF2-40B4-BE49-F238E27FC236}">
                <a16:creationId xmlns:a16="http://schemas.microsoft.com/office/drawing/2014/main" id="{0C9308A9-6D3E-DB86-15A7-A40B4C7BF6D2}"/>
              </a:ext>
            </a:extLst>
          </p:cNvPr>
          <p:cNvSpPr txBox="1"/>
          <p:nvPr/>
        </p:nvSpPr>
        <p:spPr>
          <a:xfrm>
            <a:off x="10559933" y="5885646"/>
            <a:ext cx="11102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00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D83EEB13-79E6-96E3-785E-7923ED2C73CC}"/>
              </a:ext>
            </a:extLst>
          </p:cNvPr>
          <p:cNvSpPr txBox="1"/>
          <p:nvPr/>
        </p:nvSpPr>
        <p:spPr>
          <a:xfrm>
            <a:off x="10671814" y="5252775"/>
            <a:ext cx="9014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 = 200</a:t>
            </a:r>
            <a:endParaRPr lang="ko-Kore-KR" altLang="en-US" sz="1000"/>
          </a:p>
        </p:txBody>
      </p:sp>
      <p:cxnSp>
        <p:nvCxnSpPr>
          <p:cNvPr id="137" name="구부러진 연결선[U] 136">
            <a:extLst>
              <a:ext uri="{FF2B5EF4-FFF2-40B4-BE49-F238E27FC236}">
                <a16:creationId xmlns:a16="http://schemas.microsoft.com/office/drawing/2014/main" id="{708DC6A5-34C8-0F76-CB8C-9F3D4A62109A}"/>
              </a:ext>
            </a:extLst>
          </p:cNvPr>
          <p:cNvCxnSpPr>
            <a:cxnSpLocks/>
            <a:stCxn id="63" idx="3"/>
          </p:cNvCxnSpPr>
          <p:nvPr/>
        </p:nvCxnSpPr>
        <p:spPr>
          <a:xfrm>
            <a:off x="9760793" y="3733130"/>
            <a:ext cx="949010" cy="1567526"/>
          </a:xfrm>
          <a:prstGeom prst="curvedConnector3">
            <a:avLst>
              <a:gd name="adj1" fmla="val 50000"/>
            </a:avLst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3594E12E-9912-2F37-82E9-78C61D2D6919}"/>
              </a:ext>
            </a:extLst>
          </p:cNvPr>
          <p:cNvSpPr/>
          <p:nvPr/>
        </p:nvSpPr>
        <p:spPr>
          <a:xfrm>
            <a:off x="549780" y="5466835"/>
            <a:ext cx="504628" cy="475049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5D5CD211-C65D-62C8-E157-76ACEBA4B145}"/>
              </a:ext>
            </a:extLst>
          </p:cNvPr>
          <p:cNvCxnSpPr>
            <a:cxnSpLocks/>
            <a:stCxn id="5" idx="6"/>
          </p:cNvCxnSpPr>
          <p:nvPr/>
        </p:nvCxnSpPr>
        <p:spPr>
          <a:xfrm>
            <a:off x="1054408" y="5704360"/>
            <a:ext cx="123462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90D683B-4ED5-166A-E706-6697856F6530}"/>
              </a:ext>
            </a:extLst>
          </p:cNvPr>
          <p:cNvSpPr txBox="1"/>
          <p:nvPr/>
        </p:nvSpPr>
        <p:spPr>
          <a:xfrm>
            <a:off x="1045283" y="5437944"/>
            <a:ext cx="117889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CAS(100, 200)</a:t>
            </a:r>
            <a:endParaRPr lang="ko-Kore-KR" altLang="en-US" sz="11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A80AF1F-099A-ABD9-ADE8-27FBBB8CD9FF}"/>
              </a:ext>
            </a:extLst>
          </p:cNvPr>
          <p:cNvSpPr txBox="1"/>
          <p:nvPr/>
        </p:nvSpPr>
        <p:spPr>
          <a:xfrm>
            <a:off x="6662968" y="4937938"/>
            <a:ext cx="22935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 And Swap</a:t>
            </a:r>
            <a:endParaRPr lang="ko-Kore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343DBD1-4C0F-5A7A-0300-A01ABDC03AC8}"/>
              </a:ext>
            </a:extLst>
          </p:cNvPr>
          <p:cNvSpPr txBox="1"/>
          <p:nvPr/>
        </p:nvSpPr>
        <p:spPr>
          <a:xfrm>
            <a:off x="2656676" y="2413914"/>
            <a:ext cx="754148" cy="4004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Cache</a:t>
            </a:r>
            <a:endParaRPr lang="ko-Kore-KR" altLang="en-US" sz="1000"/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49827025-4587-4AAE-9EEC-004FD3A3EB3C}"/>
              </a:ext>
            </a:extLst>
          </p:cNvPr>
          <p:cNvSpPr/>
          <p:nvPr/>
        </p:nvSpPr>
        <p:spPr>
          <a:xfrm>
            <a:off x="3291905" y="2399122"/>
            <a:ext cx="1741252" cy="395779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  Value = 100</a:t>
            </a:r>
            <a:endParaRPr lang="ko-Kore-KR" altLang="en-US" sz="1100"/>
          </a:p>
        </p:txBody>
      </p:sp>
      <p:cxnSp>
        <p:nvCxnSpPr>
          <p:cNvPr id="19" name="구부러진 연결선[U] 18">
            <a:extLst>
              <a:ext uri="{FF2B5EF4-FFF2-40B4-BE49-F238E27FC236}">
                <a16:creationId xmlns:a16="http://schemas.microsoft.com/office/drawing/2014/main" id="{285D3918-0B75-4093-2CCF-F129583F0B3B}"/>
              </a:ext>
            </a:extLst>
          </p:cNvPr>
          <p:cNvCxnSpPr>
            <a:cxnSpLocks/>
            <a:stCxn id="18" idx="3"/>
            <a:endCxn id="77" idx="0"/>
          </p:cNvCxnSpPr>
          <p:nvPr/>
        </p:nvCxnSpPr>
        <p:spPr>
          <a:xfrm>
            <a:off x="5033157" y="2597012"/>
            <a:ext cx="2211076" cy="830927"/>
          </a:xfrm>
          <a:prstGeom prst="curvedConnector2">
            <a:avLst/>
          </a:prstGeom>
          <a:ln w="12700">
            <a:solidFill>
              <a:schemeClr val="accent2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타원 34">
            <a:extLst>
              <a:ext uri="{FF2B5EF4-FFF2-40B4-BE49-F238E27FC236}">
                <a16:creationId xmlns:a16="http://schemas.microsoft.com/office/drawing/2014/main" id="{9058A991-7165-C5A9-A9BC-D85C657E3B8D}"/>
              </a:ext>
            </a:extLst>
          </p:cNvPr>
          <p:cNvSpPr/>
          <p:nvPr/>
        </p:nvSpPr>
        <p:spPr>
          <a:xfrm>
            <a:off x="3185249" y="6023008"/>
            <a:ext cx="504628" cy="475049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93D423BB-A3A8-E258-F493-A302C7FF2279}"/>
              </a:ext>
            </a:extLst>
          </p:cNvPr>
          <p:cNvCxnSpPr>
            <a:cxnSpLocks/>
            <a:stCxn id="35" idx="6"/>
          </p:cNvCxnSpPr>
          <p:nvPr/>
        </p:nvCxnSpPr>
        <p:spPr>
          <a:xfrm>
            <a:off x="3689877" y="6260533"/>
            <a:ext cx="126605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0CFA2650-2F5F-D6DD-D306-69049BDC93E9}"/>
              </a:ext>
            </a:extLst>
          </p:cNvPr>
          <p:cNvSpPr txBox="1"/>
          <p:nvPr/>
        </p:nvSpPr>
        <p:spPr>
          <a:xfrm>
            <a:off x="3733491" y="6011972"/>
            <a:ext cx="115971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CAS(100, 300)</a:t>
            </a:r>
            <a:endParaRPr lang="ko-Kore-KR" altLang="en-US" sz="1100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0C2E6014-1BF2-7D3E-E926-9F5E45B9F1D0}"/>
              </a:ext>
            </a:extLst>
          </p:cNvPr>
          <p:cNvSpPr/>
          <p:nvPr/>
        </p:nvSpPr>
        <p:spPr>
          <a:xfrm>
            <a:off x="3355051" y="5466835"/>
            <a:ext cx="504628" cy="475049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D9744118-0B3D-F5C9-A38B-55AF4B1F2502}"/>
              </a:ext>
            </a:extLst>
          </p:cNvPr>
          <p:cNvCxnSpPr>
            <a:cxnSpLocks/>
            <a:stCxn id="41" idx="6"/>
          </p:cNvCxnSpPr>
          <p:nvPr/>
        </p:nvCxnSpPr>
        <p:spPr>
          <a:xfrm>
            <a:off x="3859679" y="5704360"/>
            <a:ext cx="109625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7E62DF3E-537B-757C-F3CB-CEECEE5306B6}"/>
              </a:ext>
            </a:extLst>
          </p:cNvPr>
          <p:cNvSpPr txBox="1"/>
          <p:nvPr/>
        </p:nvSpPr>
        <p:spPr>
          <a:xfrm>
            <a:off x="3850554" y="5437944"/>
            <a:ext cx="117889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CAS(100, 200)</a:t>
            </a:r>
            <a:endParaRPr lang="ko-Kore-KR" altLang="en-US" sz="110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0CC9391-3122-2D48-C953-14A9E542CFE8}"/>
              </a:ext>
            </a:extLst>
          </p:cNvPr>
          <p:cNvSpPr txBox="1"/>
          <p:nvPr/>
        </p:nvSpPr>
        <p:spPr>
          <a:xfrm>
            <a:off x="2524204" y="5518897"/>
            <a:ext cx="8040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FBF890C8-C4AB-A07B-B135-E2290771CA5C}"/>
              </a:ext>
            </a:extLst>
          </p:cNvPr>
          <p:cNvCxnSpPr>
            <a:cxnSpLocks/>
          </p:cNvCxnSpPr>
          <p:nvPr/>
        </p:nvCxnSpPr>
        <p:spPr>
          <a:xfrm>
            <a:off x="2284059" y="5715269"/>
            <a:ext cx="911403" cy="55353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타원 53">
            <a:extLst>
              <a:ext uri="{FF2B5EF4-FFF2-40B4-BE49-F238E27FC236}">
                <a16:creationId xmlns:a16="http://schemas.microsoft.com/office/drawing/2014/main" id="{84177D13-AE2D-9179-3172-34A9AE4A443E}"/>
              </a:ext>
            </a:extLst>
          </p:cNvPr>
          <p:cNvSpPr/>
          <p:nvPr/>
        </p:nvSpPr>
        <p:spPr>
          <a:xfrm>
            <a:off x="1496226" y="576246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25179280-A2CC-13E6-00F5-2205ACB13A86}"/>
              </a:ext>
            </a:extLst>
          </p:cNvPr>
          <p:cNvSpPr/>
          <p:nvPr/>
        </p:nvSpPr>
        <p:spPr>
          <a:xfrm>
            <a:off x="4296935" y="632744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86F10AB9-2DC4-F1C2-1B34-DC202FA0E27F}"/>
              </a:ext>
            </a:extLst>
          </p:cNvPr>
          <p:cNvSpPr/>
          <p:nvPr/>
        </p:nvSpPr>
        <p:spPr>
          <a:xfrm>
            <a:off x="4290594" y="574901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2784769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AEC6B10-CF04-E715-826A-084C2CC634F6}"/>
              </a:ext>
            </a:extLst>
          </p:cNvPr>
          <p:cNvSpPr/>
          <p:nvPr/>
        </p:nvSpPr>
        <p:spPr>
          <a:xfrm>
            <a:off x="162851" y="145013"/>
            <a:ext cx="168187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동작 방식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416352F-B04A-2B01-D394-BEF693F08398}"/>
              </a:ext>
            </a:extLst>
          </p:cNvPr>
          <p:cNvSpPr/>
          <p:nvPr/>
        </p:nvSpPr>
        <p:spPr>
          <a:xfrm>
            <a:off x="430651" y="683991"/>
            <a:ext cx="4057271" cy="5841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l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 가지 핵심 매개변수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현재 메인 메모리 값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(Value)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현재 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기대하는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 Value)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변경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하려는 값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Value)</a:t>
            </a:r>
            <a:endParaRPr lang="en-US" altLang="ko-KR" sz="11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ko-KR" altLang="en-US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en-US" altLang="ko-Kore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 시작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현재 값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메모리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기대하는 값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(CPU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일치하는지 확인합니다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일치하는 경우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성공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값을 변경하려는 새 값으로 업데이트합니다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 성공 리턴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ore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일치하지 않는 경우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실패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아무 작업도 수행하지 않습니다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 실패 리턴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ore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en-US" altLang="ko-Kore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값이 변경되거나 변경되지 않습니다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연산의 결과에 따라 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반환됩니다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3BCAB9-6FD8-5CE4-A34F-E7AE1E0E31BA}"/>
              </a:ext>
            </a:extLst>
          </p:cNvPr>
          <p:cNvSpPr txBox="1"/>
          <p:nvPr/>
        </p:nvSpPr>
        <p:spPr>
          <a:xfrm>
            <a:off x="4943242" y="1019164"/>
            <a:ext cx="6762290" cy="200824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lock()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(true){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int expected = this.counter;</a:t>
            </a:r>
            <a:r>
              <a:rPr lang="ko-KR" altLang="en-US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int new_value = expected + 1;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if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(this.</a:t>
            </a:r>
            <a:r>
              <a:rPr lang="en-US" altLang="ko-Kore-KR" sz="1200" b="0" i="0">
                <a:solidFill>
                  <a:srgbClr val="FFC6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compareAndSwap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R" sz="1200">
                <a:solidFill>
                  <a:srgbClr val="92D05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new_value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return;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6AE1FE-0C98-228C-E510-84B7F4EB5FFD}"/>
              </a:ext>
            </a:extLst>
          </p:cNvPr>
          <p:cNvSpPr txBox="1"/>
          <p:nvPr/>
        </p:nvSpPr>
        <p:spPr>
          <a:xfrm>
            <a:off x="4943242" y="3544520"/>
            <a:ext cx="6762290" cy="234936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CC783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synchornized </a:t>
            </a:r>
            <a:r>
              <a:rPr lang="en-US" altLang="ko-Kore-KR" sz="1200" b="0" i="0">
                <a:solidFill>
                  <a:srgbClr val="FFC6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compareAndSwap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expectedValue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int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newValue) {</a:t>
            </a:r>
            <a:b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    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oldValue =  this.counter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    if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(oldValue == expectedValue) {</a:t>
            </a:r>
            <a:b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         this.counter </a:t>
            </a:r>
            <a:r>
              <a:rPr lang="en-US" altLang="ko-Kore-KR" sz="1200" b="0" i="0">
                <a:solidFill>
                  <a:srgbClr val="9876AA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newValue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>
                <a:solidFill>
                  <a:srgbClr val="CC783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return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200">
                <a:solidFill>
                  <a:srgbClr val="CC783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   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    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2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82055C3-5259-BB18-9F5E-FD9BEE0523DA}"/>
              </a:ext>
            </a:extLst>
          </p:cNvPr>
          <p:cNvSpPr/>
          <p:nvPr/>
        </p:nvSpPr>
        <p:spPr>
          <a:xfrm>
            <a:off x="5335394" y="2211625"/>
            <a:ext cx="3398188" cy="203200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291083-099F-DAAF-72F1-D7E97701A68B}"/>
              </a:ext>
            </a:extLst>
          </p:cNvPr>
          <p:cNvSpPr txBox="1"/>
          <p:nvPr/>
        </p:nvSpPr>
        <p:spPr>
          <a:xfrm>
            <a:off x="8815774" y="2195521"/>
            <a:ext cx="132769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원자적 실행 보장</a:t>
            </a:r>
            <a:endParaRPr lang="ko-Kore-KR" altLang="en-US" sz="1100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BC2C6EA6-D6C5-ACBB-DE7D-5DB47E8AB9DE}"/>
              </a:ext>
            </a:extLst>
          </p:cNvPr>
          <p:cNvCxnSpPr>
            <a:cxnSpLocks/>
          </p:cNvCxnSpPr>
          <p:nvPr/>
        </p:nvCxnSpPr>
        <p:spPr>
          <a:xfrm>
            <a:off x="2585754" y="2839596"/>
            <a:ext cx="2640253" cy="1405396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C56262ED-9B0F-99FB-C8E0-16040B371A5D}"/>
              </a:ext>
            </a:extLst>
          </p:cNvPr>
          <p:cNvCxnSpPr>
            <a:cxnSpLocks/>
          </p:cNvCxnSpPr>
          <p:nvPr/>
        </p:nvCxnSpPr>
        <p:spPr>
          <a:xfrm>
            <a:off x="3154983" y="3893770"/>
            <a:ext cx="2307193" cy="669647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20D5C79D-3992-CE62-A446-F875B698DBBB}"/>
              </a:ext>
            </a:extLst>
          </p:cNvPr>
          <p:cNvCxnSpPr>
            <a:cxnSpLocks/>
          </p:cNvCxnSpPr>
          <p:nvPr/>
        </p:nvCxnSpPr>
        <p:spPr>
          <a:xfrm>
            <a:off x="2985425" y="5009429"/>
            <a:ext cx="2240582" cy="392193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타원 25">
            <a:extLst>
              <a:ext uri="{FF2B5EF4-FFF2-40B4-BE49-F238E27FC236}">
                <a16:creationId xmlns:a16="http://schemas.microsoft.com/office/drawing/2014/main" id="{3513D975-54AA-309F-278B-62FE7C68606C}"/>
              </a:ext>
            </a:extLst>
          </p:cNvPr>
          <p:cNvSpPr/>
          <p:nvPr/>
        </p:nvSpPr>
        <p:spPr>
          <a:xfrm>
            <a:off x="10208586" y="1702725"/>
            <a:ext cx="504628" cy="475049"/>
          </a:xfrm>
          <a:prstGeom prst="ellipse">
            <a:avLst/>
          </a:prstGeom>
          <a:noFill/>
          <a:ln w="19050">
            <a:solidFill>
              <a:srgbClr val="00B05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00B05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rgbClr val="00B05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81D7618D-DADB-BC18-FCD4-503C1BA80A25}"/>
              </a:ext>
            </a:extLst>
          </p:cNvPr>
          <p:cNvSpPr/>
          <p:nvPr/>
        </p:nvSpPr>
        <p:spPr>
          <a:xfrm>
            <a:off x="10208586" y="2460219"/>
            <a:ext cx="504628" cy="47504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E0E16CE1-BA3D-DFF0-57A2-90BB9615BF21}"/>
              </a:ext>
            </a:extLst>
          </p:cNvPr>
          <p:cNvCxnSpPr>
            <a:cxnSpLocks/>
            <a:stCxn id="26" idx="2"/>
          </p:cNvCxnSpPr>
          <p:nvPr/>
        </p:nvCxnSpPr>
        <p:spPr>
          <a:xfrm flipH="1">
            <a:off x="8774611" y="1940250"/>
            <a:ext cx="1433975" cy="289139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9DFE9E11-9D95-D04E-D67B-BE98AA16C800}"/>
              </a:ext>
            </a:extLst>
          </p:cNvPr>
          <p:cNvCxnSpPr>
            <a:cxnSpLocks/>
            <a:stCxn id="27" idx="2"/>
          </p:cNvCxnSpPr>
          <p:nvPr/>
        </p:nvCxnSpPr>
        <p:spPr>
          <a:xfrm flipH="1" flipV="1">
            <a:off x="8791298" y="2460219"/>
            <a:ext cx="1417288" cy="237525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곱하기 34">
            <a:extLst>
              <a:ext uri="{FF2B5EF4-FFF2-40B4-BE49-F238E27FC236}">
                <a16:creationId xmlns:a16="http://schemas.microsoft.com/office/drawing/2014/main" id="{DFD37135-6AE1-DA11-069F-91E9AE6A37D2}"/>
              </a:ext>
            </a:extLst>
          </p:cNvPr>
          <p:cNvSpPr/>
          <p:nvPr/>
        </p:nvSpPr>
        <p:spPr>
          <a:xfrm rot="5790395">
            <a:off x="9396249" y="2347317"/>
            <a:ext cx="512861" cy="512861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7" name="구부러진 연결선[U] 36">
            <a:extLst>
              <a:ext uri="{FF2B5EF4-FFF2-40B4-BE49-F238E27FC236}">
                <a16:creationId xmlns:a16="http://schemas.microsoft.com/office/drawing/2014/main" id="{6F27D6EA-4AD6-DEEB-C0B0-152A6EBAF040}"/>
              </a:ext>
            </a:extLst>
          </p:cNvPr>
          <p:cNvCxnSpPr>
            <a:cxnSpLocks/>
            <a:stCxn id="9" idx="2"/>
          </p:cNvCxnSpPr>
          <p:nvPr/>
        </p:nvCxnSpPr>
        <p:spPr>
          <a:xfrm rot="5400000">
            <a:off x="6270021" y="2655970"/>
            <a:ext cx="1005613" cy="523323"/>
          </a:xfrm>
          <a:prstGeom prst="curvedConnector3">
            <a:avLst/>
          </a:prstGeom>
          <a:ln w="28575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718364F8-548C-7437-1B8B-76A483CE201E}"/>
              </a:ext>
            </a:extLst>
          </p:cNvPr>
          <p:cNvCxnSpPr>
            <a:cxnSpLocks/>
          </p:cNvCxnSpPr>
          <p:nvPr/>
        </p:nvCxnSpPr>
        <p:spPr>
          <a:xfrm>
            <a:off x="3666309" y="1482049"/>
            <a:ext cx="1559698" cy="292256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C927075C-DCFD-92FE-F9CA-5A70303175C2}"/>
              </a:ext>
            </a:extLst>
          </p:cNvPr>
          <p:cNvCxnSpPr>
            <a:cxnSpLocks/>
          </p:cNvCxnSpPr>
          <p:nvPr/>
        </p:nvCxnSpPr>
        <p:spPr>
          <a:xfrm>
            <a:off x="2821577" y="1774305"/>
            <a:ext cx="2404430" cy="248281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03BD7BC-3101-9DDD-AA8C-B7897CFD9F34}"/>
              </a:ext>
            </a:extLst>
          </p:cNvPr>
          <p:cNvCxnSpPr>
            <a:cxnSpLocks/>
          </p:cNvCxnSpPr>
          <p:nvPr/>
        </p:nvCxnSpPr>
        <p:spPr>
          <a:xfrm>
            <a:off x="3243139" y="1129559"/>
            <a:ext cx="3442276" cy="564260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오른쪽 중괄호[R] 50">
            <a:extLst>
              <a:ext uri="{FF2B5EF4-FFF2-40B4-BE49-F238E27FC236}">
                <a16:creationId xmlns:a16="http://schemas.microsoft.com/office/drawing/2014/main" id="{F4D5A5E7-EBFE-5975-7728-71DCE2405F1C}"/>
              </a:ext>
            </a:extLst>
          </p:cNvPr>
          <p:cNvSpPr/>
          <p:nvPr/>
        </p:nvSpPr>
        <p:spPr>
          <a:xfrm>
            <a:off x="8647449" y="1693819"/>
            <a:ext cx="143849" cy="490275"/>
          </a:xfrm>
          <a:prstGeom prst="rightBrace">
            <a:avLst/>
          </a:prstGeom>
          <a:ln w="127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6801667-580B-3847-5A50-C9BCB0A9B426}"/>
              </a:ext>
            </a:extLst>
          </p:cNvPr>
          <p:cNvSpPr txBox="1"/>
          <p:nvPr/>
        </p:nvSpPr>
        <p:spPr>
          <a:xfrm>
            <a:off x="8774611" y="1747404"/>
            <a:ext cx="131100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경쟁 조건 영역</a:t>
            </a:r>
            <a:endParaRPr lang="ko-Kore-KR" altLang="en-US" sz="1100"/>
          </a:p>
        </p:txBody>
      </p:sp>
    </p:spTree>
    <p:extLst>
      <p:ext uri="{BB962C8B-B14F-4D97-AF65-F5344CB8AC3E}">
        <p14:creationId xmlns:p14="http://schemas.microsoft.com/office/powerpoint/2010/main" val="3792954412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9B22C99-1C73-B88A-FBFC-0A68532B5F11}"/>
              </a:ext>
            </a:extLst>
          </p:cNvPr>
          <p:cNvSpPr txBox="1"/>
          <p:nvPr/>
        </p:nvSpPr>
        <p:spPr>
          <a:xfrm>
            <a:off x="214147" y="390590"/>
            <a:ext cx="11648830" cy="635045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MultiThreadCASExample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(0);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int NUM_THREADS =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main(String[] args)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Thread[] threads = new Thread[NUM_THREADS];</a:t>
            </a:r>
          </a:p>
          <a:p>
            <a:pPr>
              <a:spcBef>
                <a:spcPts val="5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 i = 0; i &lt; NUM_THREADS; i++)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threads[i] = new Thread(() -&gt;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 j = 0; j &lt;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j++)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int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do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.get();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expectedValue + 1;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}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(!value.compareAndSet(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));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 값이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이면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반환 될 때 까지 재시도</a:t>
            </a:r>
            <a:endParaRPr lang="en-US" altLang="ko-Kore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System.out.println(Thread.currentThread().getName() + ":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expectedValue + "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" + newValue);</a:t>
            </a:r>
          </a:p>
          <a:p>
            <a:pPr>
              <a:spcBef>
                <a:spcPts val="5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threads[i].start();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(Thread thread : threads)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thread.join();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(InterruptedException e)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e.printStackTrace();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System.out.println("Final value: " +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.get());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478BC07-EEE3-BDAD-D4C3-4FDE080F2A5D}"/>
              </a:ext>
            </a:extLst>
          </p:cNvPr>
          <p:cNvSpPr/>
          <p:nvPr/>
        </p:nvSpPr>
        <p:spPr>
          <a:xfrm>
            <a:off x="149930" y="52036"/>
            <a:ext cx="168187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9E33E5-A808-61E2-3BF0-34B2DC47C5D1}"/>
              </a:ext>
            </a:extLst>
          </p:cNvPr>
          <p:cNvSpPr txBox="1"/>
          <p:nvPr/>
        </p:nvSpPr>
        <p:spPr>
          <a:xfrm>
            <a:off x="4604299" y="526275"/>
            <a:ext cx="7373554" cy="1177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개의 스레드가 각각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번씩 CAS 연산을 시도한다</a:t>
            </a:r>
            <a:endParaRPr lang="en-US" altLang="ko-Kore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compareAndSet 메서드를 사용해서 현재 값과 변경하려는 값을 비교하여 일치할 때까지 시도한다</a:t>
            </a:r>
            <a:endParaRPr lang="en-US" altLang="ko-Kore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CAS 연산이 성공할 때마다 각 스레드는 결과를 출력하고, 모든 스레드가 작업을 마친 후 최종 값을 출력한다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결과에서는 CAS 연산이 동시에 여러 스레드에서 수행되더라도 적절히 값을 증가시키는 것을 확인할 수 있다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5E66E43-682E-79B3-76B8-B7C8904889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8859" y="1969948"/>
            <a:ext cx="1843538" cy="4240138"/>
          </a:xfrm>
          <a:prstGeom prst="rect">
            <a:avLst/>
          </a:prstGeom>
          <a:ln w="3175"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98730068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594770" y="2321004"/>
            <a:ext cx="5002459" cy="20467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Variables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연산 변수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4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4003390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모서리가 둥근 직사각형 89">
            <a:extLst>
              <a:ext uri="{FF2B5EF4-FFF2-40B4-BE49-F238E27FC236}">
                <a16:creationId xmlns:a16="http://schemas.microsoft.com/office/drawing/2014/main" id="{9720648D-7F81-6273-D4F7-F6A969C0BBED}"/>
              </a:ext>
            </a:extLst>
          </p:cNvPr>
          <p:cNvSpPr/>
          <p:nvPr/>
        </p:nvSpPr>
        <p:spPr>
          <a:xfrm>
            <a:off x="6065720" y="4521568"/>
            <a:ext cx="1740270" cy="1573022"/>
          </a:xfrm>
          <a:prstGeom prst="roundRect">
            <a:avLst>
              <a:gd name="adj" fmla="val 5351"/>
            </a:avLst>
          </a:prstGeom>
          <a:noFill/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Value</a:t>
            </a:r>
          </a:p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284524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47736" y="701801"/>
            <a:ext cx="11536354" cy="1177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단일연산변수는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사용하지 않고도 여러 스레드 간에 안전하게 값을 공유하고 동기화하는 데 사용되며 기본적으로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속성을 가지고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단일연산변수는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원자적인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read-modify-write)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연산을 지원하여 내부적으로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 and Swap (CAS)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연산을 사용하여 데이터의 일관성과 안정성을 유지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단일연산변수는 간단한 연산의 경우 락을 사용하는 것보다 월등히 빠른 성능을 보여 주지만 연산이 복잡거나 시간이 오래 걸리는 작업은 락을 사용하는 것보다 오버헤드가 커질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단일연산변수는 단일 연산에 대해 원자성을 보장하지만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연산을 조합한 복잡한 동작에 대해서는 원자성이 보장되지 않을 수 있으며 강력한 동기화 메커니즘을 고려해야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0BC8FE8-A95A-E035-A70D-BD550C825723}"/>
              </a:ext>
            </a:extLst>
          </p:cNvPr>
          <p:cNvSpPr/>
          <p:nvPr/>
        </p:nvSpPr>
        <p:spPr>
          <a:xfrm>
            <a:off x="6191965" y="2653094"/>
            <a:ext cx="1502833" cy="11885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68707B5-BBC0-2B3A-668F-2F6B076939B8}"/>
              </a:ext>
            </a:extLst>
          </p:cNvPr>
          <p:cNvSpPr/>
          <p:nvPr/>
        </p:nvSpPr>
        <p:spPr>
          <a:xfrm>
            <a:off x="6197040" y="2862705"/>
            <a:ext cx="1497758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489981C-517D-5514-0B62-93E72EF5523C}"/>
              </a:ext>
            </a:extLst>
          </p:cNvPr>
          <p:cNvSpPr/>
          <p:nvPr/>
        </p:nvSpPr>
        <p:spPr>
          <a:xfrm>
            <a:off x="6437532" y="2865020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81CE555-7539-D92D-E545-A7079B4541A9}"/>
              </a:ext>
            </a:extLst>
          </p:cNvPr>
          <p:cNvSpPr/>
          <p:nvPr/>
        </p:nvSpPr>
        <p:spPr>
          <a:xfrm>
            <a:off x="3285299" y="3126871"/>
            <a:ext cx="16831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spcBef>
                <a:spcPts val="300"/>
              </a:spcBef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= data +1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4573927-4BAA-531B-ED45-FCF9DD4F0CDA}"/>
              </a:ext>
            </a:extLst>
          </p:cNvPr>
          <p:cNvSpPr/>
          <p:nvPr/>
        </p:nvSpPr>
        <p:spPr>
          <a:xfrm>
            <a:off x="6197040" y="3124949"/>
            <a:ext cx="1497758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D2E4608-0F29-AFDB-05A4-273E98B13B15}"/>
              </a:ext>
            </a:extLst>
          </p:cNvPr>
          <p:cNvSpPr/>
          <p:nvPr/>
        </p:nvSpPr>
        <p:spPr>
          <a:xfrm>
            <a:off x="6197040" y="3387193"/>
            <a:ext cx="1497758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0E2AD6A-2B0D-B78A-5CFF-20BC05296302}"/>
              </a:ext>
            </a:extLst>
          </p:cNvPr>
          <p:cNvSpPr/>
          <p:nvPr/>
        </p:nvSpPr>
        <p:spPr>
          <a:xfrm>
            <a:off x="6551345" y="3131743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56DEF04-7C69-32DC-63E1-ABF7A5BA51ED}"/>
              </a:ext>
            </a:extLst>
          </p:cNvPr>
          <p:cNvSpPr/>
          <p:nvPr/>
        </p:nvSpPr>
        <p:spPr>
          <a:xfrm>
            <a:off x="6414288" y="3393987"/>
            <a:ext cx="100861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24" name="오른쪽 화살표[R] 23">
            <a:extLst>
              <a:ext uri="{FF2B5EF4-FFF2-40B4-BE49-F238E27FC236}">
                <a16:creationId xmlns:a16="http://schemas.microsoft.com/office/drawing/2014/main" id="{647898D2-1EA4-1209-32D7-CA7A669A5390}"/>
              </a:ext>
            </a:extLst>
          </p:cNvPr>
          <p:cNvSpPr/>
          <p:nvPr/>
        </p:nvSpPr>
        <p:spPr>
          <a:xfrm>
            <a:off x="5385864" y="3131743"/>
            <a:ext cx="343944" cy="281259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546AE7FA-29FA-0337-CDE9-D29A05265554}"/>
              </a:ext>
            </a:extLst>
          </p:cNvPr>
          <p:cNvSpPr/>
          <p:nvPr/>
        </p:nvSpPr>
        <p:spPr>
          <a:xfrm>
            <a:off x="8360809" y="2442112"/>
            <a:ext cx="504628" cy="47504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698514DB-C9A9-6920-67C4-CBD602137EC8}"/>
              </a:ext>
            </a:extLst>
          </p:cNvPr>
          <p:cNvSpPr/>
          <p:nvPr/>
        </p:nvSpPr>
        <p:spPr>
          <a:xfrm>
            <a:off x="8525343" y="3017191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674F3138-AC1F-EB94-8923-20EA0A68C73B}"/>
              </a:ext>
            </a:extLst>
          </p:cNvPr>
          <p:cNvCxnSpPr>
            <a:cxnSpLocks/>
            <a:stCxn id="28" idx="2"/>
            <a:endCxn id="17" idx="3"/>
          </p:cNvCxnSpPr>
          <p:nvPr/>
        </p:nvCxnSpPr>
        <p:spPr>
          <a:xfrm flipH="1">
            <a:off x="7694798" y="2679637"/>
            <a:ext cx="666011" cy="31419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FC7F1874-F063-70F1-2BAC-DBCB2664E627}"/>
              </a:ext>
            </a:extLst>
          </p:cNvPr>
          <p:cNvCxnSpPr>
            <a:cxnSpLocks/>
            <a:stCxn id="29" idx="2"/>
            <a:endCxn id="20" idx="3"/>
          </p:cNvCxnSpPr>
          <p:nvPr/>
        </p:nvCxnSpPr>
        <p:spPr>
          <a:xfrm flipH="1">
            <a:off x="7694798" y="3254716"/>
            <a:ext cx="830545" cy="1355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6D5F035C-C8C3-1160-BE25-15F4B9E2725D}"/>
              </a:ext>
            </a:extLst>
          </p:cNvPr>
          <p:cNvSpPr/>
          <p:nvPr/>
        </p:nvSpPr>
        <p:spPr>
          <a:xfrm>
            <a:off x="6191965" y="4801530"/>
            <a:ext cx="1502833" cy="11885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C3919855-A893-37C6-82EE-0891C51F1690}"/>
              </a:ext>
            </a:extLst>
          </p:cNvPr>
          <p:cNvSpPr/>
          <p:nvPr/>
        </p:nvSpPr>
        <p:spPr>
          <a:xfrm>
            <a:off x="6191965" y="5011141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50E32B13-AC36-CC94-4FBC-17F2A656F8B6}"/>
              </a:ext>
            </a:extLst>
          </p:cNvPr>
          <p:cNvSpPr/>
          <p:nvPr/>
        </p:nvSpPr>
        <p:spPr>
          <a:xfrm>
            <a:off x="6437532" y="5013456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DE786E56-4E39-4AAB-66AE-F9E2638F6145}"/>
              </a:ext>
            </a:extLst>
          </p:cNvPr>
          <p:cNvSpPr/>
          <p:nvPr/>
        </p:nvSpPr>
        <p:spPr>
          <a:xfrm>
            <a:off x="6191965" y="5273385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EB845FA0-D6B7-08AE-C09D-C653F9DB0763}"/>
              </a:ext>
            </a:extLst>
          </p:cNvPr>
          <p:cNvSpPr/>
          <p:nvPr/>
        </p:nvSpPr>
        <p:spPr>
          <a:xfrm>
            <a:off x="6191965" y="5535629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A3950F67-E807-C171-B1DD-42555F0681E3}"/>
              </a:ext>
            </a:extLst>
          </p:cNvPr>
          <p:cNvSpPr/>
          <p:nvPr/>
        </p:nvSpPr>
        <p:spPr>
          <a:xfrm>
            <a:off x="6551345" y="5280179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EDAF4C01-7F4B-F954-8B70-1673CD9CF482}"/>
              </a:ext>
            </a:extLst>
          </p:cNvPr>
          <p:cNvSpPr/>
          <p:nvPr/>
        </p:nvSpPr>
        <p:spPr>
          <a:xfrm>
            <a:off x="6414288" y="5542423"/>
            <a:ext cx="100861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B8D62AAB-B9D5-CF82-7839-2FE6D411B09C}"/>
              </a:ext>
            </a:extLst>
          </p:cNvPr>
          <p:cNvSpPr/>
          <p:nvPr/>
        </p:nvSpPr>
        <p:spPr>
          <a:xfrm>
            <a:off x="8562547" y="4562345"/>
            <a:ext cx="504628" cy="47504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48BDF6C9-93DC-A09A-8C8B-183A2EE4C90A}"/>
              </a:ext>
            </a:extLst>
          </p:cNvPr>
          <p:cNvSpPr/>
          <p:nvPr/>
        </p:nvSpPr>
        <p:spPr>
          <a:xfrm>
            <a:off x="8414017" y="5169112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4132EDD2-56F3-0DB9-2242-F0AD87EF611F}"/>
              </a:ext>
            </a:extLst>
          </p:cNvPr>
          <p:cNvCxnSpPr>
            <a:cxnSpLocks/>
            <a:stCxn id="51" idx="2"/>
            <a:endCxn id="45" idx="3"/>
          </p:cNvCxnSpPr>
          <p:nvPr/>
        </p:nvCxnSpPr>
        <p:spPr>
          <a:xfrm flipH="1">
            <a:off x="7694798" y="4799870"/>
            <a:ext cx="867749" cy="34239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02F0B61D-FE78-78CB-F9AA-F0880E2424C1}"/>
              </a:ext>
            </a:extLst>
          </p:cNvPr>
          <p:cNvCxnSpPr>
            <a:cxnSpLocks/>
            <a:stCxn id="52" idx="2"/>
            <a:endCxn id="47" idx="3"/>
          </p:cNvCxnSpPr>
          <p:nvPr/>
        </p:nvCxnSpPr>
        <p:spPr>
          <a:xfrm flipH="1" flipV="1">
            <a:off x="7694798" y="5404507"/>
            <a:ext cx="719219" cy="2130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1D38C861-E18D-51C2-3A46-1094E469B570}"/>
              </a:ext>
            </a:extLst>
          </p:cNvPr>
          <p:cNvSpPr txBox="1"/>
          <p:nvPr/>
        </p:nvSpPr>
        <p:spPr>
          <a:xfrm>
            <a:off x="1020210" y="5207850"/>
            <a:ext cx="39482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ore-KR" sz="18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R" sz="18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getAndIncrement()</a:t>
            </a:r>
            <a:endParaRPr lang="ko-Kore-KR" altLang="en-US"/>
          </a:p>
        </p:txBody>
      </p:sp>
      <p:sp>
        <p:nvSpPr>
          <p:cNvPr id="88" name="오른쪽 화살표[R] 87">
            <a:extLst>
              <a:ext uri="{FF2B5EF4-FFF2-40B4-BE49-F238E27FC236}">
                <a16:creationId xmlns:a16="http://schemas.microsoft.com/office/drawing/2014/main" id="{1491145C-69A8-ED2C-90D9-165F5890FCED}"/>
              </a:ext>
            </a:extLst>
          </p:cNvPr>
          <p:cNvSpPr/>
          <p:nvPr/>
        </p:nvSpPr>
        <p:spPr>
          <a:xfrm>
            <a:off x="5393984" y="5251887"/>
            <a:ext cx="343944" cy="281259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9" name="곱하기 88">
            <a:extLst>
              <a:ext uri="{FF2B5EF4-FFF2-40B4-BE49-F238E27FC236}">
                <a16:creationId xmlns:a16="http://schemas.microsoft.com/office/drawing/2014/main" id="{D1E6E4AB-F33B-2B5E-2132-96DF3775B2BF}"/>
              </a:ext>
            </a:extLst>
          </p:cNvPr>
          <p:cNvSpPr/>
          <p:nvPr/>
        </p:nvSpPr>
        <p:spPr>
          <a:xfrm rot="20460238">
            <a:off x="7942978" y="4697814"/>
            <a:ext cx="512861" cy="512861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BC675BAE-863E-0185-7ED4-4D0206E3790B}"/>
              </a:ext>
            </a:extLst>
          </p:cNvPr>
          <p:cNvSpPr txBox="1"/>
          <p:nvPr/>
        </p:nvSpPr>
        <p:spPr>
          <a:xfrm>
            <a:off x="6533572" y="4543164"/>
            <a:ext cx="7679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CAS</a:t>
            </a:r>
            <a:endParaRPr lang="ko-Kore-KR" altLang="en-US" sz="1400" b="1">
              <a:solidFill>
                <a:srgbClr val="00B0F0"/>
              </a:solidFill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8335390E-2691-5C7B-D0E0-B4BC57CE1A1A}"/>
              </a:ext>
            </a:extLst>
          </p:cNvPr>
          <p:cNvSpPr/>
          <p:nvPr/>
        </p:nvSpPr>
        <p:spPr>
          <a:xfrm>
            <a:off x="9525268" y="3085024"/>
            <a:ext cx="17235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>
                <a:latin typeface="NanumBarunGothic" panose="020B0603020101020101" pitchFamily="34" charset="-127"/>
                <a:ea typeface="NanumBarunGothic" panose="020B0603020101020101" pitchFamily="34" charset="-127"/>
              </a:rPr>
              <a:t>원자적 실행 안됨</a:t>
            </a: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6E1D821A-5571-1B9C-E75E-E69D836AB865}"/>
              </a:ext>
            </a:extLst>
          </p:cNvPr>
          <p:cNvSpPr/>
          <p:nvPr/>
        </p:nvSpPr>
        <p:spPr>
          <a:xfrm>
            <a:off x="9525268" y="5218623"/>
            <a:ext cx="17235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>
                <a:latin typeface="NanumBarunGothic" panose="020B0603020101020101" pitchFamily="34" charset="-127"/>
                <a:ea typeface="NanumBarunGothic" panose="020B0603020101020101" pitchFamily="34" charset="-127"/>
              </a:rPr>
              <a:t>원자적 실행 보장</a:t>
            </a:r>
          </a:p>
        </p:txBody>
      </p:sp>
    </p:spTree>
    <p:extLst>
      <p:ext uri="{BB962C8B-B14F-4D97-AF65-F5344CB8AC3E}">
        <p14:creationId xmlns:p14="http://schemas.microsoft.com/office/powerpoint/2010/main" val="1853697297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0678B1E-3A86-CA99-5353-CEBC0F86739C}"/>
              </a:ext>
            </a:extLst>
          </p:cNvPr>
          <p:cNvSpPr/>
          <p:nvPr/>
        </p:nvSpPr>
        <p:spPr>
          <a:xfrm>
            <a:off x="132645" y="180373"/>
            <a:ext cx="321415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연산 클래스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(Atomic Class)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0B83DF36-7E96-DB49-8CD6-2B149D54C9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9221999"/>
              </p:ext>
            </p:extLst>
          </p:nvPr>
        </p:nvGraphicFramePr>
        <p:xfrm>
          <a:off x="574904" y="1277601"/>
          <a:ext cx="11330081" cy="225283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68460">
                  <a:extLst>
                    <a:ext uri="{9D8B030D-6E8A-4147-A177-3AD203B41FA5}">
                      <a16:colId xmlns:a16="http://schemas.microsoft.com/office/drawing/2014/main" val="834993396"/>
                    </a:ext>
                  </a:extLst>
                </a:gridCol>
                <a:gridCol w="9361621">
                  <a:extLst>
                    <a:ext uri="{9D8B030D-6E8A-4147-A177-3AD203B41FA5}">
                      <a16:colId xmlns:a16="http://schemas.microsoft.com/office/drawing/2014/main" val="2206667945"/>
                    </a:ext>
                  </a:extLst>
                </a:gridCol>
              </a:tblGrid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AtomicBoolean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불리언 값을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245819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AtomicInteger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정수 값을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805122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AtomicLong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long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값</a:t>
                      </a:r>
                      <a:r>
                        <a:rPr lang="en-US" altLang="ko-KR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정수</a:t>
                      </a:r>
                      <a:r>
                        <a:rPr lang="en-US" altLang="ko-KR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을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1544392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AtomicReference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객체 참조 값을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4957910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AtomicIntegerArray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int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배열의 각 원소를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9574425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AtomicLongArray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long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배열의 각 원소를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9299393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AtomicReferenceArray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참조 타입의 배열의 각 원소를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8515456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46042176-0725-7285-8D2F-58EDA6B237D8}"/>
              </a:ext>
            </a:extLst>
          </p:cNvPr>
          <p:cNvSpPr/>
          <p:nvPr/>
        </p:nvSpPr>
        <p:spPr>
          <a:xfrm>
            <a:off x="526078" y="3693785"/>
            <a:ext cx="1120671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공통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14855421-7AB4-5422-9D7B-248C69D7C1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07869"/>
              </p:ext>
            </p:extLst>
          </p:nvPr>
        </p:nvGraphicFramePr>
        <p:xfrm>
          <a:off x="574904" y="4135370"/>
          <a:ext cx="11330079" cy="251836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36222">
                  <a:extLst>
                    <a:ext uri="{9D8B030D-6E8A-4147-A177-3AD203B41FA5}">
                      <a16:colId xmlns:a16="http://schemas.microsoft.com/office/drawing/2014/main" val="4223461064"/>
                    </a:ext>
                  </a:extLst>
                </a:gridCol>
                <a:gridCol w="4620445">
                  <a:extLst>
                    <a:ext uri="{9D8B030D-6E8A-4147-A177-3AD203B41FA5}">
                      <a16:colId xmlns:a16="http://schemas.microsoft.com/office/drawing/2014/main" val="834993396"/>
                    </a:ext>
                  </a:extLst>
                </a:gridCol>
                <a:gridCol w="6073412">
                  <a:extLst>
                    <a:ext uri="{9D8B030D-6E8A-4147-A177-3AD203B41FA5}">
                      <a16:colId xmlns:a16="http://schemas.microsoft.com/office/drawing/2014/main" val="2206667945"/>
                    </a:ext>
                  </a:extLst>
                </a:gridCol>
              </a:tblGrid>
              <a:tr h="310508"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get()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값을 가져온다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245819"/>
                  </a:ext>
                </a:extLst>
              </a:tr>
              <a:tr h="310508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set(</a:t>
                      </a:r>
                      <a:r>
                        <a:rPr lang="en-US" altLang="ko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newValue)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새로운 값으로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805122"/>
                  </a:ext>
                </a:extLst>
              </a:tr>
              <a:tr h="310508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getAndSet(T newValue)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값을 가져오고 새로운 값을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1544392"/>
                  </a:ext>
                </a:extLst>
              </a:tr>
              <a:tr h="310508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compareAndSet(boolean expect, boolean update)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값이 기대 값과 같으면 새 값을 설정한 후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true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반환하고 같지 않으면 변경없이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false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반환한다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4957910"/>
                  </a:ext>
                </a:extLst>
              </a:tr>
              <a:tr h="310508"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배열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get(int i)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인덱스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번째 값을 가져온다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8211866"/>
                  </a:ext>
                </a:extLst>
              </a:tr>
              <a:tr h="310508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set(int i, </a:t>
                      </a:r>
                      <a:r>
                        <a:rPr lang="en-US" altLang="ko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newValue)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인덱스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번째에 새로운 값으로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7923490"/>
                  </a:ext>
                </a:extLst>
              </a:tr>
              <a:tr h="310508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getAndSet(int i,T newValue)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인덱스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번째 값을 가져오고 새로운 값을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5198207"/>
                  </a:ext>
                </a:extLst>
              </a:tr>
              <a:tr h="305661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 compareAndSet(int i,boolean expect, boolean update)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인덱스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번째 값이 기대한 값과 같으면 새 값을 설정한 후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true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반환하고 같지 않으면 변경없이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false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</a:t>
                      </a:r>
                      <a:endParaRPr lang="en-US" altLang="ko-KR" sz="11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반환한다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8079145"/>
                  </a:ext>
                </a:extLst>
              </a:tr>
            </a:tbl>
          </a:graphicData>
        </a:graphic>
      </p:graphicFrame>
      <p:sp>
        <p:nvSpPr>
          <p:cNvPr id="11" name="직사각형 10">
            <a:extLst>
              <a:ext uri="{FF2B5EF4-FFF2-40B4-BE49-F238E27FC236}">
                <a16:creationId xmlns:a16="http://schemas.microsoft.com/office/drawing/2014/main" id="{2AF428B4-C0FA-1884-A140-939F90385893}"/>
              </a:ext>
            </a:extLst>
          </p:cNvPr>
          <p:cNvSpPr/>
          <p:nvPr/>
        </p:nvSpPr>
        <p:spPr>
          <a:xfrm>
            <a:off x="526078" y="479567"/>
            <a:ext cx="5569922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 변수를 사용하기위한 여러종류의 단일연산 클래스가 제공된다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954FDDC-39B7-CF54-491C-4F99CB1CD326}"/>
              </a:ext>
            </a:extLst>
          </p:cNvPr>
          <p:cNvSpPr/>
          <p:nvPr/>
        </p:nvSpPr>
        <p:spPr>
          <a:xfrm>
            <a:off x="526078" y="864613"/>
            <a:ext cx="1120671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0591676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9C10EF3A-8038-1B30-DD0B-48A8CACCB95A}"/>
              </a:ext>
            </a:extLst>
          </p:cNvPr>
          <p:cNvSpPr/>
          <p:nvPr/>
        </p:nvSpPr>
        <p:spPr>
          <a:xfrm>
            <a:off x="688282" y="836074"/>
            <a:ext cx="5189946" cy="4945999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A82954-1766-1850-E5CE-8366F65DBD82}"/>
              </a:ext>
            </a:extLst>
          </p:cNvPr>
          <p:cNvSpPr txBox="1"/>
          <p:nvPr/>
        </p:nvSpPr>
        <p:spPr>
          <a:xfrm>
            <a:off x="699547" y="2266481"/>
            <a:ext cx="483351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가져온다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oolean get()</a:t>
            </a: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새로운 값으로 설정한다</a:t>
            </a:r>
            <a:endParaRPr lang="ko-Kore-KR" altLang="ko-Kore-KR" sz="1200" b="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set(boolean newValue)</a:t>
            </a: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값을 가져오고 새로운 값을 설정한다</a:t>
            </a:r>
            <a:endParaRPr lang="ko-Kore-KR" altLang="ko-Kore-KR" sz="1200" b="0" i="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getAndSet(boolean newValue</a:t>
            </a:r>
            <a:r>
              <a:rPr lang="en-US" altLang="ko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값이 기대한 값과 같으면 새로운 값을 설정하고 </a:t>
            </a:r>
            <a:r>
              <a:rPr lang="en-US" altLang="ko-KR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반환하고 </a:t>
            </a:r>
            <a:endParaRPr lang="en-US" altLang="ko-KR" sz="120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일치하지 않으면 아무런 동작없이 </a:t>
            </a:r>
            <a:r>
              <a:rPr lang="en-US" altLang="ko-KR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20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compareAndSet(boolean expect, boolean update)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AC9228D2-918A-9A50-F7D9-E55AE804208D}"/>
              </a:ext>
            </a:extLst>
          </p:cNvPr>
          <p:cNvCxnSpPr>
            <a:cxnSpLocks/>
          </p:cNvCxnSpPr>
          <p:nvPr/>
        </p:nvCxnSpPr>
        <p:spPr>
          <a:xfrm>
            <a:off x="688281" y="1176400"/>
            <a:ext cx="5189947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514E5BD-3B41-3117-F57E-07A32645D73F}"/>
              </a:ext>
            </a:extLst>
          </p:cNvPr>
          <p:cNvSpPr txBox="1"/>
          <p:nvPr/>
        </p:nvSpPr>
        <p:spPr>
          <a:xfrm>
            <a:off x="699546" y="1220182"/>
            <a:ext cx="426932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값이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en-US" altLang="ko-Kore-KR" sz="12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  <a:p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초기 값이 지정된 값으로 설정된다</a:t>
            </a:r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(boolean initialValue)</a:t>
            </a: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B703ABD8-8E99-FFB1-1A00-5C2DFE0EDA0F}"/>
              </a:ext>
            </a:extLst>
          </p:cNvPr>
          <p:cNvCxnSpPr>
            <a:cxnSpLocks/>
          </p:cNvCxnSpPr>
          <p:nvPr/>
        </p:nvCxnSpPr>
        <p:spPr>
          <a:xfrm>
            <a:off x="688281" y="2266481"/>
            <a:ext cx="5189947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3556ED8-9925-3B6E-D206-6E1945454183}"/>
              </a:ext>
            </a:extLst>
          </p:cNvPr>
          <p:cNvSpPr txBox="1"/>
          <p:nvPr/>
        </p:nvSpPr>
        <p:spPr>
          <a:xfrm>
            <a:off x="2427046" y="834640"/>
            <a:ext cx="17124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38256A1-7DCF-A3D1-6147-EF611C74CB05}"/>
              </a:ext>
            </a:extLst>
          </p:cNvPr>
          <p:cNvSpPr txBox="1"/>
          <p:nvPr/>
        </p:nvSpPr>
        <p:spPr>
          <a:xfrm>
            <a:off x="6579517" y="2663365"/>
            <a:ext cx="4672745" cy="38164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AtomicBooleanExample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(false);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 i = 0; i &lt; 5; i++)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(!flag.compareAndSet(false, true))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waiting..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               </a:t>
            </a:r>
          </a:p>
          <a:p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.set(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thread2 = new Thread(() -&gt;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 i = 0; i &lt; 5; i++)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(!flag.compareAndSet(false, true))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waiting..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               </a:t>
            </a:r>
          </a:p>
          <a:p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.set(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thread1.start();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F31B8F1-45E8-7ABB-6806-2145CC56181F}"/>
              </a:ext>
            </a:extLst>
          </p:cNvPr>
          <p:cNvSpPr txBox="1"/>
          <p:nvPr/>
        </p:nvSpPr>
        <p:spPr>
          <a:xfrm>
            <a:off x="6579517" y="358465"/>
            <a:ext cx="4672745" cy="205440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atomicBool.get(); </a:t>
            </a:r>
          </a:p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currentValue);</a:t>
            </a:r>
            <a:r>
              <a:rPr lang="ko-KR" altLang="en-US" sz="1100" b="0" i="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endParaRPr lang="en-US" altLang="ko-Kore-KR" sz="1100" b="0" i="0">
              <a:solidFill>
                <a:srgbClr val="FFFF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ore-KR" sz="1100" b="0" i="0">
              <a:solidFill>
                <a:schemeClr val="bg1">
                  <a:lumMod val="8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atomicBool.set(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atomicBool.get());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false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previousValue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atomicBool.getAndSet(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"Previous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previousValue);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false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atomicBool.get());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true</a:t>
            </a:r>
          </a:p>
        </p:txBody>
      </p:sp>
    </p:spTree>
    <p:extLst>
      <p:ext uri="{BB962C8B-B14F-4D97-AF65-F5344CB8AC3E}">
        <p14:creationId xmlns:p14="http://schemas.microsoft.com/office/powerpoint/2010/main" val="3037373718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1408FDE6-021B-4DF6-E855-38D6CBE75B1F}"/>
              </a:ext>
            </a:extLst>
          </p:cNvPr>
          <p:cNvSpPr/>
          <p:nvPr/>
        </p:nvSpPr>
        <p:spPr>
          <a:xfrm>
            <a:off x="932295" y="363946"/>
            <a:ext cx="4280588" cy="6130107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371D0E-90FF-9E76-C639-6000525B7D85}"/>
              </a:ext>
            </a:extLst>
          </p:cNvPr>
          <p:cNvSpPr txBox="1"/>
          <p:nvPr/>
        </p:nvSpPr>
        <p:spPr>
          <a:xfrm>
            <a:off x="943560" y="1794354"/>
            <a:ext cx="426932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반환하고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+1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증가시킨다</a:t>
            </a:r>
            <a:b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getAndIncrement()</a:t>
            </a: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값에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+1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증가하고 결과값을 반환한다</a:t>
            </a: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fontAlgn="ctr">
              <a:lnSpc>
                <a:spcPct val="150000"/>
              </a:lnSpc>
            </a:pPr>
            <a:r>
              <a:rPr lang="en-US" altLang="ko-Kore-KR" sz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incrementAndGet()</a:t>
            </a: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반환하고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-1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감소시킨다</a:t>
            </a:r>
            <a:endParaRPr lang="ko-Kore-KR" altLang="ko-Kore-KR" sz="1200" b="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fontAlgn="ctr">
              <a:lnSpc>
                <a:spcPct val="150000"/>
              </a:lnSpc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getAndDecrement()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반환하고 지정된 값 만큼 더한다</a:t>
            </a:r>
            <a:endParaRPr lang="ko-Kore-KR" altLang="ko-Kore-KR" sz="1200" b="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fontAlgn="ctr">
              <a:lnSpc>
                <a:spcPct val="150000"/>
              </a:lnSpc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getAndAdd(int delta)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값에 지정된 값 만큼 더하고 결과 값을 반환한다</a:t>
            </a: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fontAlgn="ctr">
              <a:lnSpc>
                <a:spcPct val="150000"/>
              </a:lnSpc>
            </a:pPr>
            <a:r>
              <a:rPr lang="en-US" altLang="ko-Kore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addAndGet(int delta)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값에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-1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감소시키고 결과 값을 반환한다</a:t>
            </a:r>
            <a:endParaRPr lang="ko-Kore-KR" altLang="ko-Kore-KR" sz="1200" b="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decrementAndGet()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반환하고 람다 함수로 실행된 값으로 업데이트 한다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getAndUpdate(IntUnaryOperator updateFunction)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람다 함수로 실행된 값으로 업데이트하고 결과값을 반환한다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updateAndGet(IntUnaryOperator updateFunction)</a:t>
            </a: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045F2CA3-4C92-B8FD-2F8E-200CE61C50B7}"/>
              </a:ext>
            </a:extLst>
          </p:cNvPr>
          <p:cNvCxnSpPr>
            <a:cxnSpLocks/>
          </p:cNvCxnSpPr>
          <p:nvPr/>
        </p:nvCxnSpPr>
        <p:spPr>
          <a:xfrm>
            <a:off x="932294" y="704273"/>
            <a:ext cx="4280588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B9BDBA1-92CF-BE74-27E3-8A21A3C8D0F8}"/>
              </a:ext>
            </a:extLst>
          </p:cNvPr>
          <p:cNvSpPr txBox="1"/>
          <p:nvPr/>
        </p:nvSpPr>
        <p:spPr>
          <a:xfrm>
            <a:off x="943559" y="748055"/>
            <a:ext cx="426932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값이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en-US" altLang="ko-Kore-KR" sz="12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  <a:p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초기 값이 지정된 값으로 설정된다</a:t>
            </a:r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initialValue)</a:t>
            </a:r>
          </a:p>
        </p:txBody>
      </p: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8DFB4A25-E89F-F995-FA6F-E9D94AD12910}"/>
              </a:ext>
            </a:extLst>
          </p:cNvPr>
          <p:cNvCxnSpPr>
            <a:cxnSpLocks/>
          </p:cNvCxnSpPr>
          <p:nvPr/>
        </p:nvCxnSpPr>
        <p:spPr>
          <a:xfrm>
            <a:off x="932294" y="1794354"/>
            <a:ext cx="4280588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A6AA597-0D28-A826-CE86-E7FCA00FBFD3}"/>
              </a:ext>
            </a:extLst>
          </p:cNvPr>
          <p:cNvSpPr txBox="1"/>
          <p:nvPr/>
        </p:nvSpPr>
        <p:spPr>
          <a:xfrm>
            <a:off x="2216381" y="365719"/>
            <a:ext cx="17124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595178-83F3-E6F3-F83F-C1A433AB1BA9}"/>
              </a:ext>
            </a:extLst>
          </p:cNvPr>
          <p:cNvSpPr txBox="1"/>
          <p:nvPr/>
        </p:nvSpPr>
        <p:spPr>
          <a:xfrm>
            <a:off x="5864049" y="600341"/>
            <a:ext cx="5286362" cy="565731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atomicInt.get();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currentValue);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10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atomicInt.set(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atomicInt.get());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20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previousValue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atomicInt.getAndSet(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"Previous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previousValue);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20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atomicInt.get());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30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atomicInt.incrementAndGet();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 after increment: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newValue);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31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updated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atomicInt.compareAndSet(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 successful?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updated); 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true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atomicInt.get()); // 40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IntUnaryOperator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addFive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value -&gt; value +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previousValue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atomicInt.getAndUpdate(addFive); 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"Previous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previousValue);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40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atomicInt.get()); 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45</a:t>
            </a:r>
            <a:endParaRPr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28114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직사각형 59">
            <a:extLst>
              <a:ext uri="{FF2B5EF4-FFF2-40B4-BE49-F238E27FC236}">
                <a16:creationId xmlns:a16="http://schemas.microsoft.com/office/drawing/2014/main" id="{274CC030-CDC4-E57B-1F61-7CB41614C01D}"/>
              </a:ext>
            </a:extLst>
          </p:cNvPr>
          <p:cNvSpPr/>
          <p:nvPr/>
        </p:nvSpPr>
        <p:spPr>
          <a:xfrm>
            <a:off x="93337" y="365321"/>
            <a:ext cx="26276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컨텍스트 스위칭</a:t>
            </a:r>
            <a:endParaRPr lang="ko-KR" altLang="en-US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0FE9CE5-DC63-7A0D-4E6A-954FE12D9D98}"/>
              </a:ext>
            </a:extLst>
          </p:cNvPr>
          <p:cNvSpPr/>
          <p:nvPr/>
        </p:nvSpPr>
        <p:spPr>
          <a:xfrm>
            <a:off x="2134366" y="2450495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6C9C463-E197-1E07-B805-073E851B2123}"/>
              </a:ext>
            </a:extLst>
          </p:cNvPr>
          <p:cNvSpPr/>
          <p:nvPr/>
        </p:nvSpPr>
        <p:spPr>
          <a:xfrm>
            <a:off x="2134366" y="2713516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5C8604-FA0D-EEEF-C3BE-A1357650BBB9}"/>
              </a:ext>
            </a:extLst>
          </p:cNvPr>
          <p:cNvSpPr txBox="1"/>
          <p:nvPr/>
        </p:nvSpPr>
        <p:spPr>
          <a:xfrm>
            <a:off x="2440858" y="2452592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Process ID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EAD280-93F5-2BE4-B80E-831DB3667303}"/>
              </a:ext>
            </a:extLst>
          </p:cNvPr>
          <p:cNvSpPr txBox="1"/>
          <p:nvPr/>
        </p:nvSpPr>
        <p:spPr>
          <a:xfrm>
            <a:off x="2382676" y="2721271"/>
            <a:ext cx="10223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Process State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1F37F85-EAE1-59AC-7975-D2DCCBDFB35A}"/>
              </a:ext>
            </a:extLst>
          </p:cNvPr>
          <p:cNvSpPr/>
          <p:nvPr/>
        </p:nvSpPr>
        <p:spPr>
          <a:xfrm>
            <a:off x="2134366" y="2975325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8C246FA-0EAF-3E48-7BFF-93F244F07860}"/>
              </a:ext>
            </a:extLst>
          </p:cNvPr>
          <p:cNvSpPr/>
          <p:nvPr/>
        </p:nvSpPr>
        <p:spPr>
          <a:xfrm>
            <a:off x="2134366" y="3238346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71A4E5-D5AE-CDD1-7DC2-BDDBC1C563A6}"/>
              </a:ext>
            </a:extLst>
          </p:cNvPr>
          <p:cNvSpPr txBox="1"/>
          <p:nvPr/>
        </p:nvSpPr>
        <p:spPr>
          <a:xfrm>
            <a:off x="2320515" y="2977422"/>
            <a:ext cx="117343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Pointer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DBE6B1-DA33-D1B4-F47A-31AF5B9105D2}"/>
              </a:ext>
            </a:extLst>
          </p:cNvPr>
          <p:cNvSpPr txBox="1"/>
          <p:nvPr/>
        </p:nvSpPr>
        <p:spPr>
          <a:xfrm>
            <a:off x="2440858" y="3246101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Priority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A264E70-3139-A0D7-B194-C416AA2C5C79}"/>
              </a:ext>
            </a:extLst>
          </p:cNvPr>
          <p:cNvSpPr/>
          <p:nvPr/>
        </p:nvSpPr>
        <p:spPr>
          <a:xfrm>
            <a:off x="2134366" y="3499957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DC4F7CA-7F35-D9BF-1FB6-3430BC95E86B}"/>
              </a:ext>
            </a:extLst>
          </p:cNvPr>
          <p:cNvSpPr/>
          <p:nvPr/>
        </p:nvSpPr>
        <p:spPr>
          <a:xfrm>
            <a:off x="2134366" y="3757298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439C80-1BD6-CA35-C881-3DB1E17DFA96}"/>
              </a:ext>
            </a:extLst>
          </p:cNvPr>
          <p:cNvSpPr txBox="1"/>
          <p:nvPr/>
        </p:nvSpPr>
        <p:spPr>
          <a:xfrm>
            <a:off x="2134366" y="3502054"/>
            <a:ext cx="14835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Program counter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0F4DAF8-55F6-65C3-C997-3B82ADAC646E}"/>
              </a:ext>
            </a:extLst>
          </p:cNvPr>
          <p:cNvSpPr txBox="1"/>
          <p:nvPr/>
        </p:nvSpPr>
        <p:spPr>
          <a:xfrm>
            <a:off x="2134366" y="3771109"/>
            <a:ext cx="148352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CPU Registers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78170ED-6E4E-E65D-7D2D-C700ABA07D0B}"/>
              </a:ext>
            </a:extLst>
          </p:cNvPr>
          <p:cNvSpPr/>
          <p:nvPr/>
        </p:nvSpPr>
        <p:spPr>
          <a:xfrm>
            <a:off x="2134366" y="4019107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79EA601-84BE-EF75-07B0-C6BCE5936ECC}"/>
              </a:ext>
            </a:extLst>
          </p:cNvPr>
          <p:cNvSpPr/>
          <p:nvPr/>
        </p:nvSpPr>
        <p:spPr>
          <a:xfrm>
            <a:off x="2134366" y="4282128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4FDE479-8359-D7A3-5D34-CC90860AA9E6}"/>
              </a:ext>
            </a:extLst>
          </p:cNvPr>
          <p:cNvSpPr txBox="1"/>
          <p:nvPr/>
        </p:nvSpPr>
        <p:spPr>
          <a:xfrm>
            <a:off x="2134365" y="4021204"/>
            <a:ext cx="148352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I/O information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FD984B4-068D-EEBD-9859-9256FE71D8AC}"/>
              </a:ext>
            </a:extLst>
          </p:cNvPr>
          <p:cNvSpPr txBox="1"/>
          <p:nvPr/>
        </p:nvSpPr>
        <p:spPr>
          <a:xfrm>
            <a:off x="2440858" y="4289883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e</a:t>
            </a:r>
            <a:r>
              <a:rPr lang="en-US" altLang="ko-KR" sz="1000">
                <a:solidFill>
                  <a:schemeClr val="tx1"/>
                </a:solidFill>
              </a:rPr>
              <a:t>tc….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8BD72FD-FB2E-2F97-41DF-AC33D121594A}"/>
              </a:ext>
            </a:extLst>
          </p:cNvPr>
          <p:cNvSpPr txBox="1"/>
          <p:nvPr/>
        </p:nvSpPr>
        <p:spPr>
          <a:xfrm>
            <a:off x="2628624" y="2144764"/>
            <a:ext cx="4950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/>
              <a:t>PCB</a:t>
            </a:r>
            <a:endParaRPr lang="ko-Kore-KR" altLang="en-US" sz="1400" b="1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2247083-227E-355D-696F-F1C2BE7C6888}"/>
              </a:ext>
            </a:extLst>
          </p:cNvPr>
          <p:cNvSpPr/>
          <p:nvPr/>
        </p:nvSpPr>
        <p:spPr>
          <a:xfrm>
            <a:off x="383250" y="834731"/>
            <a:ext cx="11140034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TCB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(Thread Control Block)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상태정보를 저장하는 자료구조이며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PC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 Set(CPU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정보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그리고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가리키는 포인터를 가진다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하나 생성될 때마다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PCB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내에서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TCB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생성되며 컨텍스트 스위칭이 일어나면 기존의 스레드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TCB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저장하고 새로운 스레드의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TCB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가져와 실행한다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1F3AE73-FF18-1106-8EA4-2C754EFD6688}"/>
              </a:ext>
            </a:extLst>
          </p:cNvPr>
          <p:cNvSpPr/>
          <p:nvPr/>
        </p:nvSpPr>
        <p:spPr>
          <a:xfrm>
            <a:off x="4215192" y="3804076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5B77A493-F395-EBEE-87E0-61B012180DF2}"/>
              </a:ext>
            </a:extLst>
          </p:cNvPr>
          <p:cNvSpPr/>
          <p:nvPr/>
        </p:nvSpPr>
        <p:spPr>
          <a:xfrm>
            <a:off x="4215192" y="4067097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544509F-4141-B21D-113E-9B4C7CF0273B}"/>
              </a:ext>
            </a:extLst>
          </p:cNvPr>
          <p:cNvSpPr txBox="1"/>
          <p:nvPr/>
        </p:nvSpPr>
        <p:spPr>
          <a:xfrm>
            <a:off x="4521684" y="3806173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Thread</a:t>
            </a:r>
            <a:r>
              <a:rPr lang="en-US" altLang="ko-KR" sz="1000">
                <a:solidFill>
                  <a:schemeClr val="tx1"/>
                </a:solidFill>
              </a:rPr>
              <a:t> ID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5C72B51-D02F-7D29-5ABD-785E9916D470}"/>
              </a:ext>
            </a:extLst>
          </p:cNvPr>
          <p:cNvSpPr txBox="1"/>
          <p:nvPr/>
        </p:nvSpPr>
        <p:spPr>
          <a:xfrm>
            <a:off x="4463502" y="4074852"/>
            <a:ext cx="10223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Registers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21138E0-7869-9E75-473C-606EC3F76D3A}"/>
              </a:ext>
            </a:extLst>
          </p:cNvPr>
          <p:cNvSpPr/>
          <p:nvPr/>
        </p:nvSpPr>
        <p:spPr>
          <a:xfrm>
            <a:off x="4215192" y="4328906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6F14E811-94E9-7829-89D5-B580D6D477F9}"/>
              </a:ext>
            </a:extLst>
          </p:cNvPr>
          <p:cNvSpPr/>
          <p:nvPr/>
        </p:nvSpPr>
        <p:spPr>
          <a:xfrm>
            <a:off x="4215192" y="4591927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92F7448-96DA-C3E3-2D7E-3D6EEB8871B5}"/>
              </a:ext>
            </a:extLst>
          </p:cNvPr>
          <p:cNvSpPr txBox="1"/>
          <p:nvPr/>
        </p:nvSpPr>
        <p:spPr>
          <a:xfrm>
            <a:off x="4401341" y="4331003"/>
            <a:ext cx="117343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Stack Pointer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B241DFE-39AE-C7C3-1F8A-3B4812602A61}"/>
              </a:ext>
            </a:extLst>
          </p:cNvPr>
          <p:cNvSpPr txBox="1"/>
          <p:nvPr/>
        </p:nvSpPr>
        <p:spPr>
          <a:xfrm>
            <a:off x="4521684" y="4599682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PCB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36A858D-587F-B2EF-BFD7-F861B3D65E9E}"/>
              </a:ext>
            </a:extLst>
          </p:cNvPr>
          <p:cNvSpPr/>
          <p:nvPr/>
        </p:nvSpPr>
        <p:spPr>
          <a:xfrm>
            <a:off x="4215192" y="4853538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0241C1B-C179-1251-D3D3-3A9605BC27F1}"/>
              </a:ext>
            </a:extLst>
          </p:cNvPr>
          <p:cNvSpPr txBox="1"/>
          <p:nvPr/>
        </p:nvSpPr>
        <p:spPr>
          <a:xfrm>
            <a:off x="4215192" y="4855635"/>
            <a:ext cx="148352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Program counter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1B5C965-2FA0-36B0-0C3C-0C7995387DB5}"/>
              </a:ext>
            </a:extLst>
          </p:cNvPr>
          <p:cNvSpPr txBox="1"/>
          <p:nvPr/>
        </p:nvSpPr>
        <p:spPr>
          <a:xfrm>
            <a:off x="4723225" y="3584569"/>
            <a:ext cx="4674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/>
              <a:t>TCB</a:t>
            </a:r>
            <a:endParaRPr lang="ko-Kore-KR" altLang="en-US" sz="1200" b="1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A1EBBA24-AAE7-FA90-F0F7-5B0A5A55FD74}"/>
              </a:ext>
            </a:extLst>
          </p:cNvPr>
          <p:cNvSpPr/>
          <p:nvPr/>
        </p:nvSpPr>
        <p:spPr>
          <a:xfrm>
            <a:off x="4215192" y="2152602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7035BF76-AEDC-C91F-719F-5639043BFAAB}"/>
              </a:ext>
            </a:extLst>
          </p:cNvPr>
          <p:cNvSpPr/>
          <p:nvPr/>
        </p:nvSpPr>
        <p:spPr>
          <a:xfrm>
            <a:off x="4215192" y="2415623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65612B0-16A3-6D01-68E6-26CB79650F5A}"/>
              </a:ext>
            </a:extLst>
          </p:cNvPr>
          <p:cNvSpPr txBox="1"/>
          <p:nvPr/>
        </p:nvSpPr>
        <p:spPr>
          <a:xfrm>
            <a:off x="4521684" y="2154699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Thread</a:t>
            </a:r>
            <a:r>
              <a:rPr lang="en-US" altLang="ko-KR" sz="1000">
                <a:solidFill>
                  <a:schemeClr val="tx1"/>
                </a:solidFill>
              </a:rPr>
              <a:t> ID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D4D8A57-8281-891E-C9EB-69007CEDFBFA}"/>
              </a:ext>
            </a:extLst>
          </p:cNvPr>
          <p:cNvSpPr txBox="1"/>
          <p:nvPr/>
        </p:nvSpPr>
        <p:spPr>
          <a:xfrm>
            <a:off x="4463502" y="2423378"/>
            <a:ext cx="10223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Registers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41C6C738-C88E-FEE4-D24A-03F6A423B2A4}"/>
              </a:ext>
            </a:extLst>
          </p:cNvPr>
          <p:cNvSpPr/>
          <p:nvPr/>
        </p:nvSpPr>
        <p:spPr>
          <a:xfrm>
            <a:off x="4215192" y="2677432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C233855F-892D-9A4F-4A70-9B4BE6EBBA95}"/>
              </a:ext>
            </a:extLst>
          </p:cNvPr>
          <p:cNvSpPr/>
          <p:nvPr/>
        </p:nvSpPr>
        <p:spPr>
          <a:xfrm>
            <a:off x="4215192" y="2940453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5ACA844-0514-10F2-C59E-900C9C153A13}"/>
              </a:ext>
            </a:extLst>
          </p:cNvPr>
          <p:cNvSpPr txBox="1"/>
          <p:nvPr/>
        </p:nvSpPr>
        <p:spPr>
          <a:xfrm>
            <a:off x="4401341" y="2679529"/>
            <a:ext cx="117343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Stack Pointer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40F7FA8-AE2B-F8D3-1C88-79BF6D040E80}"/>
              </a:ext>
            </a:extLst>
          </p:cNvPr>
          <p:cNvSpPr txBox="1"/>
          <p:nvPr/>
        </p:nvSpPr>
        <p:spPr>
          <a:xfrm>
            <a:off x="4521684" y="2948208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PCB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5BB4BFB0-BCCB-D1BD-45F0-4CF27B1A4906}"/>
              </a:ext>
            </a:extLst>
          </p:cNvPr>
          <p:cNvSpPr/>
          <p:nvPr/>
        </p:nvSpPr>
        <p:spPr>
          <a:xfrm>
            <a:off x="4215192" y="3202064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C714AFC-A46E-40FE-4198-AFC5577A08EA}"/>
              </a:ext>
            </a:extLst>
          </p:cNvPr>
          <p:cNvSpPr txBox="1"/>
          <p:nvPr/>
        </p:nvSpPr>
        <p:spPr>
          <a:xfrm>
            <a:off x="4215192" y="3204161"/>
            <a:ext cx="148352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Program counter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5542EDD-F898-1529-D9E0-FE258C86F008}"/>
              </a:ext>
            </a:extLst>
          </p:cNvPr>
          <p:cNvSpPr txBox="1"/>
          <p:nvPr/>
        </p:nvSpPr>
        <p:spPr>
          <a:xfrm>
            <a:off x="4704611" y="1943391"/>
            <a:ext cx="4674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/>
              <a:t>TCB</a:t>
            </a:r>
            <a:endParaRPr lang="ko-Kore-KR" altLang="en-US" sz="1200" b="1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574D7C2D-F3BF-C147-CF15-63804535E083}"/>
              </a:ext>
            </a:extLst>
          </p:cNvPr>
          <p:cNvSpPr/>
          <p:nvPr/>
        </p:nvSpPr>
        <p:spPr>
          <a:xfrm>
            <a:off x="383250" y="5117245"/>
            <a:ext cx="11627071" cy="12695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vs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endParaRPr lang="en-US" altLang="ko-KR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컨텍스트 스위칭 할 때 메모리 주소 관련 여러가지 처리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초기화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TLB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초기화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MMU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주소 체계 수정 등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..)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하기 때문에 오버헤드가 크다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프로세스 내 메모리를 공유하기 때문에 메모리 주소 관련 추가적인 작업이 없어 프로세스에 비해 오버헤드가 작아서 컨텍스트 스위칭이 빠르다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생성하는 비용이 커서 많은 수의 스레드 생성은 메모리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부족 현상이 발생하거나 빈번한 컨텍스트 스위칭으로 인해 어플리케이션의 성능이 저하될 수 있다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35E2EF16-4497-56FA-7FB0-9CB4798F4209}"/>
              </a:ext>
            </a:extLst>
          </p:cNvPr>
          <p:cNvSpPr txBox="1"/>
          <p:nvPr/>
        </p:nvSpPr>
        <p:spPr>
          <a:xfrm>
            <a:off x="5715975" y="4291889"/>
            <a:ext cx="95395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ore-KR" altLang="en-US" sz="1200" b="1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7921B624-AA11-5B3B-E0ED-BCD3B04961CF}"/>
              </a:ext>
            </a:extLst>
          </p:cNvPr>
          <p:cNvSpPr txBox="1"/>
          <p:nvPr/>
        </p:nvSpPr>
        <p:spPr>
          <a:xfrm>
            <a:off x="1331859" y="3307570"/>
            <a:ext cx="7344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ore-KR" altLang="en-US" sz="1200" b="1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7CF0AB5-8A34-2264-B52E-CA586EC93B0A}"/>
              </a:ext>
            </a:extLst>
          </p:cNvPr>
          <p:cNvSpPr txBox="1"/>
          <p:nvPr/>
        </p:nvSpPr>
        <p:spPr>
          <a:xfrm>
            <a:off x="5745763" y="2650869"/>
            <a:ext cx="89437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ore-KR" altLang="en-US" sz="1200" b="1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D2FBE5CA-465E-E3EF-09B2-452C0D901F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5755" y="3081126"/>
            <a:ext cx="854579" cy="854579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B13244E1-E9D1-BD17-4FE2-43037D1EAED3}"/>
              </a:ext>
            </a:extLst>
          </p:cNvPr>
          <p:cNvSpPr/>
          <p:nvPr/>
        </p:nvSpPr>
        <p:spPr>
          <a:xfrm>
            <a:off x="8685832" y="2815816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F9FED2AB-C658-8985-DB0E-6EA3A351026A}"/>
              </a:ext>
            </a:extLst>
          </p:cNvPr>
          <p:cNvCxnSpPr>
            <a:stCxn id="18" idx="1"/>
            <a:endCxn id="76" idx="3"/>
          </p:cNvCxnSpPr>
          <p:nvPr/>
        </p:nvCxnSpPr>
        <p:spPr>
          <a:xfrm flipH="1" flipV="1">
            <a:off x="6640142" y="2789369"/>
            <a:ext cx="2025613" cy="7190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78A919E7-C1F4-FD2B-95C0-5E229DEC34AF}"/>
              </a:ext>
            </a:extLst>
          </p:cNvPr>
          <p:cNvCxnSpPr>
            <a:stCxn id="18" idx="1"/>
            <a:endCxn id="74" idx="3"/>
          </p:cNvCxnSpPr>
          <p:nvPr/>
        </p:nvCxnSpPr>
        <p:spPr>
          <a:xfrm flipH="1">
            <a:off x="6669932" y="3508416"/>
            <a:ext cx="1995823" cy="9219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EAE005C0-1404-39C7-7F0B-2114EE094437}"/>
              </a:ext>
            </a:extLst>
          </p:cNvPr>
          <p:cNvSpPr txBox="1"/>
          <p:nvPr/>
        </p:nvSpPr>
        <p:spPr>
          <a:xfrm>
            <a:off x="6468391" y="3385583"/>
            <a:ext cx="184645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ore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구부러진 연결선[U] 27">
            <a:extLst>
              <a:ext uri="{FF2B5EF4-FFF2-40B4-BE49-F238E27FC236}">
                <a16:creationId xmlns:a16="http://schemas.microsoft.com/office/drawing/2014/main" id="{4E496F20-082D-8571-AFB0-478E1342054E}"/>
              </a:ext>
            </a:extLst>
          </p:cNvPr>
          <p:cNvCxnSpPr>
            <a:cxnSpLocks/>
            <a:stCxn id="50" idx="1"/>
            <a:endCxn id="7" idx="3"/>
          </p:cNvCxnSpPr>
          <p:nvPr/>
        </p:nvCxnSpPr>
        <p:spPr>
          <a:xfrm rot="10800000" flipV="1">
            <a:off x="3617888" y="2808236"/>
            <a:ext cx="597305" cy="560915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구부러진 연결선[U] 40">
            <a:extLst>
              <a:ext uri="{FF2B5EF4-FFF2-40B4-BE49-F238E27FC236}">
                <a16:creationId xmlns:a16="http://schemas.microsoft.com/office/drawing/2014/main" id="{63385571-92F5-BCFE-4103-BFA51B56B909}"/>
              </a:ext>
            </a:extLst>
          </p:cNvPr>
          <p:cNvCxnSpPr>
            <a:cxnSpLocks/>
            <a:stCxn id="33" idx="1"/>
            <a:endCxn id="12" idx="3"/>
          </p:cNvCxnSpPr>
          <p:nvPr/>
        </p:nvCxnSpPr>
        <p:spPr>
          <a:xfrm rot="10800000">
            <a:off x="3617888" y="3625165"/>
            <a:ext cx="597305" cy="834546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8484354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F164D8FB-3BB4-39E8-E958-92A5DE14204A}"/>
              </a:ext>
            </a:extLst>
          </p:cNvPr>
          <p:cNvSpPr txBox="1"/>
          <p:nvPr/>
        </p:nvSpPr>
        <p:spPr>
          <a:xfrm>
            <a:off x="426094" y="757789"/>
            <a:ext cx="5260142" cy="540340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AtomicIntegerExample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(AtomicIntegerExample::counter);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(AtomicIntegerExample::counter); thread1.start();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thread2.start();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 lvl="3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thread1.join(); </a:t>
            </a:r>
          </a:p>
          <a:p>
            <a:pPr lvl="3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thread2.join();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(InterruptedException e) {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e.printStackTrace();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counter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counter.get());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counter.incrementAndGet();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D57E131-6602-006B-AAFF-4108A126C677}"/>
              </a:ext>
            </a:extLst>
          </p:cNvPr>
          <p:cNvSpPr txBox="1"/>
          <p:nvPr/>
        </p:nvSpPr>
        <p:spPr>
          <a:xfrm>
            <a:off x="4624492" y="149891"/>
            <a:ext cx="294301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ko-KR" altLang="en-US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구현</a:t>
            </a:r>
            <a:endParaRPr lang="en-US" altLang="ko-Kore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9A06A0A-D884-CE59-3041-0F415653F919}"/>
              </a:ext>
            </a:extLst>
          </p:cNvPr>
          <p:cNvSpPr txBox="1"/>
          <p:nvPr/>
        </p:nvSpPr>
        <p:spPr>
          <a:xfrm>
            <a:off x="6326114" y="757789"/>
            <a:ext cx="5260142" cy="540340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AtomicIntegerExample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2E95D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(AtomicIntegerExample::counter);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(AtomicIntegerExample::counter); thread1.start();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thread2.start();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 lvl="3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thread1.join(); </a:t>
            </a:r>
          </a:p>
          <a:p>
            <a:pPr lvl="3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thread2.join();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(InterruptedException e) {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e.printStackTrace();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counter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counter.get());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++counter;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1D69428-6CAD-94AB-1E94-6058E240E345}"/>
              </a:ext>
            </a:extLst>
          </p:cNvPr>
          <p:cNvSpPr/>
          <p:nvPr/>
        </p:nvSpPr>
        <p:spPr>
          <a:xfrm>
            <a:off x="6794416" y="4590168"/>
            <a:ext cx="3342707" cy="1229293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8154B3D-66AC-BC30-FA6B-6FEA8863D3B5}"/>
              </a:ext>
            </a:extLst>
          </p:cNvPr>
          <p:cNvSpPr/>
          <p:nvPr/>
        </p:nvSpPr>
        <p:spPr>
          <a:xfrm>
            <a:off x="865954" y="4590168"/>
            <a:ext cx="3342707" cy="1229293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왼쪽 화살표[L] 27">
            <a:extLst>
              <a:ext uri="{FF2B5EF4-FFF2-40B4-BE49-F238E27FC236}">
                <a16:creationId xmlns:a16="http://schemas.microsoft.com/office/drawing/2014/main" id="{89BDDF0A-DE57-1D5F-FDC6-B9C847F1823C}"/>
              </a:ext>
            </a:extLst>
          </p:cNvPr>
          <p:cNvSpPr/>
          <p:nvPr/>
        </p:nvSpPr>
        <p:spPr>
          <a:xfrm>
            <a:off x="4323719" y="5083701"/>
            <a:ext cx="2306186" cy="24222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9DE7A44-EF4E-7626-D1C6-E2A031709D84}"/>
              </a:ext>
            </a:extLst>
          </p:cNvPr>
          <p:cNvSpPr/>
          <p:nvPr/>
        </p:nvSpPr>
        <p:spPr>
          <a:xfrm>
            <a:off x="914399" y="1071850"/>
            <a:ext cx="3972494" cy="242226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74CACB77-C0BF-14AA-00F2-0F56FB755FE0}"/>
              </a:ext>
            </a:extLst>
          </p:cNvPr>
          <p:cNvSpPr/>
          <p:nvPr/>
        </p:nvSpPr>
        <p:spPr>
          <a:xfrm>
            <a:off x="6794416" y="1071850"/>
            <a:ext cx="2028636" cy="242226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왼쪽 화살표[L] 30">
            <a:extLst>
              <a:ext uri="{FF2B5EF4-FFF2-40B4-BE49-F238E27FC236}">
                <a16:creationId xmlns:a16="http://schemas.microsoft.com/office/drawing/2014/main" id="{05106229-2039-FA44-3A54-A1AFF42338CD}"/>
              </a:ext>
            </a:extLst>
          </p:cNvPr>
          <p:cNvSpPr/>
          <p:nvPr/>
        </p:nvSpPr>
        <p:spPr>
          <a:xfrm>
            <a:off x="4966625" y="1071851"/>
            <a:ext cx="1663280" cy="24222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18874911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9C10EF3A-8038-1B30-DD0B-48A8CACCB95A}"/>
              </a:ext>
            </a:extLst>
          </p:cNvPr>
          <p:cNvSpPr/>
          <p:nvPr/>
        </p:nvSpPr>
        <p:spPr>
          <a:xfrm>
            <a:off x="708237" y="788747"/>
            <a:ext cx="4608605" cy="5280506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A82954-1766-1850-E5CE-8366F65DBD82}"/>
              </a:ext>
            </a:extLst>
          </p:cNvPr>
          <p:cNvSpPr txBox="1"/>
          <p:nvPr/>
        </p:nvSpPr>
        <p:spPr>
          <a:xfrm>
            <a:off x="719502" y="2219154"/>
            <a:ext cx="483351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가져온다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get() 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새로운 값으로 설정한다</a:t>
            </a:r>
            <a:endParaRPr lang="ko-Kore-KR" altLang="ko-Kore-KR" sz="1200" b="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set(V newValue)</a:t>
            </a: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값을 가져오고 새로운 값을 설정한다</a:t>
            </a:r>
            <a:endParaRPr lang="ko-Kore-KR" altLang="ko-Kore-KR" sz="1200" b="0" i="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getAndSet(V newValue</a:t>
            </a:r>
            <a:r>
              <a:rPr lang="en-US" altLang="ko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값이 기대한 값과 같으면 새로운 값을 설정하고 </a:t>
            </a:r>
            <a:r>
              <a:rPr lang="en-US" altLang="ko-KR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반환하고 </a:t>
            </a:r>
            <a:endParaRPr lang="en-US" altLang="ko-KR" sz="120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일치하지 않으면 아무런 동작없이 </a:t>
            </a:r>
            <a:r>
              <a:rPr lang="en-US" altLang="ko-KR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20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compareAndSet(V expect, V update)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반환하고 람다 함수로 실행된 값으로 업데이트 한다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getAndUpdate(UnaryOperator&lt;V&gt; updateFunction)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람다 함수로 실행된 값으로 업데이트하고 결과값을 반환한다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updateAndGet(UnaryOperator &lt;V&gt; updateFunction)</a:t>
            </a:r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AC9228D2-918A-9A50-F7D9-E55AE804208D}"/>
              </a:ext>
            </a:extLst>
          </p:cNvPr>
          <p:cNvCxnSpPr>
            <a:cxnSpLocks/>
          </p:cNvCxnSpPr>
          <p:nvPr/>
        </p:nvCxnSpPr>
        <p:spPr>
          <a:xfrm>
            <a:off x="708236" y="1129073"/>
            <a:ext cx="4608606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514E5BD-3B41-3117-F57E-07A32645D73F}"/>
              </a:ext>
            </a:extLst>
          </p:cNvPr>
          <p:cNvSpPr txBox="1"/>
          <p:nvPr/>
        </p:nvSpPr>
        <p:spPr>
          <a:xfrm>
            <a:off x="719501" y="1172855"/>
            <a:ext cx="426932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값이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en-US" altLang="ko-Kore-KR" sz="12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  <a:p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초기 값이 지정된 값으로 설정된다</a:t>
            </a:r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(V initialValue)</a:t>
            </a: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B703ABD8-8E99-FFB1-1A00-5C2DFE0EDA0F}"/>
              </a:ext>
            </a:extLst>
          </p:cNvPr>
          <p:cNvCxnSpPr>
            <a:cxnSpLocks/>
          </p:cNvCxnSpPr>
          <p:nvPr/>
        </p:nvCxnSpPr>
        <p:spPr>
          <a:xfrm>
            <a:off x="708236" y="2219154"/>
            <a:ext cx="4608606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3556ED8-9925-3B6E-D206-6E1945454183}"/>
              </a:ext>
            </a:extLst>
          </p:cNvPr>
          <p:cNvSpPr txBox="1"/>
          <p:nvPr/>
        </p:nvSpPr>
        <p:spPr>
          <a:xfrm>
            <a:off x="1910424" y="791453"/>
            <a:ext cx="220422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6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&lt;V&gt;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164D8FB-3BB4-39E8-E958-92A5DE14204A}"/>
              </a:ext>
            </a:extLst>
          </p:cNvPr>
          <p:cNvSpPr txBox="1"/>
          <p:nvPr/>
        </p:nvSpPr>
        <p:spPr>
          <a:xfrm>
            <a:off x="6096000" y="1016902"/>
            <a:ext cx="5286362" cy="489557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AtomicReference&lt;String&gt; reference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"Initial Value"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reference.get();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currentValue);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Initial Value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reference.set(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reference.get());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New Value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success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reference.compareAndSet(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New Value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 successful?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success);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endParaRPr lang="en-US" altLang="ko-Kore-KR" sz="1100" b="0" i="0">
              <a:solidFill>
                <a:srgbClr val="FFFF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reference.get());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Updated Value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oldValue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reference.getAndSet(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Value"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"Old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oldValue); 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Updated Value</a:t>
            </a:r>
            <a:endParaRPr lang="en-US" altLang="ko-Kore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reference.get());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Final Value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UnaryOperator&lt;String&gt; operator = oldValue -&gt; oldValue + " is correct";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reference.updateAndGet(operator);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newValue); 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Final Value is correnct</a:t>
            </a:r>
            <a:endParaRPr lang="en-US" altLang="ko-Kore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reference.get());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Final Value is correnct</a:t>
            </a:r>
            <a:endParaRPr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08229219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F164D8FB-3BB4-39E8-E958-92A5DE14204A}"/>
              </a:ext>
            </a:extLst>
          </p:cNvPr>
          <p:cNvSpPr txBox="1"/>
          <p:nvPr/>
        </p:nvSpPr>
        <p:spPr>
          <a:xfrm>
            <a:off x="3955314" y="430980"/>
            <a:ext cx="5132974" cy="60747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AtomicReferenceCASExample 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0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user1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"Alice"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25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User user2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"Bob"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AtomicReference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user1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thread1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updatedUser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"Carol"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28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success =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.compareAndSet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user1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updatedUser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success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"Thread 1 updated user: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updatedUser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thread2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updatedUser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"David"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35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success =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.compareAndSet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user2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updatedUser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success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"Thread 2 updated user: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updatedUser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-- 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실행 및 조인 구문 생략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user: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atomicReference.get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0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D57E131-6602-006B-AAFF-4108A126C677}"/>
              </a:ext>
            </a:extLst>
          </p:cNvPr>
          <p:cNvSpPr txBox="1"/>
          <p:nvPr/>
        </p:nvSpPr>
        <p:spPr>
          <a:xfrm>
            <a:off x="355602" y="2851919"/>
            <a:ext cx="2856726" cy="1154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ore-KR" sz="2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ko-KR" altLang="en-US" sz="2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구현</a:t>
            </a:r>
            <a:endParaRPr lang="en-US" altLang="ko-Kore-KR" sz="24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C2CA905-64C0-1B1B-50DA-7AB6CCA55179}"/>
              </a:ext>
            </a:extLst>
          </p:cNvPr>
          <p:cNvSpPr/>
          <p:nvPr/>
        </p:nvSpPr>
        <p:spPr>
          <a:xfrm>
            <a:off x="4292229" y="2537113"/>
            <a:ext cx="4523556" cy="242225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0AE9D8C-F5B3-E254-31AD-26216852AC17}"/>
              </a:ext>
            </a:extLst>
          </p:cNvPr>
          <p:cNvSpPr/>
          <p:nvPr/>
        </p:nvSpPr>
        <p:spPr>
          <a:xfrm>
            <a:off x="4339922" y="4370037"/>
            <a:ext cx="4523556" cy="242225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63513872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929139" y="2321004"/>
            <a:ext cx="6333721" cy="20467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* FieldUpdater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연산 필드 업데이터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4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2649793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145802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45935" y="460928"/>
            <a:ext cx="7890865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클래스의 </a:t>
            </a:r>
            <a:r>
              <a:rPr lang="en-US" altLang="ko-Kore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필드에 대한 원자적 업데이트를 가능하게 하는 리플렉션 기반 유틸리티</a:t>
            </a:r>
            <a:r>
              <a:rPr lang="ko-KR" altLang="en-US" sz="1200">
                <a:solidFill>
                  <a:srgbClr val="37415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endParaRPr lang="en-US" altLang="ko-KR" sz="1200">
              <a:solidFill>
                <a:srgbClr val="37415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주로 클래스 내부의 필드를 원자적으로 변경하는 경우에 사용된다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946D0EC-B2AC-2920-AE97-5FAF6DA2E3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853526"/>
              </p:ext>
            </p:extLst>
          </p:nvPr>
        </p:nvGraphicFramePr>
        <p:xfrm>
          <a:off x="582779" y="1545241"/>
          <a:ext cx="11241946" cy="13202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952066">
                  <a:extLst>
                    <a:ext uri="{9D8B030D-6E8A-4147-A177-3AD203B41FA5}">
                      <a16:colId xmlns:a16="http://schemas.microsoft.com/office/drawing/2014/main" val="834993396"/>
                    </a:ext>
                  </a:extLst>
                </a:gridCol>
                <a:gridCol w="6289880">
                  <a:extLst>
                    <a:ext uri="{9D8B030D-6E8A-4147-A177-3AD203B41FA5}">
                      <a16:colId xmlns:a16="http://schemas.microsoft.com/office/drawing/2014/main" val="2206667945"/>
                    </a:ext>
                  </a:extLst>
                </a:gridCol>
              </a:tblGrid>
              <a:tr h="440088"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AtomicIntegerFieldUpdater&lt;T&gt;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지정된 클래스의 </a:t>
                      </a:r>
                      <a:r>
                        <a:rPr lang="en-US" altLang="ko-KR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int volatile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필드에 대한 원자적 업데이트를 가능하게 한다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245819"/>
                  </a:ext>
                </a:extLst>
              </a:tr>
              <a:tr h="440088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AtomicLongFieldUpdater&lt;T&gt;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지정된 클래스의 </a:t>
                      </a:r>
                      <a:r>
                        <a:rPr lang="en-US" altLang="ko-KR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long volatile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필드에 대한 원자적 업데이트를 가능하게 한다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805122"/>
                  </a:ext>
                </a:extLst>
              </a:tr>
              <a:tr h="440088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AtomicReference</a:t>
                      </a:r>
                      <a:r>
                        <a:rPr lang="en-US" altLang="ko-Kore-KR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FieldUpdater&lt;U,W&gt;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지정된 클래스의 참조</a:t>
                      </a:r>
                      <a:r>
                        <a:rPr lang="en-US" altLang="ko-KR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volatile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필드에 대한 원자적 업데이트를 가능하게 한다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4957910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126590" y="4567188"/>
            <a:ext cx="118814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공통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7D3A6959-91E6-7BA1-0389-8EF5BBE779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241341"/>
              </p:ext>
            </p:extLst>
          </p:nvPr>
        </p:nvGraphicFramePr>
        <p:xfrm>
          <a:off x="582779" y="4991577"/>
          <a:ext cx="11241946" cy="165381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984373">
                  <a:extLst>
                    <a:ext uri="{9D8B030D-6E8A-4147-A177-3AD203B41FA5}">
                      <a16:colId xmlns:a16="http://schemas.microsoft.com/office/drawing/2014/main" val="834993396"/>
                    </a:ext>
                  </a:extLst>
                </a:gridCol>
                <a:gridCol w="6257573">
                  <a:extLst>
                    <a:ext uri="{9D8B030D-6E8A-4147-A177-3AD203B41FA5}">
                      <a16:colId xmlns:a16="http://schemas.microsoft.com/office/drawing/2014/main" val="2206667945"/>
                    </a:ext>
                  </a:extLst>
                </a:gridCol>
              </a:tblGrid>
              <a:tr h="41345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get(T obj) 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필드 값을 가져온다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245819"/>
                  </a:ext>
                </a:extLst>
              </a:tr>
              <a:tr h="41345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set(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 obj,</a:t>
                      </a:r>
                      <a:r>
                        <a:rPr lang="en-US" altLang="ko-Kore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newValue)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필드에 새로운 값으로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805122"/>
                  </a:ext>
                </a:extLst>
              </a:tr>
              <a:tr h="41345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getAndSet(T obj, newValue)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필드 값을 가져오고 새로운 값을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1544392"/>
                  </a:ext>
                </a:extLst>
              </a:tr>
              <a:tr h="41345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 compareAndSet(T obj, boolean expect, boolean update)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필드 값이 기대 값과 같으면 새 값을 설정한 후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true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반환하고 같지 않으면 변경없이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false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</a:t>
                      </a:r>
                      <a:endParaRPr lang="en-US" altLang="ko-KR" sz="11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반환한다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4957910"/>
                  </a:ext>
                </a:extLst>
              </a:tr>
            </a:tbl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F4EB17CC-875C-DDCE-D301-A1762F56C419}"/>
              </a:ext>
            </a:extLst>
          </p:cNvPr>
          <p:cNvSpPr/>
          <p:nvPr/>
        </p:nvSpPr>
        <p:spPr>
          <a:xfrm>
            <a:off x="126590" y="1178001"/>
            <a:ext cx="10214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A531CD5E-7642-B313-0F54-92E9A2AA52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7575676"/>
              </p:ext>
            </p:extLst>
          </p:nvPr>
        </p:nvGraphicFramePr>
        <p:xfrm>
          <a:off x="582779" y="3429000"/>
          <a:ext cx="11241946" cy="7168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952066">
                  <a:extLst>
                    <a:ext uri="{9D8B030D-6E8A-4147-A177-3AD203B41FA5}">
                      <a16:colId xmlns:a16="http://schemas.microsoft.com/office/drawing/2014/main" val="834993396"/>
                    </a:ext>
                  </a:extLst>
                </a:gridCol>
                <a:gridCol w="6289880">
                  <a:extLst>
                    <a:ext uri="{9D8B030D-6E8A-4147-A177-3AD203B41FA5}">
                      <a16:colId xmlns:a16="http://schemas.microsoft.com/office/drawing/2014/main" val="2206667945"/>
                    </a:ext>
                  </a:extLst>
                </a:gridCol>
              </a:tblGrid>
              <a:tr h="333758">
                <a:tc>
                  <a:txBody>
                    <a:bodyPr/>
                    <a:lstStyle/>
                    <a:p>
                      <a:pPr algn="l" rtl="0" fontAlgn="ctr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static 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newUpdater(</a:t>
                      </a:r>
                      <a:r>
                        <a:rPr lang="en-US" altLang="ko-KR" sz="1200" b="0">
                          <a:solidFill>
                            <a:schemeClr val="bg1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Class&lt;T&gt; class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String fieldName))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적용하고자 하는 클래스의 타입과 필드명을 설정한다</a:t>
                      </a:r>
                      <a:endParaRPr lang="en-US" altLang="ko-KR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5242978"/>
                  </a:ext>
                </a:extLst>
              </a:tr>
              <a:tr h="383117">
                <a:tc>
                  <a:txBody>
                    <a:bodyPr/>
                    <a:lstStyle/>
                    <a:p>
                      <a:pPr algn="l" rtl="0" fontAlgn="ctr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lang="en-US" altLang="ko-KR" sz="11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static 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newUpdater(</a:t>
                      </a:r>
                      <a:r>
                        <a:rPr lang="en-US" altLang="ko-KR" sz="1200" b="0">
                          <a:solidFill>
                            <a:schemeClr val="bg1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Class&lt;T&gt; class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en-US" altLang="ko-KR" sz="1200" b="0">
                          <a:solidFill>
                            <a:schemeClr val="bg1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Class&lt;T&gt; class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String fieldName)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적용하고자 하는 클래스의 타입과 필드타입 그리고 필드명을 설정한다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4936479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021401DD-E5C1-471C-FF0F-6576A8AB35C8}"/>
              </a:ext>
            </a:extLst>
          </p:cNvPr>
          <p:cNvSpPr/>
          <p:nvPr/>
        </p:nvSpPr>
        <p:spPr>
          <a:xfrm>
            <a:off x="126590" y="303104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84143822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126590" y="68118"/>
            <a:ext cx="383861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AtomicIntegerFieldUpdater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555733-9071-AAE1-F608-2268EA1CB405}"/>
              </a:ext>
            </a:extLst>
          </p:cNvPr>
          <p:cNvSpPr/>
          <p:nvPr/>
        </p:nvSpPr>
        <p:spPr>
          <a:xfrm>
            <a:off x="491529" y="513538"/>
            <a:ext cx="10323218" cy="617476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AtomicIntegerFieldUpdaterExample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myField; </a:t>
            </a:r>
            <a:r>
              <a:rPr lang="ko-KR" altLang="en-US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적용하고자 하는 필드를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선언한다</a:t>
            </a:r>
            <a:endParaRPr lang="en-US" altLang="ko-Kore-KR" sz="14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getMyField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 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>
                <a:solidFill>
                  <a:srgbClr val="2E95D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myField; 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 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AtomicIntegerFieldUpdater&lt;MyClass&gt; updater 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ko-KR" altLang="en-US" sz="14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AtomicIntegerFieldUpdater.newUpdater(MyClass.class, </a:t>
            </a:r>
            <a:r>
              <a:rPr lang="en-US" altLang="ko-Kore-KR" sz="14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"myField"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  <a:r>
              <a:rPr lang="ko-KR" altLang="en-US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클래스타입과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문자열의 필드명을 설정한다</a:t>
            </a:r>
            <a:endParaRPr lang="en-US" altLang="ko-Kore-KR" sz="14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updater.set(instance, 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  <a:r>
              <a:rPr lang="ko-KR" altLang="en-US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원자적 실행으로 객체와 변경할 값을 설정한다</a:t>
            </a:r>
            <a:endParaRPr lang="en-US" altLang="ko-Kore-KR" sz="14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int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updater.getAndIncrement(instance);</a:t>
            </a:r>
            <a:r>
              <a:rPr lang="ko-KR" altLang="en-US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원자적 실행으로 값을 얻어오고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+1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증가시킨다</a:t>
            </a:r>
            <a:endParaRPr lang="en-US" altLang="ko-Kore-KR" sz="14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4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400">
                <a:solidFill>
                  <a:srgbClr val="00A67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4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value: "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instance.getMyField());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value 42</a:t>
            </a:r>
            <a:endParaRPr lang="en-US" altLang="ko-Kore-KR" sz="14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System.out.println(</a:t>
            </a:r>
            <a:r>
              <a:rPr lang="en-US" altLang="ko-Kore-KR" sz="14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instance.getMyField());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Update value 43</a:t>
            </a:r>
            <a:r>
              <a:rPr lang="en-US" altLang="ko-Kore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43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6A4C8A0-E8C8-6CA5-D1CD-0233096D9E94}"/>
              </a:ext>
            </a:extLst>
          </p:cNvPr>
          <p:cNvSpPr/>
          <p:nvPr/>
        </p:nvSpPr>
        <p:spPr>
          <a:xfrm>
            <a:off x="1377253" y="1344352"/>
            <a:ext cx="2449905" cy="242226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2F52470-7242-1B37-0E68-BBB22C80DAE1}"/>
              </a:ext>
            </a:extLst>
          </p:cNvPr>
          <p:cNvSpPr/>
          <p:nvPr/>
        </p:nvSpPr>
        <p:spPr>
          <a:xfrm>
            <a:off x="1455976" y="3454522"/>
            <a:ext cx="5877391" cy="669362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9CC1A178-A0D2-E8CC-B399-3A58891AFFFA}"/>
              </a:ext>
            </a:extLst>
          </p:cNvPr>
          <p:cNvCxnSpPr>
            <a:cxnSpLocks/>
          </p:cNvCxnSpPr>
          <p:nvPr/>
        </p:nvCxnSpPr>
        <p:spPr>
          <a:xfrm>
            <a:off x="3530432" y="1564572"/>
            <a:ext cx="3176581" cy="2309410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EE6A593-6C62-3BB1-0CE2-6438EC559CDF}"/>
              </a:ext>
            </a:extLst>
          </p:cNvPr>
          <p:cNvSpPr/>
          <p:nvPr/>
        </p:nvSpPr>
        <p:spPr>
          <a:xfrm>
            <a:off x="1455976" y="4531399"/>
            <a:ext cx="4342796" cy="669361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7F530764-1703-6CCF-7293-AD5596C30C67}"/>
              </a:ext>
            </a:extLst>
          </p:cNvPr>
          <p:cNvCxnSpPr>
            <a:cxnSpLocks/>
          </p:cNvCxnSpPr>
          <p:nvPr/>
        </p:nvCxnSpPr>
        <p:spPr>
          <a:xfrm>
            <a:off x="2652366" y="1191338"/>
            <a:ext cx="2858257" cy="2623708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0923703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23223" y="98400"/>
            <a:ext cx="428303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* FieldUpdater </a:t>
            </a:r>
            <a:r>
              <a:rPr lang="en-US" altLang="ko-KR" sz="1600" b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AtomicVariable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555733-9071-AAE1-F608-2268EA1CB405}"/>
              </a:ext>
            </a:extLst>
          </p:cNvPr>
          <p:cNvSpPr/>
          <p:nvPr/>
        </p:nvSpPr>
        <p:spPr>
          <a:xfrm>
            <a:off x="145934" y="521782"/>
            <a:ext cx="6436114" cy="61651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AtomicIntegerFieldUpdaterExample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>
              <a:lnSpc>
                <a:spcPct val="150000"/>
              </a:lnSpc>
            </a:pPr>
            <a:endParaRPr lang="en-US" altLang="ko-Kore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AtomicIntegerFieldUpdater&lt;MyClass&gt; fieldUpdater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AtomicReferenceFieldUpdater&lt;MyClass&gt; fieldUpdater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en-US" altLang="ko-Kore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field1;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field2;</a:t>
            </a: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getField1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 return field1; }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getField2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 return field2; }</a:t>
            </a:r>
          </a:p>
          <a:p>
            <a:pPr>
              <a:lnSpc>
                <a:spcPct val="150000"/>
              </a:lnSpc>
            </a:pP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fieldUpdater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AtomicIntegerFieldUpdater.newUpdater(MyClass.class, 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"field1"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fieldUpdater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AtomicReferenceFieldUpdater.newUpdater(MyClass.class, String.class, 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"field2"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ore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fieldUpdater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.set(instance,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fieldUpdater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compareAndSet(instance, 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null,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"myField"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endParaRPr lang="en-US" altLang="ko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ore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1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getField1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());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//42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1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getField2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()); 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myField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B1279F4-C19B-6D78-2DB3-E3002C2AB911}"/>
              </a:ext>
            </a:extLst>
          </p:cNvPr>
          <p:cNvSpPr/>
          <p:nvPr/>
        </p:nvSpPr>
        <p:spPr>
          <a:xfrm>
            <a:off x="6734466" y="521782"/>
            <a:ext cx="5399224" cy="580351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AtomicIntegerExample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field1 = new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&lt;String&gt;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field2 = new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AtomicReference&lt;&gt;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getField1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field1.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(42);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getField2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if(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field2.compareAndSet(null, "myField")){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field2.get();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}                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return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null;</a:t>
            </a:r>
            <a:endParaRPr lang="en-US" altLang="ko-Kore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1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getField1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());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//42</a:t>
            </a:r>
            <a:endParaRPr lang="en-US" altLang="ko-Kore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1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getField2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());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myField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1A86B9-73F7-92F4-A53F-CBBA5A1650A1}"/>
              </a:ext>
            </a:extLst>
          </p:cNvPr>
          <p:cNvSpPr txBox="1"/>
          <p:nvPr/>
        </p:nvSpPr>
        <p:spPr>
          <a:xfrm>
            <a:off x="3091225" y="1538160"/>
            <a:ext cx="3490823" cy="7655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ko-KR" altLang="en-US" sz="10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객체가 많이 생성될 수록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*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FieldUpdater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사용하는 것이 메모리 비용적인 측면에서 더 낫고 명확하게 객체로 구분해서 간단하게 사용할 경우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AtomicVariable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사용한다 </a:t>
            </a:r>
            <a:endParaRPr lang="ko-Kore-KR" altLang="en-US" sz="100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4357733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126590" y="98400"/>
            <a:ext cx="428726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 </a:t>
            </a:r>
            <a:r>
              <a:rPr lang="ko-Kore-KR" altLang="en-US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</a:t>
            </a:r>
            <a:r>
              <a:rPr lang="ko-KR" altLang="en-US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예제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555733-9071-AAE1-F608-2268EA1CB405}"/>
              </a:ext>
            </a:extLst>
          </p:cNvPr>
          <p:cNvSpPr/>
          <p:nvPr/>
        </p:nvSpPr>
        <p:spPr>
          <a:xfrm>
            <a:off x="237190" y="570226"/>
            <a:ext cx="11598894" cy="598817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AtomicReferenceFieldUpdaterExample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messageUpdater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AtomicReferenceFieldUpdater.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newUpdater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AtomicReferenceFieldUpdaterExample.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String.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"message"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volatile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message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doSomething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messageUpdater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.compareAndSet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"Hello World!"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message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messageUpdater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.set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""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 This thread will not enter the loop "); 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AtomicReferenceFieldUpdaterLoopExample example1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AtomicReferenceFieldUpdaterLoopExample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example1::doSomething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example1::doSomething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1657353-6BEF-E167-309E-4B9C4CD04A94}"/>
              </a:ext>
            </a:extLst>
          </p:cNvPr>
          <p:cNvSpPr/>
          <p:nvPr/>
        </p:nvSpPr>
        <p:spPr>
          <a:xfrm>
            <a:off x="467082" y="2458591"/>
            <a:ext cx="4415607" cy="254922"/>
          </a:xfrm>
          <a:prstGeom prst="rect">
            <a:avLst/>
          </a:prstGeom>
          <a:noFill/>
          <a:ln w="190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E4D4F5-CB0C-9E91-0F71-3B303759E4B4}"/>
              </a:ext>
            </a:extLst>
          </p:cNvPr>
          <p:cNvSpPr txBox="1"/>
          <p:nvPr/>
        </p:nvSpPr>
        <p:spPr>
          <a:xfrm>
            <a:off x="4924130" y="2452905"/>
            <a:ext cx="418579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경합을 벌이는데 오직 한개의 스레드만 진입할 수 있다</a:t>
            </a:r>
            <a:endParaRPr lang="en-US" altLang="ko-KR" sz="12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5BB3C0F-C3CB-64EA-262D-9A28FE4EBB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8370" y="2729904"/>
            <a:ext cx="2588796" cy="2181570"/>
          </a:xfrm>
          <a:prstGeom prst="rect">
            <a:avLst/>
          </a:prstGeom>
          <a:ln w="3175"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45775944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970753" y="2748045"/>
            <a:ext cx="6250494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endParaRPr lang="ko-KR" altLang="en-US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097513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23667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14603" y="558570"/>
            <a:ext cx="11023213" cy="14542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 이상의 스레드가 다른 스레드에서 수행되는 일련의 작업이 완료될 때까지 기다릴 수 있게 해주는 동기화 보조 도구이다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주어진 카운트로 초기화되고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현재 카운트가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메서드의 호출로 인해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될 때까지 블록되며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그 이후에 모든 대기 중인 스레드가 해제되고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이후 처리가 이루어진다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일회성으로 처리된다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카운트를 재 설정할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카운트를 재설정하는 버전이 필요한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스레드가 여러 번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호출해도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9D82ABA-429D-DA22-807D-CC9089D0901E}"/>
              </a:ext>
            </a:extLst>
          </p:cNvPr>
          <p:cNvSpPr/>
          <p:nvPr/>
        </p:nvSpPr>
        <p:spPr>
          <a:xfrm>
            <a:off x="414603" y="5498496"/>
            <a:ext cx="920577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스레드가 병렬로 실행되는 경우 특정 작업이 시작되거나 완료될 때까지 다른 스레드들이 기다리도록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초기화 작업을 마칠 때까지 기다렸다가 모든 스레드가 완료되면 마무리 작업을 수행할 수 있습니다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33E6EF3-61F5-1612-B714-1CC5CEFD1846}"/>
              </a:ext>
            </a:extLst>
          </p:cNvPr>
          <p:cNvSpPr/>
          <p:nvPr/>
        </p:nvSpPr>
        <p:spPr>
          <a:xfrm>
            <a:off x="126590" y="5159942"/>
            <a:ext cx="12506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 용도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25D56ABB-5581-A2C6-C148-68D71008EDD8}"/>
              </a:ext>
            </a:extLst>
          </p:cNvPr>
          <p:cNvSpPr/>
          <p:nvPr/>
        </p:nvSpPr>
        <p:spPr>
          <a:xfrm>
            <a:off x="5021122" y="2570369"/>
            <a:ext cx="778093" cy="2127085"/>
          </a:xfrm>
          <a:prstGeom prst="roundRect">
            <a:avLst>
              <a:gd name="adj" fmla="val 5351"/>
            </a:avLst>
          </a:prstGeom>
          <a:solidFill>
            <a:schemeClr val="accent5">
              <a:lumMod val="20000"/>
              <a:lumOff val="80000"/>
            </a:schemeClr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97949D1B-E6B3-B536-7003-5E3F6061F294}"/>
              </a:ext>
            </a:extLst>
          </p:cNvPr>
          <p:cNvSpPr/>
          <p:nvPr/>
        </p:nvSpPr>
        <p:spPr>
          <a:xfrm>
            <a:off x="2221183" y="2656727"/>
            <a:ext cx="1244404" cy="325374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main thread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F394E7D-2357-68F6-758C-7AFA1BD2EB51}"/>
              </a:ext>
            </a:extLst>
          </p:cNvPr>
          <p:cNvSpPr txBox="1"/>
          <p:nvPr/>
        </p:nvSpPr>
        <p:spPr>
          <a:xfrm>
            <a:off x="4568197" y="2275603"/>
            <a:ext cx="168394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CountDownLatch(3)</a:t>
            </a:r>
            <a:endParaRPr lang="ko-Kore-KR" altLang="en-US" sz="1200"/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64397B66-FD3E-EFC1-2EF7-E794CCE91B9E}"/>
              </a:ext>
            </a:extLst>
          </p:cNvPr>
          <p:cNvSpPr/>
          <p:nvPr/>
        </p:nvSpPr>
        <p:spPr>
          <a:xfrm>
            <a:off x="2221183" y="3210197"/>
            <a:ext cx="1244404" cy="325374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9FEE3E9C-3B2B-5179-51B3-B4C8C8530057}"/>
              </a:ext>
            </a:extLst>
          </p:cNvPr>
          <p:cNvSpPr/>
          <p:nvPr/>
        </p:nvSpPr>
        <p:spPr>
          <a:xfrm>
            <a:off x="2221183" y="3753931"/>
            <a:ext cx="1244404" cy="325374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EE5A137C-30CD-BBD5-CE27-74DC05C672F5}"/>
              </a:ext>
            </a:extLst>
          </p:cNvPr>
          <p:cNvSpPr/>
          <p:nvPr/>
        </p:nvSpPr>
        <p:spPr>
          <a:xfrm>
            <a:off x="2221183" y="4274286"/>
            <a:ext cx="1244404" cy="325374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1CEB7F6-1B17-4520-1C9A-493557D6DB27}"/>
              </a:ext>
            </a:extLst>
          </p:cNvPr>
          <p:cNvCxnSpPr>
            <a:cxnSpLocks/>
            <a:stCxn id="19" idx="3"/>
            <a:endCxn id="38" idx="2"/>
          </p:cNvCxnSpPr>
          <p:nvPr/>
        </p:nvCxnSpPr>
        <p:spPr>
          <a:xfrm>
            <a:off x="3465587" y="3372884"/>
            <a:ext cx="1754255" cy="8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D6586248-9BFE-1958-1920-AFADB3CD202E}"/>
              </a:ext>
            </a:extLst>
          </p:cNvPr>
          <p:cNvCxnSpPr>
            <a:cxnSpLocks/>
            <a:stCxn id="20" idx="3"/>
            <a:endCxn id="39" idx="2"/>
          </p:cNvCxnSpPr>
          <p:nvPr/>
        </p:nvCxnSpPr>
        <p:spPr>
          <a:xfrm flipV="1">
            <a:off x="3465587" y="3915984"/>
            <a:ext cx="1754255" cy="6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65B4398B-1831-C689-DE98-824A0E0C88EE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3465587" y="4436973"/>
            <a:ext cx="175425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E328F44A-D6DE-740D-18EF-0F38AC3B0074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3465587" y="2819414"/>
            <a:ext cx="155553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6CBBE2B9-B65F-7111-6EF5-DC777D1C3B8B}"/>
              </a:ext>
            </a:extLst>
          </p:cNvPr>
          <p:cNvSpPr txBox="1"/>
          <p:nvPr/>
        </p:nvSpPr>
        <p:spPr>
          <a:xfrm>
            <a:off x="3921245" y="2566341"/>
            <a:ext cx="63581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64C632A-B96E-189A-513F-0B4A9DFEC0A6}"/>
              </a:ext>
            </a:extLst>
          </p:cNvPr>
          <p:cNvSpPr txBox="1"/>
          <p:nvPr/>
        </p:nvSpPr>
        <p:spPr>
          <a:xfrm>
            <a:off x="3698985" y="3117983"/>
            <a:ext cx="10887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</a:t>
            </a:r>
            <a:endParaRPr lang="ko-Kore-KR" altLang="en-US" sz="10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4631189-9CBB-6B60-FA5D-C1601649C9A6}"/>
              </a:ext>
            </a:extLst>
          </p:cNvPr>
          <p:cNvSpPr txBox="1"/>
          <p:nvPr/>
        </p:nvSpPr>
        <p:spPr>
          <a:xfrm>
            <a:off x="3694782" y="3657613"/>
            <a:ext cx="10887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</a:t>
            </a:r>
            <a:endParaRPr lang="ko-Kore-KR" altLang="en-US" sz="10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65643CD-4B6C-E38F-8B38-7070BF973933}"/>
              </a:ext>
            </a:extLst>
          </p:cNvPr>
          <p:cNvSpPr txBox="1"/>
          <p:nvPr/>
        </p:nvSpPr>
        <p:spPr>
          <a:xfrm>
            <a:off x="3694782" y="4180120"/>
            <a:ext cx="10887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</a:t>
            </a:r>
            <a:endParaRPr lang="ko-Kore-KR" altLang="en-US" sz="1000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72F9800E-3DAF-92E4-F355-C335D306EC0D}"/>
              </a:ext>
            </a:extLst>
          </p:cNvPr>
          <p:cNvSpPr/>
          <p:nvPr/>
        </p:nvSpPr>
        <p:spPr>
          <a:xfrm>
            <a:off x="5226123" y="2656412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7F2B56E2-C2A9-A6D2-49A3-CD6AEE941CC0}"/>
              </a:ext>
            </a:extLst>
          </p:cNvPr>
          <p:cNvSpPr/>
          <p:nvPr/>
        </p:nvSpPr>
        <p:spPr>
          <a:xfrm>
            <a:off x="5219842" y="3200792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FE6DE4B9-A2A9-0983-C465-25D715F8C194}"/>
              </a:ext>
            </a:extLst>
          </p:cNvPr>
          <p:cNvSpPr/>
          <p:nvPr/>
        </p:nvSpPr>
        <p:spPr>
          <a:xfrm>
            <a:off x="5219842" y="3743058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812970E7-1EEF-A0F8-83AE-E7DB1B07E3A5}"/>
              </a:ext>
            </a:extLst>
          </p:cNvPr>
          <p:cNvSpPr/>
          <p:nvPr/>
        </p:nvSpPr>
        <p:spPr>
          <a:xfrm>
            <a:off x="5219842" y="4261844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D2DC929A-A650-8047-A94B-F112C7D34036}"/>
              </a:ext>
            </a:extLst>
          </p:cNvPr>
          <p:cNvCxnSpPr>
            <a:cxnSpLocks/>
            <a:stCxn id="36" idx="6"/>
          </p:cNvCxnSpPr>
          <p:nvPr/>
        </p:nvCxnSpPr>
        <p:spPr>
          <a:xfrm flipV="1">
            <a:off x="5593508" y="2829337"/>
            <a:ext cx="101100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DEB4869B-EA57-5DD3-BCF2-9741D7A4FE48}"/>
              </a:ext>
            </a:extLst>
          </p:cNvPr>
          <p:cNvSpPr txBox="1"/>
          <p:nvPr/>
        </p:nvSpPr>
        <p:spPr>
          <a:xfrm>
            <a:off x="6516467" y="2689451"/>
            <a:ext cx="113396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awaiting...</a:t>
            </a:r>
            <a:endParaRPr lang="ko-Kore-KR" altLang="en-US" sz="120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965CF53-5534-1AE1-8A63-B94339BF4354}"/>
              </a:ext>
            </a:extLst>
          </p:cNvPr>
          <p:cNvSpPr txBox="1"/>
          <p:nvPr/>
        </p:nvSpPr>
        <p:spPr>
          <a:xfrm>
            <a:off x="6604510" y="4845187"/>
            <a:ext cx="282361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await() and post processing.. </a:t>
            </a:r>
            <a:endParaRPr lang="ko-Kore-KR" altLang="en-US" sz="1200"/>
          </a:p>
        </p:txBody>
      </p:sp>
      <p:cxnSp>
        <p:nvCxnSpPr>
          <p:cNvPr id="59" name="꺾인 연결선[E] 58">
            <a:extLst>
              <a:ext uri="{FF2B5EF4-FFF2-40B4-BE49-F238E27FC236}">
                <a16:creationId xmlns:a16="http://schemas.microsoft.com/office/drawing/2014/main" id="{86540EC2-244B-6B93-50C3-B74B5FEB2EC3}"/>
              </a:ext>
            </a:extLst>
          </p:cNvPr>
          <p:cNvCxnSpPr>
            <a:cxnSpLocks/>
            <a:stCxn id="16" idx="2"/>
            <a:endCxn id="56" idx="1"/>
          </p:cNvCxnSpPr>
          <p:nvPr/>
        </p:nvCxnSpPr>
        <p:spPr>
          <a:xfrm rot="16200000" flipH="1">
            <a:off x="5864223" y="4243399"/>
            <a:ext cx="286233" cy="119434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CB1D223B-C5D8-9915-95C6-028566FFF3BB}"/>
              </a:ext>
            </a:extLst>
          </p:cNvPr>
          <p:cNvSpPr txBox="1"/>
          <p:nvPr/>
        </p:nvSpPr>
        <p:spPr>
          <a:xfrm>
            <a:off x="7412881" y="3741061"/>
            <a:ext cx="1739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 main thread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71" name="양쪽 중괄호 70">
            <a:extLst>
              <a:ext uri="{FF2B5EF4-FFF2-40B4-BE49-F238E27FC236}">
                <a16:creationId xmlns:a16="http://schemas.microsoft.com/office/drawing/2014/main" id="{588B10B3-FE69-3AC3-7983-F7FAD341FE64}"/>
              </a:ext>
            </a:extLst>
          </p:cNvPr>
          <p:cNvSpPr/>
          <p:nvPr/>
        </p:nvSpPr>
        <p:spPr>
          <a:xfrm>
            <a:off x="6634790" y="2977681"/>
            <a:ext cx="778092" cy="1803760"/>
          </a:xfrm>
          <a:prstGeom prst="bracePair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449548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311909" y="3105835"/>
            <a:ext cx="55681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Bound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I/O Bound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35179731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F625BADB-4118-AB99-890D-678D536C9FEE}"/>
              </a:ext>
            </a:extLst>
          </p:cNvPr>
          <p:cNvSpPr/>
          <p:nvPr/>
        </p:nvSpPr>
        <p:spPr>
          <a:xfrm>
            <a:off x="1095795" y="340934"/>
            <a:ext cx="9846726" cy="6096204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9F1C16-38AB-D543-C49E-819A44825490}"/>
              </a:ext>
            </a:extLst>
          </p:cNvPr>
          <p:cNvSpPr txBox="1"/>
          <p:nvPr/>
        </p:nvSpPr>
        <p:spPr>
          <a:xfrm>
            <a:off x="1149450" y="1571423"/>
            <a:ext cx="9405511" cy="46756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이라면 이 메서드는 즉시 반환되며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크면 두 가지 사항 중 하나가 발생할 때까지 대기 상태에 있게 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메서드의 호출로 인해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 시킴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진입 시 인터럽트 상태가 설정되거나 또는 대기 중인 동안 인터럽트 되면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되며 현재 스레드의 인터럽트 상태는 초기화된다</a:t>
            </a:r>
            <a:br>
              <a:rPr lang="en-US" altLang="ko-Kore-KR" sz="11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await() throws InterruptedException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이라면 이 메서드는 즉시 반환되며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크면 세 가지 사항 중 하나가 발생할 때까지 대기 상태에 있게 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메서드의 호출로 인해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 시킴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 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진입 시 인터럽트 상태가 설정되거나 또는 대기 중인 동안 인터럽트 되면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되며 현재 스레드의 인터럽트 상태는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경과하면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반환하며 시간이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이하인 경우 메서드는 전혀 대기하지 않는다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await(long timeout, TimeUnit unit)</a:t>
            </a:r>
            <a:r>
              <a:rPr lang="ko-KR" altLang="en-US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래치의 카운트를 감소시켜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카운트가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되면 모든 대기 중인 스레드를 해제한다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countDown()</a:t>
            </a: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카운트를 반환하며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메서드는 주로 디버깅 및 테스트 목적으로 사용된다</a:t>
            </a:r>
            <a:endParaRPr lang="en-US" altLang="ko-Kore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getCount()</a:t>
            </a: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511C0240-A744-F4A8-8A88-8D20A0A3BE55}"/>
              </a:ext>
            </a:extLst>
          </p:cNvPr>
          <p:cNvCxnSpPr>
            <a:cxnSpLocks/>
          </p:cNvCxnSpPr>
          <p:nvPr/>
        </p:nvCxnSpPr>
        <p:spPr>
          <a:xfrm>
            <a:off x="1095795" y="681260"/>
            <a:ext cx="9846726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2667644-BB29-4BF1-3493-DD91323FC650}"/>
              </a:ext>
            </a:extLst>
          </p:cNvPr>
          <p:cNvSpPr txBox="1"/>
          <p:nvPr/>
        </p:nvSpPr>
        <p:spPr>
          <a:xfrm>
            <a:off x="1107059" y="681106"/>
            <a:ext cx="6623059" cy="5001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카운트로 초기화된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생성한다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count)</a:t>
            </a:r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F393D9E3-161B-BB6F-1594-82D514BE0379}"/>
              </a:ext>
            </a:extLst>
          </p:cNvPr>
          <p:cNvCxnSpPr>
            <a:cxnSpLocks/>
          </p:cNvCxnSpPr>
          <p:nvPr/>
        </p:nvCxnSpPr>
        <p:spPr>
          <a:xfrm>
            <a:off x="1095795" y="1244690"/>
            <a:ext cx="9846726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E2ACE78-571D-73F4-A0B1-14E1CAC60A25}"/>
              </a:ext>
            </a:extLst>
          </p:cNvPr>
          <p:cNvSpPr txBox="1"/>
          <p:nvPr/>
        </p:nvSpPr>
        <p:spPr>
          <a:xfrm>
            <a:off x="5066132" y="355237"/>
            <a:ext cx="190605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endParaRPr lang="en-US" altLang="ko-Kore-KR" sz="16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6656812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132269" y="164670"/>
            <a:ext cx="291964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555733-9071-AAE1-F608-2268EA1CB405}"/>
              </a:ext>
            </a:extLst>
          </p:cNvPr>
          <p:cNvSpPr/>
          <p:nvPr/>
        </p:nvSpPr>
        <p:spPr>
          <a:xfrm>
            <a:off x="217284" y="981424"/>
            <a:ext cx="5579860" cy="464165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CountDownLatch </a:t>
            </a:r>
            <a:r>
              <a:rPr lang="en-US" altLang="ko-Kore-KR" sz="11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시작 신호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</a:t>
            </a:r>
            <a:r>
              <a:rPr lang="en-US" altLang="ko-Kore-KR" sz="11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신호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numThreads;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startSignal, doneSignal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startSignal.countDown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작업이 완료되었음을 알리고 모든 스레드를 시작시킴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doneSignal.await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스레드의 작업이 완료될 때까지 대기</a:t>
            </a:r>
            <a:b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"All threads have completed their tasks."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BD94B57-7FB9-6F0D-F4BA-0B34F7857997}"/>
              </a:ext>
            </a:extLst>
          </p:cNvPr>
          <p:cNvSpPr/>
          <p:nvPr/>
        </p:nvSpPr>
        <p:spPr>
          <a:xfrm>
            <a:off x="6024992" y="981424"/>
            <a:ext cx="5949724" cy="565731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startSignal, CountDownLatch doneSignal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startSignal;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doneSignal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doneSignal;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is waiting to start."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.await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시작 신호를 기다림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작업을 수행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is performing its task."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.countDown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신호를 보냄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E8828A6-612C-E2FF-56C4-CF686EC83CC7}"/>
              </a:ext>
            </a:extLst>
          </p:cNvPr>
          <p:cNvSpPr/>
          <p:nvPr/>
        </p:nvSpPr>
        <p:spPr>
          <a:xfrm>
            <a:off x="380550" y="503224"/>
            <a:ext cx="7544886" cy="3462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스레드가 병렬로 실행되는 경우 특정 작업이 시작되거나 완료될 때까지 다른 스레드가 기다리도록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3505020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796525" y="2748045"/>
            <a:ext cx="4598951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endParaRPr lang="ko-KR" altLang="en-US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2015737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23667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14603" y="558570"/>
            <a:ext cx="11345429" cy="1177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공통된 장벽 지점에 도달할 때까지 일련의 스레드가 서로 기다리도록 하는 동기화 보조 도구이다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대기 중인 스레드가 해제된 후에 재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사용할 수 있기 때문에 순환 장벽이라고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부른다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옵션으로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명령을 지원하는데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명령은 마지막 스레드가 도착한 후에 각 장벽 지점마다 한 번씩 실행되는 장벽액션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barrierAction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역할을 수행한다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스레드가 장벽 이후 실행을 계속하기 전에 공유 상태를 업데이트하는 데 유용하다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9D82ABA-429D-DA22-807D-CC9089D0901E}"/>
              </a:ext>
            </a:extLst>
          </p:cNvPr>
          <p:cNvSpPr/>
          <p:nvPr/>
        </p:nvSpPr>
        <p:spPr>
          <a:xfrm>
            <a:off x="414603" y="5508299"/>
            <a:ext cx="11139537" cy="1177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병렬로 작업을 수행하다가 특정 단계에 도달하거나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특정 작업을 완료하고 모이는 지점에서 사용된다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예를 들어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 계산 작업 중 중간 결과를 모두 계산한 후에 다음 단계로 진행하기 위해 스레드들이 모이는 경우에 유용하다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고정된 수의 스레드가 동시에 특정 작업을 수행하고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작업을 완료하고 모이는 시점에서 다음 단계를 진행할 때 사용된다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협력하여 작업을 나누고 동기화하는 데에 적합하다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33E6EF3-61F5-1612-B714-1CC5CEFD1846}"/>
              </a:ext>
            </a:extLst>
          </p:cNvPr>
          <p:cNvSpPr/>
          <p:nvPr/>
        </p:nvSpPr>
        <p:spPr>
          <a:xfrm>
            <a:off x="126590" y="5192534"/>
            <a:ext cx="12506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 용도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97949D1B-E6B3-B536-7003-5E3F6061F294}"/>
              </a:ext>
            </a:extLst>
          </p:cNvPr>
          <p:cNvSpPr/>
          <p:nvPr/>
        </p:nvSpPr>
        <p:spPr>
          <a:xfrm>
            <a:off x="2057253" y="1998032"/>
            <a:ext cx="1181045" cy="402393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main thread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64397B66-FD3E-EFC1-2EF7-E794CCE91B9E}"/>
              </a:ext>
            </a:extLst>
          </p:cNvPr>
          <p:cNvSpPr/>
          <p:nvPr/>
        </p:nvSpPr>
        <p:spPr>
          <a:xfrm>
            <a:off x="672171" y="4212161"/>
            <a:ext cx="1244404" cy="402392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9FEE3E9C-3B2B-5179-51B3-B4C8C8530057}"/>
              </a:ext>
            </a:extLst>
          </p:cNvPr>
          <p:cNvSpPr/>
          <p:nvPr/>
        </p:nvSpPr>
        <p:spPr>
          <a:xfrm>
            <a:off x="2025576" y="4212994"/>
            <a:ext cx="1244404" cy="39715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EE5A137C-30CD-BBD5-CE27-74DC05C672F5}"/>
              </a:ext>
            </a:extLst>
          </p:cNvPr>
          <p:cNvSpPr/>
          <p:nvPr/>
        </p:nvSpPr>
        <p:spPr>
          <a:xfrm>
            <a:off x="3378981" y="4212360"/>
            <a:ext cx="1244404" cy="39715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E328F44A-D6DE-740D-18EF-0F38AC3B0074}"/>
              </a:ext>
            </a:extLst>
          </p:cNvPr>
          <p:cNvCxnSpPr>
            <a:cxnSpLocks/>
            <a:stCxn id="17" idx="2"/>
            <a:endCxn id="22" idx="0"/>
          </p:cNvCxnSpPr>
          <p:nvPr/>
        </p:nvCxnSpPr>
        <p:spPr>
          <a:xfrm>
            <a:off x="2647776" y="2400425"/>
            <a:ext cx="2" cy="4426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5515DB2E-F1EC-87EC-9980-43B002A2B9CE}"/>
              </a:ext>
            </a:extLst>
          </p:cNvPr>
          <p:cNvSpPr/>
          <p:nvPr/>
        </p:nvSpPr>
        <p:spPr>
          <a:xfrm>
            <a:off x="672170" y="2843043"/>
            <a:ext cx="3951215" cy="402393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(3)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모서리가 둥근 직사각형 36">
            <a:extLst>
              <a:ext uri="{FF2B5EF4-FFF2-40B4-BE49-F238E27FC236}">
                <a16:creationId xmlns:a16="http://schemas.microsoft.com/office/drawing/2014/main" id="{7FCC0E4D-836C-FC9B-A6CF-D6223356CECF}"/>
              </a:ext>
            </a:extLst>
          </p:cNvPr>
          <p:cNvSpPr/>
          <p:nvPr/>
        </p:nvSpPr>
        <p:spPr>
          <a:xfrm>
            <a:off x="6229620" y="2827998"/>
            <a:ext cx="922071" cy="429550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3E8709D5-D23E-2B2C-8661-CC4E050BCF0F}"/>
              </a:ext>
            </a:extLst>
          </p:cNvPr>
          <p:cNvCxnSpPr>
            <a:cxnSpLocks/>
            <a:stCxn id="19" idx="0"/>
          </p:cNvCxnSpPr>
          <p:nvPr/>
        </p:nvCxnSpPr>
        <p:spPr>
          <a:xfrm flipV="1">
            <a:off x="1294373" y="3251491"/>
            <a:ext cx="0" cy="9606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5C7DA6DD-8C5D-DFA8-36A7-59DA9A1C8DB0}"/>
              </a:ext>
            </a:extLst>
          </p:cNvPr>
          <p:cNvCxnSpPr>
            <a:stCxn id="20" idx="0"/>
            <a:endCxn id="22" idx="2"/>
          </p:cNvCxnSpPr>
          <p:nvPr/>
        </p:nvCxnSpPr>
        <p:spPr>
          <a:xfrm flipV="1">
            <a:off x="2647778" y="3245436"/>
            <a:ext cx="0" cy="9675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8762A92F-3732-87A4-7431-28F3EC20EF63}"/>
              </a:ext>
            </a:extLst>
          </p:cNvPr>
          <p:cNvCxnSpPr>
            <a:cxnSpLocks/>
            <a:stCxn id="21" idx="0"/>
          </p:cNvCxnSpPr>
          <p:nvPr/>
        </p:nvCxnSpPr>
        <p:spPr>
          <a:xfrm flipV="1">
            <a:off x="4001183" y="3251491"/>
            <a:ext cx="0" cy="9608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타원 57">
            <a:extLst>
              <a:ext uri="{FF2B5EF4-FFF2-40B4-BE49-F238E27FC236}">
                <a16:creationId xmlns:a16="http://schemas.microsoft.com/office/drawing/2014/main" id="{28540AD3-DF37-A1DB-5886-E145759D7199}"/>
              </a:ext>
            </a:extLst>
          </p:cNvPr>
          <p:cNvSpPr/>
          <p:nvPr/>
        </p:nvSpPr>
        <p:spPr>
          <a:xfrm>
            <a:off x="1110680" y="3595233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341AADBC-0033-59B7-9258-BB6EE3491D81}"/>
              </a:ext>
            </a:extLst>
          </p:cNvPr>
          <p:cNvSpPr/>
          <p:nvPr/>
        </p:nvSpPr>
        <p:spPr>
          <a:xfrm>
            <a:off x="2464084" y="3609787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E7D88D76-F12F-E6BF-FB2A-F7178D8D4AC8}"/>
              </a:ext>
            </a:extLst>
          </p:cNvPr>
          <p:cNvSpPr/>
          <p:nvPr/>
        </p:nvSpPr>
        <p:spPr>
          <a:xfrm>
            <a:off x="3817486" y="3609787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EE711793-4CE2-B567-C4B7-DA829065ED11}"/>
              </a:ext>
            </a:extLst>
          </p:cNvPr>
          <p:cNvSpPr txBox="1"/>
          <p:nvPr/>
        </p:nvSpPr>
        <p:spPr>
          <a:xfrm>
            <a:off x="452913" y="3659601"/>
            <a:ext cx="6222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5993A510-88EA-42F0-44AF-C8E2CBDE000F}"/>
              </a:ext>
            </a:extLst>
          </p:cNvPr>
          <p:cNvSpPr txBox="1"/>
          <p:nvPr/>
        </p:nvSpPr>
        <p:spPr>
          <a:xfrm>
            <a:off x="1818138" y="3668449"/>
            <a:ext cx="6222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8D0DB769-2842-9C30-E36B-1ACD51E99963}"/>
              </a:ext>
            </a:extLst>
          </p:cNvPr>
          <p:cNvSpPr txBox="1"/>
          <p:nvPr/>
        </p:nvSpPr>
        <p:spPr>
          <a:xfrm>
            <a:off x="3128652" y="3659142"/>
            <a:ext cx="6222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50D23590-E058-082E-8E22-9E1E82E99CFD}"/>
              </a:ext>
            </a:extLst>
          </p:cNvPr>
          <p:cNvSpPr txBox="1"/>
          <p:nvPr/>
        </p:nvSpPr>
        <p:spPr>
          <a:xfrm>
            <a:off x="2641664" y="2491610"/>
            <a:ext cx="99170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(3, Runnable)</a:t>
            </a:r>
            <a:endParaRPr lang="ko-Kore-KR" altLang="en-US" sz="1000"/>
          </a:p>
        </p:txBody>
      </p:sp>
      <p:sp>
        <p:nvSpPr>
          <p:cNvPr id="79" name="다이아몬드 78">
            <a:extLst>
              <a:ext uri="{FF2B5EF4-FFF2-40B4-BE49-F238E27FC236}">
                <a16:creationId xmlns:a16="http://schemas.microsoft.com/office/drawing/2014/main" id="{925566B7-6576-B619-A374-23E8E0F0A9C2}"/>
              </a:ext>
            </a:extLst>
          </p:cNvPr>
          <p:cNvSpPr/>
          <p:nvPr/>
        </p:nvSpPr>
        <p:spPr>
          <a:xfrm>
            <a:off x="5010394" y="2668864"/>
            <a:ext cx="858485" cy="747818"/>
          </a:xfrm>
          <a:prstGeom prst="diamond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1ED9440B-54BB-8A91-755D-2EE4AC7027F2}"/>
              </a:ext>
            </a:extLst>
          </p:cNvPr>
          <p:cNvSpPr txBox="1"/>
          <p:nvPr/>
        </p:nvSpPr>
        <p:spPr>
          <a:xfrm>
            <a:off x="5016058" y="2920395"/>
            <a:ext cx="84481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 == 0</a:t>
            </a:r>
            <a:endParaRPr lang="ko-Kore-KR" altLang="en-US" sz="1000"/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1E4FE866-C0EA-C5FE-919D-11555EDBF7E9}"/>
              </a:ext>
            </a:extLst>
          </p:cNvPr>
          <p:cNvCxnSpPr>
            <a:cxnSpLocks/>
            <a:stCxn id="77" idx="3"/>
            <a:endCxn id="37" idx="1"/>
          </p:cNvCxnSpPr>
          <p:nvPr/>
        </p:nvCxnSpPr>
        <p:spPr>
          <a:xfrm flipV="1">
            <a:off x="5860870" y="3042773"/>
            <a:ext cx="368750" cy="7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4B040A6B-2393-7E49-D3D1-E81AE7AA3528}"/>
              </a:ext>
            </a:extLst>
          </p:cNvPr>
          <p:cNvCxnSpPr>
            <a:cxnSpLocks/>
            <a:stCxn id="108" idx="3"/>
            <a:endCxn id="87" idx="1"/>
          </p:cNvCxnSpPr>
          <p:nvPr/>
        </p:nvCxnSpPr>
        <p:spPr>
          <a:xfrm>
            <a:off x="8859996" y="3042773"/>
            <a:ext cx="51624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다이아몬드 86">
            <a:extLst>
              <a:ext uri="{FF2B5EF4-FFF2-40B4-BE49-F238E27FC236}">
                <a16:creationId xmlns:a16="http://schemas.microsoft.com/office/drawing/2014/main" id="{67E6F66E-5355-8DB8-1072-B11260A5500C}"/>
              </a:ext>
            </a:extLst>
          </p:cNvPr>
          <p:cNvSpPr/>
          <p:nvPr/>
        </p:nvSpPr>
        <p:spPr>
          <a:xfrm>
            <a:off x="9376236" y="2668864"/>
            <a:ext cx="858485" cy="747818"/>
          </a:xfrm>
          <a:prstGeom prst="diamond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269A38CA-C0F7-C594-F7A7-B81FE1698E3F}"/>
              </a:ext>
            </a:extLst>
          </p:cNvPr>
          <p:cNvSpPr txBox="1"/>
          <p:nvPr/>
        </p:nvSpPr>
        <p:spPr>
          <a:xfrm>
            <a:off x="9409240" y="2916904"/>
            <a:ext cx="84481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/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EC5AB433-CBDC-2C36-0DED-C503B4FFCE87}"/>
              </a:ext>
            </a:extLst>
          </p:cNvPr>
          <p:cNvCxnSpPr>
            <a:stCxn id="87" idx="2"/>
            <a:endCxn id="19" idx="2"/>
          </p:cNvCxnSpPr>
          <p:nvPr/>
        </p:nvCxnSpPr>
        <p:spPr>
          <a:xfrm rot="5400000">
            <a:off x="4950991" y="-239936"/>
            <a:ext cx="1197871" cy="8511106"/>
          </a:xfrm>
          <a:prstGeom prst="bentConnector3">
            <a:avLst>
              <a:gd name="adj1" fmla="val 11908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꺾인 연결선[E] 92">
            <a:extLst>
              <a:ext uri="{FF2B5EF4-FFF2-40B4-BE49-F238E27FC236}">
                <a16:creationId xmlns:a16="http://schemas.microsoft.com/office/drawing/2014/main" id="{33D01CDB-425B-F39B-D035-CBA4AAA806DF}"/>
              </a:ext>
            </a:extLst>
          </p:cNvPr>
          <p:cNvCxnSpPr>
            <a:stCxn id="87" idx="2"/>
            <a:endCxn id="20" idx="2"/>
          </p:cNvCxnSpPr>
          <p:nvPr/>
        </p:nvCxnSpPr>
        <p:spPr>
          <a:xfrm rot="5400000">
            <a:off x="5629898" y="434563"/>
            <a:ext cx="1193463" cy="7157701"/>
          </a:xfrm>
          <a:prstGeom prst="bentConnector3">
            <a:avLst>
              <a:gd name="adj1" fmla="val 11915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꺾인 연결선[E] 94">
            <a:extLst>
              <a:ext uri="{FF2B5EF4-FFF2-40B4-BE49-F238E27FC236}">
                <a16:creationId xmlns:a16="http://schemas.microsoft.com/office/drawing/2014/main" id="{8229C60A-6C22-A231-68CE-8272F288C8F8}"/>
              </a:ext>
            </a:extLst>
          </p:cNvPr>
          <p:cNvCxnSpPr>
            <a:stCxn id="87" idx="2"/>
            <a:endCxn id="21" idx="2"/>
          </p:cNvCxnSpPr>
          <p:nvPr/>
        </p:nvCxnSpPr>
        <p:spPr>
          <a:xfrm rot="5400000">
            <a:off x="6306917" y="1110948"/>
            <a:ext cx="1192829" cy="5804296"/>
          </a:xfrm>
          <a:prstGeom prst="bentConnector3">
            <a:avLst>
              <a:gd name="adj1" fmla="val 119165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>
            <a:extLst>
              <a:ext uri="{FF2B5EF4-FFF2-40B4-BE49-F238E27FC236}">
                <a16:creationId xmlns:a16="http://schemas.microsoft.com/office/drawing/2014/main" id="{F06D2030-5B2F-5967-EF49-2B0ACA93DE7D}"/>
              </a:ext>
            </a:extLst>
          </p:cNvPr>
          <p:cNvSpPr txBox="1"/>
          <p:nvPr/>
        </p:nvSpPr>
        <p:spPr>
          <a:xfrm>
            <a:off x="7538147" y="3340879"/>
            <a:ext cx="168594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해제 되면 카운트가 초기화 되어 </a:t>
            </a:r>
            <a:endParaRPr lang="en-US" altLang="ko-KR" sz="10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장벽 재사용이 가능해진다</a:t>
            </a:r>
            <a:endParaRPr lang="ko-Kore-KR" altLang="en-US" sz="1000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25C23ACF-AA1A-7888-F546-B2D6DAF8CCB4}"/>
              </a:ext>
            </a:extLst>
          </p:cNvPr>
          <p:cNvSpPr txBox="1"/>
          <p:nvPr/>
        </p:nvSpPr>
        <p:spPr>
          <a:xfrm>
            <a:off x="9755881" y="3955638"/>
            <a:ext cx="13776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사용</a:t>
            </a:r>
            <a:endParaRPr lang="ko-Kore-KR" altLang="en-US" sz="100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DE753E7F-91F6-340E-1262-AAA86C64ED04}"/>
              </a:ext>
            </a:extLst>
          </p:cNvPr>
          <p:cNvSpPr txBox="1"/>
          <p:nvPr/>
        </p:nvSpPr>
        <p:spPr>
          <a:xfrm>
            <a:off x="10206004" y="3044771"/>
            <a:ext cx="395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000" b="1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209D36C1-16CE-2731-7FE7-6A9BD6EC6731}"/>
              </a:ext>
            </a:extLst>
          </p:cNvPr>
          <p:cNvSpPr txBox="1"/>
          <p:nvPr/>
        </p:nvSpPr>
        <p:spPr>
          <a:xfrm>
            <a:off x="9410415" y="3965940"/>
            <a:ext cx="395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sp>
        <p:nvSpPr>
          <p:cNvPr id="108" name="모서리가 둥근 직사각형 107">
            <a:extLst>
              <a:ext uri="{FF2B5EF4-FFF2-40B4-BE49-F238E27FC236}">
                <a16:creationId xmlns:a16="http://schemas.microsoft.com/office/drawing/2014/main" id="{8C46621F-4148-F032-EF59-0C9CCF276308}"/>
              </a:ext>
            </a:extLst>
          </p:cNvPr>
          <p:cNvSpPr/>
          <p:nvPr/>
        </p:nvSpPr>
        <p:spPr>
          <a:xfrm>
            <a:off x="7860203" y="2841576"/>
            <a:ext cx="999793" cy="402393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카운터 초기화</a:t>
            </a:r>
          </a:p>
        </p:txBody>
      </p: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D34FB210-8714-9F79-7BCE-65FE1E576C04}"/>
              </a:ext>
            </a:extLst>
          </p:cNvPr>
          <p:cNvCxnSpPr>
            <a:cxnSpLocks/>
            <a:stCxn id="37" idx="3"/>
            <a:endCxn id="108" idx="1"/>
          </p:cNvCxnSpPr>
          <p:nvPr/>
        </p:nvCxnSpPr>
        <p:spPr>
          <a:xfrm>
            <a:off x="7151691" y="3042773"/>
            <a:ext cx="7085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2" name="TextBox 121">
            <a:extLst>
              <a:ext uri="{FF2B5EF4-FFF2-40B4-BE49-F238E27FC236}">
                <a16:creationId xmlns:a16="http://schemas.microsoft.com/office/drawing/2014/main" id="{BDCBBECE-5A08-C1DF-5AF4-B05BE906BDAB}"/>
              </a:ext>
            </a:extLst>
          </p:cNvPr>
          <p:cNvSpPr txBox="1"/>
          <p:nvPr/>
        </p:nvSpPr>
        <p:spPr>
          <a:xfrm>
            <a:off x="5834909" y="3329105"/>
            <a:ext cx="17609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해제되기 직전에 장벽 액션이 실행된다</a:t>
            </a:r>
            <a:endParaRPr lang="ko-Kore-KR" altLang="en-US" sz="1000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0DAAEEC9-3569-E810-78EC-FADF500E2460}"/>
              </a:ext>
            </a:extLst>
          </p:cNvPr>
          <p:cNvSpPr txBox="1"/>
          <p:nvPr/>
        </p:nvSpPr>
        <p:spPr>
          <a:xfrm>
            <a:off x="9823644" y="2555411"/>
            <a:ext cx="17774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 후 계속 진행</a:t>
            </a:r>
            <a:endParaRPr lang="ko-Kore-KR" altLang="en-US" sz="1000"/>
          </a:p>
        </p:txBody>
      </p:sp>
      <p:cxnSp>
        <p:nvCxnSpPr>
          <p:cNvPr id="130" name="꺾인 연결선[E] 129">
            <a:extLst>
              <a:ext uri="{FF2B5EF4-FFF2-40B4-BE49-F238E27FC236}">
                <a16:creationId xmlns:a16="http://schemas.microsoft.com/office/drawing/2014/main" id="{D77DD184-7046-534F-1694-AA67D753D135}"/>
              </a:ext>
            </a:extLst>
          </p:cNvPr>
          <p:cNvCxnSpPr>
            <a:stCxn id="21" idx="3"/>
            <a:endCxn id="79" idx="2"/>
          </p:cNvCxnSpPr>
          <p:nvPr/>
        </p:nvCxnSpPr>
        <p:spPr>
          <a:xfrm flipV="1">
            <a:off x="4623385" y="3416682"/>
            <a:ext cx="816252" cy="994254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모서리가 둥근 직사각형 139">
            <a:extLst>
              <a:ext uri="{FF2B5EF4-FFF2-40B4-BE49-F238E27FC236}">
                <a16:creationId xmlns:a16="http://schemas.microsoft.com/office/drawing/2014/main" id="{318F511B-D7A7-4C34-CD49-5E27702E8EF3}"/>
              </a:ext>
            </a:extLst>
          </p:cNvPr>
          <p:cNvSpPr/>
          <p:nvPr/>
        </p:nvSpPr>
        <p:spPr>
          <a:xfrm>
            <a:off x="10709818" y="2841575"/>
            <a:ext cx="1050214" cy="402393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do tasking..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8F8D12EE-2194-150B-4E59-E439E136E9E8}"/>
              </a:ext>
            </a:extLst>
          </p:cNvPr>
          <p:cNvCxnSpPr>
            <a:cxnSpLocks/>
            <a:stCxn id="87" idx="3"/>
            <a:endCxn id="140" idx="1"/>
          </p:cNvCxnSpPr>
          <p:nvPr/>
        </p:nvCxnSpPr>
        <p:spPr>
          <a:xfrm flipV="1">
            <a:off x="10234721" y="3042772"/>
            <a:ext cx="47509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06585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F625BADB-4118-AB99-890D-678D536C9FEE}"/>
              </a:ext>
            </a:extLst>
          </p:cNvPr>
          <p:cNvSpPr/>
          <p:nvPr/>
        </p:nvSpPr>
        <p:spPr>
          <a:xfrm>
            <a:off x="665843" y="340934"/>
            <a:ext cx="10930684" cy="6096204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9F1C16-38AB-D543-C49E-819A44825490}"/>
              </a:ext>
            </a:extLst>
          </p:cNvPr>
          <p:cNvSpPr txBox="1"/>
          <p:nvPr/>
        </p:nvSpPr>
        <p:spPr>
          <a:xfrm>
            <a:off x="719498" y="1619868"/>
            <a:ext cx="10877029" cy="43678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장벽에서 모든 파티가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호출할 때까지 기다리며 현재 스레드가 마지막으로 도착한 것이 아닌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중 하나가 발생할 때까지 대기 상태에 있다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마지막 스레드가 도착함</a:t>
            </a: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 함</a:t>
            </a: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다른 대기 중인 스레드 중 하나를 인터럽트 함</a:t>
            </a: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장벽 대기 중에 타임아웃 됨</a:t>
            </a: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장벽에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reset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호출함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진입 시 인터럽트 상태가 설정되거나 또는 대기 중인 동안 인터럽트 되면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되며 현재 스레드의 인터럽트 상태는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어떤 스레드가 대기 중일 때 장벽이 리셋되거나 장벽이 끊어진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호출될 때 장벽이 깨진 경우에는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BrokenBarrierException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어떤 스레드가 대기 중일 때 인터럽트가 발생하면 다른 대기 중인 스레드도 모두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BrokenBarrierException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던지고 장벽이 깨진 상태로 전환된다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만약 현재 스레드가 마지막으로 도착한 스레드이고 장벽 액션이 제공된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해당 액션을 실행한다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장벽 액션 중에 예외가 발생하면 해당 예외가 현재 스레드에서 전파되고 장벽은 깨진 상태로 전환된다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await() throws InterruptedException, BrokenBarrierException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r>
              <a:rPr lang="ko-KR" altLang="en-US" sz="110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메서드와 대부분 동일하며 </a:t>
            </a:r>
            <a:r>
              <a:rPr lang="en-US" altLang="ko-KR" sz="110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 </a:t>
            </a:r>
            <a:r>
              <a:rPr lang="ko-KR" altLang="en-US" sz="110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설정과 관련된 부분만 차이가 남</a:t>
            </a:r>
            <a:endParaRPr lang="en-US" altLang="ko-KR" sz="1100">
              <a:solidFill>
                <a:srgbClr val="FFFF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장벽에서 모든 파티가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호출할 때까지 기다리며 현재 스레드가 마지막으로 도착한 것이 아닌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중 하나가 발생할 때까지 대기 상태에 있다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타임아웃이 경과함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경과하면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발생하며 시간이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이하이면 메서드는 전혀 대기하지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boolean await(long timeout, TimeUnit unit)</a:t>
            </a:r>
            <a:r>
              <a:rPr lang="ko-KR" altLang="en-US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</a:t>
            </a: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511C0240-A744-F4A8-8A88-8D20A0A3BE55}"/>
              </a:ext>
            </a:extLst>
          </p:cNvPr>
          <p:cNvCxnSpPr>
            <a:cxnSpLocks/>
          </p:cNvCxnSpPr>
          <p:nvPr/>
        </p:nvCxnSpPr>
        <p:spPr>
          <a:xfrm>
            <a:off x="665843" y="681260"/>
            <a:ext cx="1093068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2667644-BB29-4BF1-3493-DD91323FC650}"/>
              </a:ext>
            </a:extLst>
          </p:cNvPr>
          <p:cNvSpPr txBox="1"/>
          <p:nvPr/>
        </p:nvSpPr>
        <p:spPr>
          <a:xfrm>
            <a:off x="677107" y="681106"/>
            <a:ext cx="10919420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수의 파티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호출하는 경우에 작동하며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작동될 때 마지막으로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진입한 스레드에 의해 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수행되는 장벽 액션을 실행할 새로운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생성한다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parties, Runnable barrierAction)</a:t>
            </a:r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F393D9E3-161B-BB6F-1594-82D514BE0379}"/>
              </a:ext>
            </a:extLst>
          </p:cNvPr>
          <p:cNvCxnSpPr>
            <a:cxnSpLocks/>
          </p:cNvCxnSpPr>
          <p:nvPr/>
        </p:nvCxnSpPr>
        <p:spPr>
          <a:xfrm>
            <a:off x="677107" y="1395662"/>
            <a:ext cx="10919420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E2ACE78-571D-73F4-A0B1-14E1CAC60A25}"/>
              </a:ext>
            </a:extLst>
          </p:cNvPr>
          <p:cNvSpPr txBox="1"/>
          <p:nvPr/>
        </p:nvSpPr>
        <p:spPr>
          <a:xfrm>
            <a:off x="4636180" y="355237"/>
            <a:ext cx="190605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</a:p>
        </p:txBody>
      </p:sp>
    </p:spTree>
    <p:extLst>
      <p:ext uri="{BB962C8B-B14F-4D97-AF65-F5344CB8AC3E}">
        <p14:creationId xmlns:p14="http://schemas.microsoft.com/office/powerpoint/2010/main" val="3109314822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F625BADB-4118-AB99-890D-678D536C9FEE}"/>
              </a:ext>
            </a:extLst>
          </p:cNvPr>
          <p:cNvSpPr/>
          <p:nvPr/>
        </p:nvSpPr>
        <p:spPr>
          <a:xfrm>
            <a:off x="272501" y="340934"/>
            <a:ext cx="11687363" cy="3177387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9F1C16-38AB-D543-C49E-819A44825490}"/>
              </a:ext>
            </a:extLst>
          </p:cNvPr>
          <p:cNvSpPr txBox="1"/>
          <p:nvPr/>
        </p:nvSpPr>
        <p:spPr>
          <a:xfrm>
            <a:off x="297620" y="541966"/>
            <a:ext cx="11306981" cy="26289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장벽을 작동시키기 위해 필요한 파티의 수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수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getParties()</a:t>
            </a:r>
          </a:p>
          <a:p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장벽이 깨진 상태인지 확인한다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만약 생성 이후나 마지막 재 설정 이후로 인터럽트나 타임아웃으로 하나 이상의 스레드가 이 장벽에서 벗어났거나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예외로 인해 장벽 액션이 실패했다면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그렇지 않으면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isBroken()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장벽을 초기 상태로 재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장벽에서 대기 중인 스레드가 있는 경우 이들은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BrokenBarrierException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reset()</a:t>
            </a: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65316442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620086A4-FFAA-FCF8-D609-CA61A4302062}"/>
              </a:ext>
            </a:extLst>
          </p:cNvPr>
          <p:cNvCxnSpPr/>
          <p:nvPr/>
        </p:nvCxnSpPr>
        <p:spPr>
          <a:xfrm>
            <a:off x="7884440" y="1332237"/>
            <a:ext cx="0" cy="3391153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C70F97BB-2752-4ECE-8555-8FCBFB969A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658" y="1893777"/>
            <a:ext cx="830961" cy="83096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134F302-9525-276E-3274-B4F19C28EE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694" y="2464856"/>
            <a:ext cx="830961" cy="83096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08F3BD3-1920-32F4-FF02-6114E6BFDE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055" y="3518196"/>
            <a:ext cx="830961" cy="83096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BC2DBE8-56AD-E2DD-FDD6-040CE5A89A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658" y="3102422"/>
            <a:ext cx="830961" cy="83096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51D4A3B-E647-9387-5005-B5AD87DE117D}"/>
              </a:ext>
            </a:extLst>
          </p:cNvPr>
          <p:cNvSpPr txBox="1"/>
          <p:nvPr/>
        </p:nvSpPr>
        <p:spPr>
          <a:xfrm>
            <a:off x="1480931" y="538688"/>
            <a:ext cx="17996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CyclicBarrier(4)</a:t>
            </a:r>
            <a:endParaRPr lang="ko-Kore-KR" altLang="en-US"/>
          </a:p>
        </p:txBody>
      </p:sp>
      <p:sp>
        <p:nvSpPr>
          <p:cNvPr id="11" name="오른쪽 화살표[R] 10">
            <a:extLst>
              <a:ext uri="{FF2B5EF4-FFF2-40B4-BE49-F238E27FC236}">
                <a16:creationId xmlns:a16="http://schemas.microsoft.com/office/drawing/2014/main" id="{82590965-286F-EAC4-8AF4-721F566F2B04}"/>
              </a:ext>
            </a:extLst>
          </p:cNvPr>
          <p:cNvSpPr/>
          <p:nvPr/>
        </p:nvSpPr>
        <p:spPr>
          <a:xfrm>
            <a:off x="1916273" y="2801624"/>
            <a:ext cx="808095" cy="336288"/>
          </a:xfrm>
          <a:prstGeom prst="rightArrow">
            <a:avLst/>
          </a:prstGeom>
          <a:solidFill>
            <a:schemeClr val="bg1">
              <a:lumMod val="95000"/>
            </a:schemeClr>
          </a:solidFill>
          <a:ln w="31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067E62C-5443-A2FD-2EF6-B827F29BF2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1444" y="1719298"/>
            <a:ext cx="830961" cy="83096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1108C66-3BD2-2B80-698E-84C8206B06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1444" y="2357158"/>
            <a:ext cx="830961" cy="83096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19154F1-DAB5-F654-3D45-85FAE626DA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1444" y="3632878"/>
            <a:ext cx="830961" cy="83096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9B04006-0D5E-6F1D-7A0D-5E18934DC5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1444" y="2995018"/>
            <a:ext cx="830961" cy="830961"/>
          </a:xfrm>
          <a:prstGeom prst="rect">
            <a:avLst/>
          </a:prstGeom>
        </p:spPr>
      </p:pic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B6907269-02B9-F9B1-C983-5673A23B0E89}"/>
              </a:ext>
            </a:extLst>
          </p:cNvPr>
          <p:cNvCxnSpPr/>
          <p:nvPr/>
        </p:nvCxnSpPr>
        <p:spPr>
          <a:xfrm>
            <a:off x="4335841" y="1332237"/>
            <a:ext cx="0" cy="339115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A4C51E3-19F8-BCB9-EFC5-C32C67E7F5BD}"/>
              </a:ext>
            </a:extLst>
          </p:cNvPr>
          <p:cNvSpPr txBox="1"/>
          <p:nvPr/>
        </p:nvSpPr>
        <p:spPr>
          <a:xfrm>
            <a:off x="2918823" y="2110937"/>
            <a:ext cx="5723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76BAA97-A8DC-ED84-2484-3DAF0AE9E23A}"/>
              </a:ext>
            </a:extLst>
          </p:cNvPr>
          <p:cNvSpPr txBox="1"/>
          <p:nvPr/>
        </p:nvSpPr>
        <p:spPr>
          <a:xfrm>
            <a:off x="2918823" y="2709765"/>
            <a:ext cx="5723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AB7108A-B3AE-F13D-464D-FCD7DF30E789}"/>
              </a:ext>
            </a:extLst>
          </p:cNvPr>
          <p:cNvSpPr txBox="1"/>
          <p:nvPr/>
        </p:nvSpPr>
        <p:spPr>
          <a:xfrm>
            <a:off x="2918822" y="3327548"/>
            <a:ext cx="5723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86C981D-2470-501D-84BC-2CACAD12D571}"/>
              </a:ext>
            </a:extLst>
          </p:cNvPr>
          <p:cNvSpPr txBox="1"/>
          <p:nvPr/>
        </p:nvSpPr>
        <p:spPr>
          <a:xfrm>
            <a:off x="2918822" y="3933677"/>
            <a:ext cx="5723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ED20184A-DC9A-2C22-ED5A-D4879CCFBF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7327" y="1686779"/>
            <a:ext cx="830961" cy="830961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44015484-A8E7-E40C-BC5B-C9C8F62182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5403" y="3035177"/>
            <a:ext cx="830961" cy="83096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EE67CE63-9136-0B6E-12B7-0AE968D28A83}"/>
              </a:ext>
            </a:extLst>
          </p:cNvPr>
          <p:cNvSpPr txBox="1"/>
          <p:nvPr/>
        </p:nvSpPr>
        <p:spPr>
          <a:xfrm>
            <a:off x="7572291" y="4115896"/>
            <a:ext cx="100228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</a:t>
            </a:r>
            <a:endParaRPr lang="ko-Kore-KR" altLang="en-US" sz="1000"/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14608B6D-62B2-0B83-1F54-B3E45F8B20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7654" y="1656981"/>
            <a:ext cx="830961" cy="830961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3969EFF2-A18F-1718-2C0F-D0578C8E6964}"/>
              </a:ext>
            </a:extLst>
          </p:cNvPr>
          <p:cNvSpPr txBox="1"/>
          <p:nvPr/>
        </p:nvSpPr>
        <p:spPr>
          <a:xfrm>
            <a:off x="8571659" y="2423940"/>
            <a:ext cx="100228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</a:t>
            </a:r>
            <a:endParaRPr lang="ko-Kore-KR" altLang="en-US" sz="10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5707DD3-327C-3C4A-475C-C67F814E8795}"/>
              </a:ext>
            </a:extLst>
          </p:cNvPr>
          <p:cNvSpPr txBox="1"/>
          <p:nvPr/>
        </p:nvSpPr>
        <p:spPr>
          <a:xfrm>
            <a:off x="6655847" y="538688"/>
            <a:ext cx="24104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CountDownLatch(4)</a:t>
            </a:r>
            <a:endParaRPr lang="ko-Kore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48EA924-8BE0-14FE-79F3-01B58E1396E8}"/>
              </a:ext>
            </a:extLst>
          </p:cNvPr>
          <p:cNvSpPr txBox="1"/>
          <p:nvPr/>
        </p:nvSpPr>
        <p:spPr>
          <a:xfrm>
            <a:off x="1196331" y="5182890"/>
            <a:ext cx="2770684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말이 출발선에 모일 때 까지 기다린다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 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기다린다</a:t>
            </a:r>
            <a:endParaRPr lang="ko-Kore-KR" altLang="en-US" sz="12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90FAF54-EE13-D3D1-209B-9081AEABF3C9}"/>
              </a:ext>
            </a:extLst>
          </p:cNvPr>
          <p:cNvSpPr txBox="1"/>
          <p:nvPr/>
        </p:nvSpPr>
        <p:spPr>
          <a:xfrm>
            <a:off x="8133542" y="5182890"/>
            <a:ext cx="342747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말이 결승선을 통과 해야 순위결과를 보여준다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 말이 결승선을 통과해야 한다는 사건을 기다린다</a:t>
            </a:r>
            <a:endParaRPr lang="ko-Kore-KR" altLang="en-US" sz="120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036BFDD-71F9-8597-80D1-5EEA11BB1DF4}"/>
              </a:ext>
            </a:extLst>
          </p:cNvPr>
          <p:cNvSpPr txBox="1"/>
          <p:nvPr/>
        </p:nvSpPr>
        <p:spPr>
          <a:xfrm>
            <a:off x="3967015" y="4782499"/>
            <a:ext cx="7376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</a:t>
            </a:r>
            <a:endParaRPr lang="ko-Kore-KR" altLang="en-US" sz="120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0B8C330-2AE2-9E0D-C7D4-FC5E5A544629}"/>
              </a:ext>
            </a:extLst>
          </p:cNvPr>
          <p:cNvSpPr txBox="1"/>
          <p:nvPr/>
        </p:nvSpPr>
        <p:spPr>
          <a:xfrm>
            <a:off x="7515614" y="4802357"/>
            <a:ext cx="7376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End</a:t>
            </a:r>
            <a:endParaRPr lang="ko-Kore-KR" altLang="en-US" sz="1200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6CFD85C8-A589-9A72-9F9B-C19975E9F1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8286" y="3348937"/>
            <a:ext cx="830961" cy="830961"/>
          </a:xfrm>
          <a:prstGeom prst="rect">
            <a:avLst/>
          </a:prstGeom>
        </p:spPr>
      </p:pic>
      <p:sp>
        <p:nvSpPr>
          <p:cNvPr id="43" name="오른쪽 화살표[R] 42">
            <a:extLst>
              <a:ext uri="{FF2B5EF4-FFF2-40B4-BE49-F238E27FC236}">
                <a16:creationId xmlns:a16="http://schemas.microsoft.com/office/drawing/2014/main" id="{24230FAF-4D00-2279-F6D9-926BBA4C3808}"/>
              </a:ext>
            </a:extLst>
          </p:cNvPr>
          <p:cNvSpPr/>
          <p:nvPr/>
        </p:nvSpPr>
        <p:spPr>
          <a:xfrm>
            <a:off x="4564554" y="2803904"/>
            <a:ext cx="808095" cy="336288"/>
          </a:xfrm>
          <a:prstGeom prst="rightArrow">
            <a:avLst/>
          </a:prstGeom>
          <a:solidFill>
            <a:schemeClr val="bg1">
              <a:lumMod val="95000"/>
            </a:schemeClr>
          </a:solidFill>
          <a:ln w="31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04328586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132269" y="164670"/>
            <a:ext cx="24755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555733-9071-AAE1-F608-2268EA1CB405}"/>
              </a:ext>
            </a:extLst>
          </p:cNvPr>
          <p:cNvSpPr/>
          <p:nvPr/>
        </p:nvSpPr>
        <p:spPr>
          <a:xfrm>
            <a:off x="217284" y="710923"/>
            <a:ext cx="6213794" cy="286424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 =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7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8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9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장벽을 구성하는 스레드 수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CyclicBarrier barrier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numThreads,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BarrierAction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numThreads;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Worker4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i, numbers, barrier,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BD94B57-7FB9-6F0D-F4BA-0B34F7857997}"/>
              </a:ext>
            </a:extLst>
          </p:cNvPr>
          <p:cNvSpPr/>
          <p:nvPr/>
        </p:nvSpPr>
        <p:spPr>
          <a:xfrm>
            <a:off x="6679359" y="710923"/>
            <a:ext cx="5295357" cy="591123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Worker4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implements </a:t>
            </a:r>
            <a:r>
              <a:rPr lang="en-US" altLang="ko-Kore-KR" sz="11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---</a:t>
            </a:r>
            <a:r>
              <a:rPr lang="ko-KR" altLang="en-US" sz="11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생략</a:t>
            </a:r>
            <a:endParaRPr lang="en-US" altLang="ko-Kore-KR" sz="1100">
              <a:solidFill>
                <a:srgbClr val="CF8E6D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Worker4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id,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numbers, CyclicBarrier barrier,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id;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numbers;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barrier;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parallelSum;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 =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*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length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end =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*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length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sum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start; i &lt; end;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sum +=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sum;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스레드는 병렬로 데이터를 나누어 연산한다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.await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합산을 완료할 때까지 대기한다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BrokenBarrierException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E8828A6-612C-E2FF-56C4-CF686EC83CC7}"/>
              </a:ext>
            </a:extLst>
          </p:cNvPr>
          <p:cNvSpPr/>
          <p:nvPr/>
        </p:nvSpPr>
        <p:spPr>
          <a:xfrm>
            <a:off x="2607818" y="132751"/>
            <a:ext cx="9090181" cy="3462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 계산 작업 중 중간 결과를 모두 계산한 후에 다음 단계인 장벽 액션에서 중간 결과를 최종 합산하기 전에 스레드들을 모이게 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F6C412F-07DB-CFE2-8985-B56E2838F5D4}"/>
              </a:ext>
            </a:extLst>
          </p:cNvPr>
          <p:cNvSpPr/>
          <p:nvPr/>
        </p:nvSpPr>
        <p:spPr>
          <a:xfrm>
            <a:off x="217284" y="3575169"/>
            <a:ext cx="6213794" cy="311816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BarrierAction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BarrierAction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parallelSum;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100">
                <a:solidFill>
                  <a:srgbClr val="54A857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장벽에 모인 시점에 실행된다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finalSum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sum :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finalSum += sum;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"error occured"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8832464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971636" y="1513718"/>
            <a:ext cx="50898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동시성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프레임워크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558725" y="2323551"/>
            <a:ext cx="3479735" cy="44037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이해</a:t>
            </a: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&amp;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and Callable</a:t>
            </a: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&amp; Callback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이해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 및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</a:p>
          <a:p>
            <a:pPr marL="800100" lvl="1" indent="-34290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실행 및 관리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중단 및 종료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다중 작업 처리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</a:t>
            </a: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</a:p>
        </p:txBody>
      </p:sp>
    </p:spTree>
    <p:extLst>
      <p:ext uri="{BB962C8B-B14F-4D97-AF65-F5344CB8AC3E}">
        <p14:creationId xmlns:p14="http://schemas.microsoft.com/office/powerpoint/2010/main" val="1708524317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772287" y="2921169"/>
            <a:ext cx="464742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이해</a:t>
            </a:r>
          </a:p>
        </p:txBody>
      </p:sp>
    </p:spTree>
    <p:extLst>
      <p:ext uri="{BB962C8B-B14F-4D97-AF65-F5344CB8AC3E}">
        <p14:creationId xmlns:p14="http://schemas.microsoft.com/office/powerpoint/2010/main" val="11086925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328800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698132"/>
            <a:ext cx="4606085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연속된 흐름으로 진행된다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1001F085-DF22-0AB3-382F-449EFD96832B}"/>
              </a:ext>
            </a:extLst>
          </p:cNvPr>
          <p:cNvGrpSpPr/>
          <p:nvPr/>
        </p:nvGrpSpPr>
        <p:grpSpPr>
          <a:xfrm>
            <a:off x="808792" y="1534004"/>
            <a:ext cx="1158634" cy="1080638"/>
            <a:chOff x="1758155" y="3450653"/>
            <a:chExt cx="1158634" cy="1080638"/>
          </a:xfrm>
        </p:grpSpPr>
        <p:sp>
          <p:nvSpPr>
            <p:cNvPr id="38" name="모서리가 둥근 직사각형 37">
              <a:extLst>
                <a:ext uri="{FF2B5EF4-FFF2-40B4-BE49-F238E27FC236}">
                  <a16:creationId xmlns:a16="http://schemas.microsoft.com/office/drawing/2014/main" id="{CA099537-B434-4FA6-5CEA-BDBC6A3A1A0C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9" name="모서리가 둥근 직사각형 38">
              <a:extLst>
                <a:ext uri="{FF2B5EF4-FFF2-40B4-BE49-F238E27FC236}">
                  <a16:creationId xmlns:a16="http://schemas.microsoft.com/office/drawing/2014/main" id="{1BC1703D-3B42-B372-D2C7-7989D590AD69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42" name="직선 연결선[R] 41">
              <a:extLst>
                <a:ext uri="{FF2B5EF4-FFF2-40B4-BE49-F238E27FC236}">
                  <a16:creationId xmlns:a16="http://schemas.microsoft.com/office/drawing/2014/main" id="{2D0FAC1A-ED58-8D29-9BD0-2129897B8A51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[R] 42">
              <a:extLst>
                <a:ext uri="{FF2B5EF4-FFF2-40B4-BE49-F238E27FC236}">
                  <a16:creationId xmlns:a16="http://schemas.microsoft.com/office/drawing/2014/main" id="{48AEDD7F-B2AA-B2DA-AD71-B00A683AAE97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C34616B4-984C-D19E-BCFE-E5D3F6792B49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[R] 44">
              <a:extLst>
                <a:ext uri="{FF2B5EF4-FFF2-40B4-BE49-F238E27FC236}">
                  <a16:creationId xmlns:a16="http://schemas.microsoft.com/office/drawing/2014/main" id="{CC399D5E-1A9D-5FC2-D0EC-C2859F8198A7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[R] 45">
              <a:extLst>
                <a:ext uri="{FF2B5EF4-FFF2-40B4-BE49-F238E27FC236}">
                  <a16:creationId xmlns:a16="http://schemas.microsoft.com/office/drawing/2014/main" id="{36BE12B9-810A-A4F5-ED00-14CCB433D9A7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[R] 46">
              <a:extLst>
                <a:ext uri="{FF2B5EF4-FFF2-40B4-BE49-F238E27FC236}">
                  <a16:creationId xmlns:a16="http://schemas.microsoft.com/office/drawing/2014/main" id="{CF85F227-D8A7-7754-3CE2-0978875A93EA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[R] 47">
              <a:extLst>
                <a:ext uri="{FF2B5EF4-FFF2-40B4-BE49-F238E27FC236}">
                  <a16:creationId xmlns:a16="http://schemas.microsoft.com/office/drawing/2014/main" id="{F9365FFD-5E24-4926-76EF-F7893DCD3AE2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[R] 48">
              <a:extLst>
                <a:ext uri="{FF2B5EF4-FFF2-40B4-BE49-F238E27FC236}">
                  <a16:creationId xmlns:a16="http://schemas.microsoft.com/office/drawing/2014/main" id="{62175B0C-51D0-FB28-6F26-DEC83DA4512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[R] 49">
              <a:extLst>
                <a:ext uri="{FF2B5EF4-FFF2-40B4-BE49-F238E27FC236}">
                  <a16:creationId xmlns:a16="http://schemas.microsoft.com/office/drawing/2014/main" id="{4F55A349-FECC-AC3F-DC3E-84FDF33696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81D17D6E-F098-168D-31CB-AC31B7AC4F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DD14E43C-8329-1D2E-A34A-3B8C2F7564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[R] 52">
              <a:extLst>
                <a:ext uri="{FF2B5EF4-FFF2-40B4-BE49-F238E27FC236}">
                  <a16:creationId xmlns:a16="http://schemas.microsoft.com/office/drawing/2014/main" id="{CB73A5A3-971F-DA4C-8EB9-9F62F6680D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A0F386FA-934F-9BD0-4252-A0A8D0AC83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[R] 54">
              <a:extLst>
                <a:ext uri="{FF2B5EF4-FFF2-40B4-BE49-F238E27FC236}">
                  <a16:creationId xmlns:a16="http://schemas.microsoft.com/office/drawing/2014/main" id="{3AAA25B7-1F6B-0249-49D3-A209A5FCF73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[R] 55">
              <a:extLst>
                <a:ext uri="{FF2B5EF4-FFF2-40B4-BE49-F238E27FC236}">
                  <a16:creationId xmlns:a16="http://schemas.microsoft.com/office/drawing/2014/main" id="{54835E6D-CBC3-B347-9242-C90B2EE39F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[R] 56">
              <a:extLst>
                <a:ext uri="{FF2B5EF4-FFF2-40B4-BE49-F238E27FC236}">
                  <a16:creationId xmlns:a16="http://schemas.microsoft.com/office/drawing/2014/main" id="{8AB94F47-EA63-89CE-F83D-2C9F33F16D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13A94BED-6D72-2F19-A1C4-47C186062CC2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pic>
        <p:nvPicPr>
          <p:cNvPr id="81" name="그림 80">
            <a:extLst>
              <a:ext uri="{FF2B5EF4-FFF2-40B4-BE49-F238E27FC236}">
                <a16:creationId xmlns:a16="http://schemas.microsoft.com/office/drawing/2014/main" id="{06F9435F-3CE0-0CF5-7FE2-E0DF02284D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5861" y="1697440"/>
            <a:ext cx="703431" cy="703431"/>
          </a:xfrm>
          <a:prstGeom prst="rect">
            <a:avLst/>
          </a:prstGeom>
        </p:spPr>
      </p:pic>
      <p:pic>
        <p:nvPicPr>
          <p:cNvPr id="85" name="그림 84">
            <a:extLst>
              <a:ext uri="{FF2B5EF4-FFF2-40B4-BE49-F238E27FC236}">
                <a16:creationId xmlns:a16="http://schemas.microsoft.com/office/drawing/2014/main" id="{5B457271-AE20-46C4-3443-DF368F0C67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4740" y="1462883"/>
            <a:ext cx="1123653" cy="1123653"/>
          </a:xfrm>
          <a:prstGeom prst="rect">
            <a:avLst/>
          </a:prstGeom>
        </p:spPr>
      </p:pic>
      <p:sp>
        <p:nvSpPr>
          <p:cNvPr id="87" name="TextBox 86">
            <a:extLst>
              <a:ext uri="{FF2B5EF4-FFF2-40B4-BE49-F238E27FC236}">
                <a16:creationId xmlns:a16="http://schemas.microsoft.com/office/drawing/2014/main" id="{E06E7AEE-0506-C27D-ED53-02378F696559}"/>
              </a:ext>
            </a:extLst>
          </p:cNvPr>
          <p:cNvSpPr txBox="1"/>
          <p:nvPr/>
        </p:nvSpPr>
        <p:spPr>
          <a:xfrm>
            <a:off x="2321622" y="1475988"/>
            <a:ext cx="14678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276623B7-406D-BF7F-4173-55708D88EA93}"/>
              </a:ext>
            </a:extLst>
          </p:cNvPr>
          <p:cNvSpPr txBox="1"/>
          <p:nvPr/>
        </p:nvSpPr>
        <p:spPr>
          <a:xfrm>
            <a:off x="8005586" y="2132076"/>
            <a:ext cx="126196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for I/O</a:t>
            </a:r>
            <a:endParaRPr lang="ko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D0FED4AB-ED3A-812A-F891-8406210F1273}"/>
              </a:ext>
            </a:extLst>
          </p:cNvPr>
          <p:cNvSpPr txBox="1"/>
          <p:nvPr/>
        </p:nvSpPr>
        <p:spPr>
          <a:xfrm>
            <a:off x="2321622" y="1919343"/>
            <a:ext cx="14678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ADD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C3D5DD11-4024-EC40-A938-8F662767875B}"/>
              </a:ext>
            </a:extLst>
          </p:cNvPr>
          <p:cNvSpPr txBox="1"/>
          <p:nvPr/>
        </p:nvSpPr>
        <p:spPr>
          <a:xfrm>
            <a:off x="2340855" y="2360991"/>
            <a:ext cx="14678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69A67466-650C-ADAB-2E44-46A32E6E2F5F}"/>
              </a:ext>
            </a:extLst>
          </p:cNvPr>
          <p:cNvCxnSpPr>
            <a:cxnSpLocks/>
          </p:cNvCxnSpPr>
          <p:nvPr/>
        </p:nvCxnSpPr>
        <p:spPr>
          <a:xfrm flipH="1">
            <a:off x="2050430" y="1775496"/>
            <a:ext cx="21185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2DB608AE-F0BF-DC3B-9E74-B1ACC217F0E5}"/>
              </a:ext>
            </a:extLst>
          </p:cNvPr>
          <p:cNvCxnSpPr>
            <a:cxnSpLocks/>
          </p:cNvCxnSpPr>
          <p:nvPr/>
        </p:nvCxnSpPr>
        <p:spPr>
          <a:xfrm>
            <a:off x="2050430" y="2240105"/>
            <a:ext cx="21642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55B7212C-52E8-8F6C-D72D-AAE75D4FE857}"/>
              </a:ext>
            </a:extLst>
          </p:cNvPr>
          <p:cNvSpPr txBox="1"/>
          <p:nvPr/>
        </p:nvSpPr>
        <p:spPr>
          <a:xfrm>
            <a:off x="8083093" y="1752612"/>
            <a:ext cx="10703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 FILE</a:t>
            </a:r>
            <a:endParaRPr lang="ko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571939C0-C0E7-F7B8-5A0C-01419A0BFFE4}"/>
              </a:ext>
            </a:extLst>
          </p:cNvPr>
          <p:cNvCxnSpPr>
            <a:cxnSpLocks/>
          </p:cNvCxnSpPr>
          <p:nvPr/>
        </p:nvCxnSpPr>
        <p:spPr>
          <a:xfrm flipH="1">
            <a:off x="7604560" y="2052464"/>
            <a:ext cx="190768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F45AB1C9-C6F5-6691-DB1D-538C5B77E182}"/>
              </a:ext>
            </a:extLst>
          </p:cNvPr>
          <p:cNvGrpSpPr/>
          <p:nvPr/>
        </p:nvGrpSpPr>
        <p:grpSpPr>
          <a:xfrm>
            <a:off x="6328402" y="1510948"/>
            <a:ext cx="1158634" cy="1080638"/>
            <a:chOff x="1758155" y="3450653"/>
            <a:chExt cx="1158634" cy="1080638"/>
          </a:xfrm>
        </p:grpSpPr>
        <p:sp>
          <p:nvSpPr>
            <p:cNvPr id="103" name="모서리가 둥근 직사각형 102">
              <a:extLst>
                <a:ext uri="{FF2B5EF4-FFF2-40B4-BE49-F238E27FC236}">
                  <a16:creationId xmlns:a16="http://schemas.microsoft.com/office/drawing/2014/main" id="{DD2619E1-49B7-7757-1B41-FA17280A3409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04" name="모서리가 둥근 직사각형 103">
              <a:extLst>
                <a:ext uri="{FF2B5EF4-FFF2-40B4-BE49-F238E27FC236}">
                  <a16:creationId xmlns:a16="http://schemas.microsoft.com/office/drawing/2014/main" id="{16F5BBCE-57A2-B461-4B9B-CE735D50114A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05" name="직선 연결선[R] 104">
              <a:extLst>
                <a:ext uri="{FF2B5EF4-FFF2-40B4-BE49-F238E27FC236}">
                  <a16:creationId xmlns:a16="http://schemas.microsoft.com/office/drawing/2014/main" id="{80313717-F611-5F20-9804-ED13D4CB4E77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[R] 105">
              <a:extLst>
                <a:ext uri="{FF2B5EF4-FFF2-40B4-BE49-F238E27FC236}">
                  <a16:creationId xmlns:a16="http://schemas.microsoft.com/office/drawing/2014/main" id="{C5F44B07-B11E-428A-48E5-F7ABC7C93F91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[R] 106">
              <a:extLst>
                <a:ext uri="{FF2B5EF4-FFF2-40B4-BE49-F238E27FC236}">
                  <a16:creationId xmlns:a16="http://schemas.microsoft.com/office/drawing/2014/main" id="{B3193B96-67E5-4791-5AC9-9E9A5AB9E9B5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연결선[R] 107">
              <a:extLst>
                <a:ext uri="{FF2B5EF4-FFF2-40B4-BE49-F238E27FC236}">
                  <a16:creationId xmlns:a16="http://schemas.microsoft.com/office/drawing/2014/main" id="{A55FAE10-0589-13B1-C42F-E97B655AA6FF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연결선[R] 108">
              <a:extLst>
                <a:ext uri="{FF2B5EF4-FFF2-40B4-BE49-F238E27FC236}">
                  <a16:creationId xmlns:a16="http://schemas.microsoft.com/office/drawing/2014/main" id="{14C24B77-88C7-0515-F084-1682EB58BF53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직선 연결선[R] 109">
              <a:extLst>
                <a:ext uri="{FF2B5EF4-FFF2-40B4-BE49-F238E27FC236}">
                  <a16:creationId xmlns:a16="http://schemas.microsoft.com/office/drawing/2014/main" id="{4FB24146-8350-76C6-A24F-7D8CC683013C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연결선[R] 110">
              <a:extLst>
                <a:ext uri="{FF2B5EF4-FFF2-40B4-BE49-F238E27FC236}">
                  <a16:creationId xmlns:a16="http://schemas.microsoft.com/office/drawing/2014/main" id="{5A978DA2-DCBC-4358-6CB3-2F3C4F1030F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연결선[R] 111">
              <a:extLst>
                <a:ext uri="{FF2B5EF4-FFF2-40B4-BE49-F238E27FC236}">
                  <a16:creationId xmlns:a16="http://schemas.microsoft.com/office/drawing/2014/main" id="{641E3AB8-125D-28B3-B134-D99C997BA3C6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연결선[R] 112">
              <a:extLst>
                <a:ext uri="{FF2B5EF4-FFF2-40B4-BE49-F238E27FC236}">
                  <a16:creationId xmlns:a16="http://schemas.microsoft.com/office/drawing/2014/main" id="{C556910D-8512-42E4-1644-DE0FF67FB8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연결선[R] 113">
              <a:extLst>
                <a:ext uri="{FF2B5EF4-FFF2-40B4-BE49-F238E27FC236}">
                  <a16:creationId xmlns:a16="http://schemas.microsoft.com/office/drawing/2014/main" id="{6D094998-6C84-1FF9-D62C-813BE950889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연결선[R] 114">
              <a:extLst>
                <a:ext uri="{FF2B5EF4-FFF2-40B4-BE49-F238E27FC236}">
                  <a16:creationId xmlns:a16="http://schemas.microsoft.com/office/drawing/2014/main" id="{C769F843-1C84-9C28-73C4-6D388F2804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연결선[R] 115">
              <a:extLst>
                <a:ext uri="{FF2B5EF4-FFF2-40B4-BE49-F238E27FC236}">
                  <a16:creationId xmlns:a16="http://schemas.microsoft.com/office/drawing/2014/main" id="{FBE630F3-22AE-721F-45B4-8E79D9CF548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[R] 116">
              <a:extLst>
                <a:ext uri="{FF2B5EF4-FFF2-40B4-BE49-F238E27FC236}">
                  <a16:creationId xmlns:a16="http://schemas.microsoft.com/office/drawing/2014/main" id="{0AC6EE1A-124C-CF24-49D0-50D158CFAB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직선 연결선[R] 117">
              <a:extLst>
                <a:ext uri="{FF2B5EF4-FFF2-40B4-BE49-F238E27FC236}">
                  <a16:creationId xmlns:a16="http://schemas.microsoft.com/office/drawing/2014/main" id="{03023C36-29EA-255F-A915-39EC7406664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직선 연결선[R] 118">
              <a:extLst>
                <a:ext uri="{FF2B5EF4-FFF2-40B4-BE49-F238E27FC236}">
                  <a16:creationId xmlns:a16="http://schemas.microsoft.com/office/drawing/2014/main" id="{53E7F2B6-474E-814C-8255-E6A6DB230C1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직선 연결선[R] 119">
              <a:extLst>
                <a:ext uri="{FF2B5EF4-FFF2-40B4-BE49-F238E27FC236}">
                  <a16:creationId xmlns:a16="http://schemas.microsoft.com/office/drawing/2014/main" id="{63152E8B-3FD7-4651-DE57-16DF99E005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E583C353-0321-EAE7-2C1B-80B6D92432E1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33" name="TextBox 132">
            <a:extLst>
              <a:ext uri="{FF2B5EF4-FFF2-40B4-BE49-F238E27FC236}">
                <a16:creationId xmlns:a16="http://schemas.microsoft.com/office/drawing/2014/main" id="{362DEA79-7425-5B5B-5ED0-175BF48F4763}"/>
              </a:ext>
            </a:extLst>
          </p:cNvPr>
          <p:cNvSpPr txBox="1"/>
          <p:nvPr/>
        </p:nvSpPr>
        <p:spPr>
          <a:xfrm>
            <a:off x="2395971" y="2948711"/>
            <a:ext cx="13575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endParaRPr lang="ko-Kore-KR" altLang="en-US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DB98828B-EF26-636B-3E9C-0079A0F0CE6F}"/>
              </a:ext>
            </a:extLst>
          </p:cNvPr>
          <p:cNvSpPr txBox="1"/>
          <p:nvPr/>
        </p:nvSpPr>
        <p:spPr>
          <a:xfrm>
            <a:off x="7957768" y="2966877"/>
            <a:ext cx="13575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endParaRPr lang="ko-Kore-KR" altLang="en-US"/>
          </a:p>
        </p:txBody>
      </p:sp>
      <p:cxnSp>
        <p:nvCxnSpPr>
          <p:cNvPr id="136" name="직선 연결선[R] 135">
            <a:extLst>
              <a:ext uri="{FF2B5EF4-FFF2-40B4-BE49-F238E27FC236}">
                <a16:creationId xmlns:a16="http://schemas.microsoft.com/office/drawing/2014/main" id="{B7ABF5EE-6495-94FB-A831-2ADADF56DD73}"/>
              </a:ext>
            </a:extLst>
          </p:cNvPr>
          <p:cNvCxnSpPr>
            <a:cxnSpLocks/>
          </p:cNvCxnSpPr>
          <p:nvPr/>
        </p:nvCxnSpPr>
        <p:spPr>
          <a:xfrm>
            <a:off x="5873960" y="1267564"/>
            <a:ext cx="0" cy="206864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F8886F97-CFFF-2B1F-993C-7EDE9C74EF19}"/>
              </a:ext>
            </a:extLst>
          </p:cNvPr>
          <p:cNvSpPr/>
          <p:nvPr/>
        </p:nvSpPr>
        <p:spPr>
          <a:xfrm>
            <a:off x="1454089" y="4409594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4764C2DF-49F0-947A-78A5-6BD6DA712987}"/>
              </a:ext>
            </a:extLst>
          </p:cNvPr>
          <p:cNvSpPr/>
          <p:nvPr/>
        </p:nvSpPr>
        <p:spPr>
          <a:xfrm>
            <a:off x="3022590" y="4409594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92D2902D-5BCB-B37E-ABF0-F27010FEC0C5}"/>
              </a:ext>
            </a:extLst>
          </p:cNvPr>
          <p:cNvSpPr txBox="1"/>
          <p:nvPr/>
        </p:nvSpPr>
        <p:spPr>
          <a:xfrm>
            <a:off x="2510535" y="4616337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25F751F6-FF44-9CBC-F656-8FA62A0899F9}"/>
              </a:ext>
            </a:extLst>
          </p:cNvPr>
          <p:cNvSpPr/>
          <p:nvPr/>
        </p:nvSpPr>
        <p:spPr>
          <a:xfrm>
            <a:off x="4603110" y="4409594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597ABA0F-1C17-CDF8-0C5B-D51361D6FC1E}"/>
              </a:ext>
            </a:extLst>
          </p:cNvPr>
          <p:cNvSpPr txBox="1"/>
          <p:nvPr/>
        </p:nvSpPr>
        <p:spPr>
          <a:xfrm>
            <a:off x="4091055" y="4616337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cxnSp>
        <p:nvCxnSpPr>
          <p:cNvPr id="145" name="직선 연결선[R] 144">
            <a:extLst>
              <a:ext uri="{FF2B5EF4-FFF2-40B4-BE49-F238E27FC236}">
                <a16:creationId xmlns:a16="http://schemas.microsoft.com/office/drawing/2014/main" id="{B97BF558-6A1B-CFA3-55A3-B17CE6E84DC2}"/>
              </a:ext>
            </a:extLst>
          </p:cNvPr>
          <p:cNvCxnSpPr/>
          <p:nvPr/>
        </p:nvCxnSpPr>
        <p:spPr>
          <a:xfrm>
            <a:off x="948455" y="4897385"/>
            <a:ext cx="963845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1C7E89ED-2068-287B-2B97-8C4C4F89E4C0}"/>
              </a:ext>
            </a:extLst>
          </p:cNvPr>
          <p:cNvSpPr/>
          <p:nvPr/>
        </p:nvSpPr>
        <p:spPr>
          <a:xfrm>
            <a:off x="6166676" y="4409441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4BE4CE0B-4F23-EEA1-923C-715167A2AE2E}"/>
              </a:ext>
            </a:extLst>
          </p:cNvPr>
          <p:cNvSpPr txBox="1"/>
          <p:nvPr/>
        </p:nvSpPr>
        <p:spPr>
          <a:xfrm>
            <a:off x="5654621" y="4622240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FDFC0D9D-17E6-7A74-2F9F-BF7DF31C10D2}"/>
              </a:ext>
            </a:extLst>
          </p:cNvPr>
          <p:cNvSpPr/>
          <p:nvPr/>
        </p:nvSpPr>
        <p:spPr>
          <a:xfrm>
            <a:off x="7734582" y="4409441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BD46CB65-4425-37FE-4C18-0825D60E1045}"/>
              </a:ext>
            </a:extLst>
          </p:cNvPr>
          <p:cNvSpPr txBox="1"/>
          <p:nvPr/>
        </p:nvSpPr>
        <p:spPr>
          <a:xfrm>
            <a:off x="7222527" y="4622240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164E20C0-AF6C-8EB6-95EA-CCD46B1486D8}"/>
              </a:ext>
            </a:extLst>
          </p:cNvPr>
          <p:cNvSpPr/>
          <p:nvPr/>
        </p:nvSpPr>
        <p:spPr>
          <a:xfrm>
            <a:off x="9307552" y="4409396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146E3C29-1284-945D-159A-0F7F08F13E24}"/>
              </a:ext>
            </a:extLst>
          </p:cNvPr>
          <p:cNvSpPr txBox="1"/>
          <p:nvPr/>
        </p:nvSpPr>
        <p:spPr>
          <a:xfrm>
            <a:off x="8795497" y="4622195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EF43E081-4F87-08B6-325E-4E66A82E4821}"/>
              </a:ext>
            </a:extLst>
          </p:cNvPr>
          <p:cNvSpPr/>
          <p:nvPr/>
        </p:nvSpPr>
        <p:spPr>
          <a:xfrm>
            <a:off x="4935567" y="4929263"/>
            <a:ext cx="1876786" cy="515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7EC46441-994F-8EAE-F3EC-718A67C203C8}"/>
              </a:ext>
            </a:extLst>
          </p:cNvPr>
          <p:cNvSpPr/>
          <p:nvPr/>
        </p:nvSpPr>
        <p:spPr>
          <a:xfrm>
            <a:off x="1593958" y="5646692"/>
            <a:ext cx="7410705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명령어를 수행하다가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만나면 대기하고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완료되면 다시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수행한다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특정한 태스크가 완료될 때까지 이를 계속 반복한다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71653848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87574" y="189392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08303" y="486902"/>
            <a:ext cx="760902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 Pool)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다수의 스레드를 미리 생성하고 관리하여 작업을 효율적으로 처리하는 디자인 패턴이다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스레드 풀을 사용할 수 있는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프레임워크를 제공하고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8FF3F717-A7C5-B363-CC54-9B252065A6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2581584"/>
              </p:ext>
            </p:extLst>
          </p:nvPr>
        </p:nvGraphicFramePr>
        <p:xfrm>
          <a:off x="663092" y="4185491"/>
          <a:ext cx="10812326" cy="225769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18319">
                  <a:extLst>
                    <a:ext uri="{9D8B030D-6E8A-4147-A177-3AD203B41FA5}">
                      <a16:colId xmlns:a16="http://schemas.microsoft.com/office/drawing/2014/main" val="3915677930"/>
                    </a:ext>
                  </a:extLst>
                </a:gridCol>
                <a:gridCol w="8694007">
                  <a:extLst>
                    <a:ext uri="{9D8B030D-6E8A-4147-A177-3AD203B41FA5}">
                      <a16:colId xmlns:a16="http://schemas.microsoft.com/office/drawing/2014/main" val="3519480117"/>
                    </a:ext>
                  </a:extLst>
                </a:gridCol>
              </a:tblGrid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생성 및 관리 메커니즘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풀을 구현하기 위해 스레드를 생성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초기화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재사용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제거 등을 효율적으로 처리할 수 있는 메커니즘이 필요하다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1275768"/>
                  </a:ext>
                </a:extLst>
              </a:tr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큐 </a:t>
                      </a:r>
                      <a:r>
                        <a:rPr lang="en-US" altLang="ko-KR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Work Queue)</a:t>
                      </a:r>
                      <a:endParaRPr 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작업들을 관리하는 대기열인 작업 큐가 필요합니다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큐는 작업들을 저장하고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스레드가 작업을 가져와 실행할 수 있는 구조를 제공한다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1066267"/>
                  </a:ext>
                </a:extLst>
              </a:tr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동기화 메커니즘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간의 경합 상황을 관리하고 동기화를 처리하여 데이터의 일관성과 정확성을 보장한다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9587714"/>
                  </a:ext>
                </a:extLst>
              </a:tr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풀 설정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동시에 실행되는 스레드의 최대 개수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큐의 크기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우선순위 등을 조절하는 파라미터를 포함한다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2552205"/>
                  </a:ext>
                </a:extLst>
              </a:tr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종료 및 리소스 관리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풀 내의 스레드가 종료되거나 더 이상 필요하지 않을 때 이를 처리하고 관리하는 메커니즘이 필요하다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9883774"/>
                  </a:ext>
                </a:extLst>
              </a:tr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오류 처리 메커니즘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실행 중에 오류가 발생할 수 있으므로 이를 처리하고 적절한 조치를 취하는 메커니즘이 필요하다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9606975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C4E8E989-5F7E-D361-1AD8-6D7E9D9F36FC}"/>
              </a:ext>
            </a:extLst>
          </p:cNvPr>
          <p:cNvSpPr/>
          <p:nvPr/>
        </p:nvSpPr>
        <p:spPr>
          <a:xfrm>
            <a:off x="293711" y="1384155"/>
            <a:ext cx="24400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풀은 왜 필요한가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1CDD0262-F5DE-36A2-3AFF-270C7059BC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5093502"/>
              </p:ext>
            </p:extLst>
          </p:nvPr>
        </p:nvGraphicFramePr>
        <p:xfrm>
          <a:off x="663092" y="1811250"/>
          <a:ext cx="10812326" cy="150049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10386">
                  <a:extLst>
                    <a:ext uri="{9D8B030D-6E8A-4147-A177-3AD203B41FA5}">
                      <a16:colId xmlns:a16="http://schemas.microsoft.com/office/drawing/2014/main" val="2921337288"/>
                    </a:ext>
                  </a:extLst>
                </a:gridCol>
                <a:gridCol w="8701940">
                  <a:extLst>
                    <a:ext uri="{9D8B030D-6E8A-4147-A177-3AD203B41FA5}">
                      <a16:colId xmlns:a16="http://schemas.microsoft.com/office/drawing/2014/main" val="1099489000"/>
                    </a:ext>
                  </a:extLst>
                </a:gridCol>
              </a:tblGrid>
              <a:tr h="37512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생성 비용 절감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생성은 비용이 높다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그래서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풀은 미리 스레드를 생성하고 초기화하여 대기 상태로 유지함으로써 스레드 생성 비용을 줄인다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3929996"/>
                  </a:ext>
                </a:extLst>
              </a:tr>
              <a:tr h="37512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재 사용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풀은 작업이 종료된 스레드를 대기 상태로 전환하여 재사용 하며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반복적인 스레드 생성 및 삭제 오버헤드를 피하고 성능을 향상시킨다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9138141"/>
                  </a:ext>
                </a:extLst>
              </a:tr>
              <a:tr h="37512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동시성 제어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풀은 동시에 실행되는 스레드 개수를 제어 함으로써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시스템 리소스의 과도한 사용을 방지하고 스레드 간 경합으로 인한 성능 저하를 예방한다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3574992"/>
                  </a:ext>
                </a:extLst>
              </a:tr>
              <a:tr h="375123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대량 요청 시스템 보호</a:t>
                      </a: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클라이언트의 동시 접속이 증가하더라도 리소스가 허용하는 한도에서 요청을 대기하도록 함으로서 시스템이 다운되거나 중단되지 않도록 한다 </a:t>
                      </a:r>
                      <a:endParaRPr lang="en-US" altLang="ko-KR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8900034"/>
                  </a:ext>
                </a:extLst>
              </a:tr>
            </a:tbl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B16A742A-2F08-81DE-3D64-651553142769}"/>
              </a:ext>
            </a:extLst>
          </p:cNvPr>
          <p:cNvSpPr/>
          <p:nvPr/>
        </p:nvSpPr>
        <p:spPr>
          <a:xfrm>
            <a:off x="293711" y="3726626"/>
            <a:ext cx="46362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풀을 구현할 때 필요한 핵심 요소는 무엇인가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18472639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CB40BC72-E148-A634-4FB3-733ED929B279}"/>
              </a:ext>
            </a:extLst>
          </p:cNvPr>
          <p:cNvSpPr/>
          <p:nvPr/>
        </p:nvSpPr>
        <p:spPr>
          <a:xfrm>
            <a:off x="1681985" y="1516427"/>
            <a:ext cx="5328839" cy="3481536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57DB8C-FA88-7F68-7E18-3E00705138DA}"/>
              </a:ext>
            </a:extLst>
          </p:cNvPr>
          <p:cNvSpPr/>
          <p:nvPr/>
        </p:nvSpPr>
        <p:spPr>
          <a:xfrm>
            <a:off x="311878" y="231987"/>
            <a:ext cx="18069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구조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F6BCFF2F-C926-0514-3E06-D2551776DA28}"/>
              </a:ext>
            </a:extLst>
          </p:cNvPr>
          <p:cNvSpPr/>
          <p:nvPr/>
        </p:nvSpPr>
        <p:spPr>
          <a:xfrm>
            <a:off x="310621" y="1991699"/>
            <a:ext cx="823207" cy="369332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2FD016A-964F-F85E-85B3-7A23B342F102}"/>
              </a:ext>
            </a:extLst>
          </p:cNvPr>
          <p:cNvSpPr/>
          <p:nvPr/>
        </p:nvSpPr>
        <p:spPr>
          <a:xfrm>
            <a:off x="1091980" y="1872436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</a:t>
            </a: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ECC56F3A-4C90-1D53-5E24-22991083FE28}"/>
              </a:ext>
            </a:extLst>
          </p:cNvPr>
          <p:cNvSpPr/>
          <p:nvPr/>
        </p:nvSpPr>
        <p:spPr>
          <a:xfrm>
            <a:off x="2808413" y="1046902"/>
            <a:ext cx="200364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Pool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752DAB5-15CF-E0BC-E7A0-AB44E057E575}"/>
              </a:ext>
            </a:extLst>
          </p:cNvPr>
          <p:cNvSpPr/>
          <p:nvPr/>
        </p:nvSpPr>
        <p:spPr>
          <a:xfrm>
            <a:off x="1946848" y="306124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27273A10-60AC-A111-A456-D541FC6BC134}"/>
              </a:ext>
            </a:extLst>
          </p:cNvPr>
          <p:cNvSpPr/>
          <p:nvPr/>
        </p:nvSpPr>
        <p:spPr>
          <a:xfrm>
            <a:off x="2477173" y="306124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9BD744A7-A867-EBC2-24F4-A4FC057A7EAD}"/>
              </a:ext>
            </a:extLst>
          </p:cNvPr>
          <p:cNvSpPr/>
          <p:nvPr/>
        </p:nvSpPr>
        <p:spPr>
          <a:xfrm>
            <a:off x="3007041" y="306124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9BC974C2-9668-7467-8EAA-30120CFF3197}"/>
              </a:ext>
            </a:extLst>
          </p:cNvPr>
          <p:cNvSpPr/>
          <p:nvPr/>
        </p:nvSpPr>
        <p:spPr>
          <a:xfrm>
            <a:off x="3538635" y="306124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E34DF32B-8213-A5AD-C95C-8A0CEE738E88}"/>
              </a:ext>
            </a:extLst>
          </p:cNvPr>
          <p:cNvCxnSpPr>
            <a:cxnSpLocks/>
            <a:stCxn id="29" idx="3"/>
            <a:endCxn id="266" idx="1"/>
          </p:cNvCxnSpPr>
          <p:nvPr/>
        </p:nvCxnSpPr>
        <p:spPr>
          <a:xfrm>
            <a:off x="1133828" y="2176365"/>
            <a:ext cx="84829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CF8147C-2F72-AE2E-0CE6-F35215F92F83}"/>
              </a:ext>
            </a:extLst>
          </p:cNvPr>
          <p:cNvSpPr/>
          <p:nvPr/>
        </p:nvSpPr>
        <p:spPr>
          <a:xfrm>
            <a:off x="2742635" y="2779055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D2E587E6-6F33-AE5A-F3C3-F55CEFF4BA4F}"/>
              </a:ext>
            </a:extLst>
          </p:cNvPr>
          <p:cNvSpPr/>
          <p:nvPr/>
        </p:nvSpPr>
        <p:spPr>
          <a:xfrm>
            <a:off x="4869632" y="1652083"/>
            <a:ext cx="2049563" cy="3147062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12030904-A502-0441-FC8B-FC973D7B2E1D}"/>
              </a:ext>
            </a:extLst>
          </p:cNvPr>
          <p:cNvSpPr/>
          <p:nvPr/>
        </p:nvSpPr>
        <p:spPr>
          <a:xfrm>
            <a:off x="5087268" y="1781346"/>
            <a:ext cx="674592" cy="63505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BFBFEA6-D134-A7EC-A443-588D20ED605E}"/>
              </a:ext>
            </a:extLst>
          </p:cNvPr>
          <p:cNvSpPr txBox="1"/>
          <p:nvPr/>
        </p:nvSpPr>
        <p:spPr>
          <a:xfrm>
            <a:off x="5102222" y="1971892"/>
            <a:ext cx="644683" cy="2539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AD2150E9-C536-F9F7-CC90-F4D73AAB233E}"/>
              </a:ext>
            </a:extLst>
          </p:cNvPr>
          <p:cNvSpPr/>
          <p:nvPr/>
        </p:nvSpPr>
        <p:spPr>
          <a:xfrm>
            <a:off x="5087268" y="2527221"/>
            <a:ext cx="674592" cy="63505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1A594C6-5B76-367E-4E20-05BB8E365F3E}"/>
              </a:ext>
            </a:extLst>
          </p:cNvPr>
          <p:cNvSpPr txBox="1"/>
          <p:nvPr/>
        </p:nvSpPr>
        <p:spPr>
          <a:xfrm>
            <a:off x="5102222" y="2717767"/>
            <a:ext cx="644683" cy="2539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877D8D2F-8BC4-7BF9-31B0-8D5BB3724073}"/>
              </a:ext>
            </a:extLst>
          </p:cNvPr>
          <p:cNvSpPr/>
          <p:nvPr/>
        </p:nvSpPr>
        <p:spPr>
          <a:xfrm>
            <a:off x="5102222" y="3253387"/>
            <a:ext cx="674592" cy="63505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2CA8D09-48FD-BB8A-A922-D0E76D3A37D5}"/>
              </a:ext>
            </a:extLst>
          </p:cNvPr>
          <p:cNvSpPr txBox="1"/>
          <p:nvPr/>
        </p:nvSpPr>
        <p:spPr>
          <a:xfrm>
            <a:off x="5117176" y="3443933"/>
            <a:ext cx="644683" cy="2539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D63011E2-24A3-05C8-6CC3-F27DFCA8EC07}"/>
              </a:ext>
            </a:extLst>
          </p:cNvPr>
          <p:cNvSpPr/>
          <p:nvPr/>
        </p:nvSpPr>
        <p:spPr>
          <a:xfrm>
            <a:off x="5117176" y="3991421"/>
            <a:ext cx="674592" cy="63505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117CA87-F0C6-EC9A-4E05-F365964878B1}"/>
              </a:ext>
            </a:extLst>
          </p:cNvPr>
          <p:cNvSpPr txBox="1"/>
          <p:nvPr/>
        </p:nvSpPr>
        <p:spPr>
          <a:xfrm>
            <a:off x="5132130" y="4181967"/>
            <a:ext cx="644683" cy="2539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F1F2699D-3396-8728-B00F-4B70A8BFD705}"/>
              </a:ext>
            </a:extLst>
          </p:cNvPr>
          <p:cNvCxnSpPr>
            <a:cxnSpLocks/>
            <a:stCxn id="28" idx="3"/>
          </p:cNvCxnSpPr>
          <p:nvPr/>
        </p:nvCxnSpPr>
        <p:spPr>
          <a:xfrm flipH="1">
            <a:off x="4065382" y="2323396"/>
            <a:ext cx="1120678" cy="72692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6710927A-4193-B69D-E3AF-5EDD00F8374F}"/>
              </a:ext>
            </a:extLst>
          </p:cNvPr>
          <p:cNvCxnSpPr>
            <a:cxnSpLocks/>
            <a:stCxn id="37" idx="2"/>
          </p:cNvCxnSpPr>
          <p:nvPr/>
        </p:nvCxnSpPr>
        <p:spPr>
          <a:xfrm flipH="1">
            <a:off x="4090650" y="2844747"/>
            <a:ext cx="996618" cy="34748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5C1EBB38-1535-342D-4DC1-4453C9726A77}"/>
              </a:ext>
            </a:extLst>
          </p:cNvPr>
          <p:cNvCxnSpPr>
            <a:cxnSpLocks/>
            <a:stCxn id="41" idx="2"/>
          </p:cNvCxnSpPr>
          <p:nvPr/>
        </p:nvCxnSpPr>
        <p:spPr>
          <a:xfrm flipH="1" flipV="1">
            <a:off x="4105604" y="3316955"/>
            <a:ext cx="996618" cy="25395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7DB0111-0427-44AA-0032-805758D15629}"/>
              </a:ext>
            </a:extLst>
          </p:cNvPr>
          <p:cNvCxnSpPr>
            <a:cxnSpLocks/>
            <a:stCxn id="45" idx="1"/>
          </p:cNvCxnSpPr>
          <p:nvPr/>
        </p:nvCxnSpPr>
        <p:spPr>
          <a:xfrm flipH="1" flipV="1">
            <a:off x="4053476" y="3443933"/>
            <a:ext cx="1078654" cy="86501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69C4A157-22BA-841C-BAF5-61DDC3D189F2}"/>
              </a:ext>
            </a:extLst>
          </p:cNvPr>
          <p:cNvSpPr/>
          <p:nvPr/>
        </p:nvSpPr>
        <p:spPr>
          <a:xfrm>
            <a:off x="4150595" y="2418742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F9A81F55-3E19-BC33-0FE8-CF68DA63C563}"/>
              </a:ext>
            </a:extLst>
          </p:cNvPr>
          <p:cNvSpPr/>
          <p:nvPr/>
        </p:nvSpPr>
        <p:spPr>
          <a:xfrm>
            <a:off x="4166458" y="3831093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4AEC36CC-E0E6-3326-16F9-4EBE5819C26A}"/>
              </a:ext>
            </a:extLst>
          </p:cNvPr>
          <p:cNvSpPr/>
          <p:nvPr/>
        </p:nvSpPr>
        <p:spPr>
          <a:xfrm>
            <a:off x="4297616" y="3422638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6D2D4B58-C5AA-764D-97FA-1CBCC4DB89C8}"/>
              </a:ext>
            </a:extLst>
          </p:cNvPr>
          <p:cNvSpPr/>
          <p:nvPr/>
        </p:nvSpPr>
        <p:spPr>
          <a:xfrm>
            <a:off x="4303195" y="2713494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</a:p>
        </p:txBody>
      </p:sp>
      <p:sp>
        <p:nvSpPr>
          <p:cNvPr id="130" name="모서리가 둥근 직사각형 129">
            <a:extLst>
              <a:ext uri="{FF2B5EF4-FFF2-40B4-BE49-F238E27FC236}">
                <a16:creationId xmlns:a16="http://schemas.microsoft.com/office/drawing/2014/main" id="{5947E0DA-9853-A055-58E6-0FA1D8323599}"/>
              </a:ext>
            </a:extLst>
          </p:cNvPr>
          <p:cNvSpPr/>
          <p:nvPr/>
        </p:nvSpPr>
        <p:spPr>
          <a:xfrm>
            <a:off x="7234059" y="171476"/>
            <a:ext cx="4511459" cy="2772392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1" name="모서리가 둥근 직사각형 130">
            <a:extLst>
              <a:ext uri="{FF2B5EF4-FFF2-40B4-BE49-F238E27FC236}">
                <a16:creationId xmlns:a16="http://schemas.microsoft.com/office/drawing/2014/main" id="{C48427BD-CA99-0583-1742-B41BDF7637D9}"/>
              </a:ext>
            </a:extLst>
          </p:cNvPr>
          <p:cNvSpPr/>
          <p:nvPr/>
        </p:nvSpPr>
        <p:spPr>
          <a:xfrm>
            <a:off x="7455409" y="133977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2" name="모서리가 둥근 직사각형 131">
            <a:extLst>
              <a:ext uri="{FF2B5EF4-FFF2-40B4-BE49-F238E27FC236}">
                <a16:creationId xmlns:a16="http://schemas.microsoft.com/office/drawing/2014/main" id="{A2A498EE-B09B-0624-B15A-3134093FA7B7}"/>
              </a:ext>
            </a:extLst>
          </p:cNvPr>
          <p:cNvSpPr/>
          <p:nvPr/>
        </p:nvSpPr>
        <p:spPr>
          <a:xfrm>
            <a:off x="7985734" y="133977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A3478C43-5A11-73F1-EB0E-7F1EC2AFE0D9}"/>
              </a:ext>
            </a:extLst>
          </p:cNvPr>
          <p:cNvSpPr/>
          <p:nvPr/>
        </p:nvSpPr>
        <p:spPr>
          <a:xfrm>
            <a:off x="8516059" y="133977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403CA5B3-C5B7-CC72-9ED7-2EA3506E9362}"/>
              </a:ext>
            </a:extLst>
          </p:cNvPr>
          <p:cNvSpPr/>
          <p:nvPr/>
        </p:nvSpPr>
        <p:spPr>
          <a:xfrm>
            <a:off x="9047653" y="133977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B8C0C2B7-73D1-B505-8CCF-5F33754CE36A}"/>
              </a:ext>
            </a:extLst>
          </p:cNvPr>
          <p:cNvSpPr/>
          <p:nvPr/>
        </p:nvSpPr>
        <p:spPr>
          <a:xfrm>
            <a:off x="8245516" y="1000785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136" name="모서리가 둥근 직사각형 135">
            <a:extLst>
              <a:ext uri="{FF2B5EF4-FFF2-40B4-BE49-F238E27FC236}">
                <a16:creationId xmlns:a16="http://schemas.microsoft.com/office/drawing/2014/main" id="{3387EE92-8826-4A3C-4217-67D87194985F}"/>
              </a:ext>
            </a:extLst>
          </p:cNvPr>
          <p:cNvSpPr/>
          <p:nvPr/>
        </p:nvSpPr>
        <p:spPr>
          <a:xfrm>
            <a:off x="10418428" y="257947"/>
            <a:ext cx="1132488" cy="2464060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81" name="그룹 180">
            <a:extLst>
              <a:ext uri="{FF2B5EF4-FFF2-40B4-BE49-F238E27FC236}">
                <a16:creationId xmlns:a16="http://schemas.microsoft.com/office/drawing/2014/main" id="{A98CE463-CE2D-8E70-7AF8-F1C5D44ED866}"/>
              </a:ext>
            </a:extLst>
          </p:cNvPr>
          <p:cNvGrpSpPr/>
          <p:nvPr/>
        </p:nvGrpSpPr>
        <p:grpSpPr>
          <a:xfrm>
            <a:off x="10653967" y="341226"/>
            <a:ext cx="644683" cy="504783"/>
            <a:chOff x="10355264" y="640218"/>
            <a:chExt cx="644683" cy="504783"/>
          </a:xfrm>
        </p:grpSpPr>
        <p:sp>
          <p:nvSpPr>
            <p:cNvPr id="137" name="타원 136">
              <a:extLst>
                <a:ext uri="{FF2B5EF4-FFF2-40B4-BE49-F238E27FC236}">
                  <a16:creationId xmlns:a16="http://schemas.microsoft.com/office/drawing/2014/main" id="{D353BE3E-77CA-D7BD-4D1B-57FDCF30D77B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318FFF21-452E-F2D1-195D-BF2CBEF3DE54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82" name="그룹 181">
            <a:extLst>
              <a:ext uri="{FF2B5EF4-FFF2-40B4-BE49-F238E27FC236}">
                <a16:creationId xmlns:a16="http://schemas.microsoft.com/office/drawing/2014/main" id="{A17A3798-8E46-90FD-817A-D1CAFA1ABDBF}"/>
              </a:ext>
            </a:extLst>
          </p:cNvPr>
          <p:cNvGrpSpPr/>
          <p:nvPr/>
        </p:nvGrpSpPr>
        <p:grpSpPr>
          <a:xfrm>
            <a:off x="10671542" y="921489"/>
            <a:ext cx="644683" cy="504783"/>
            <a:chOff x="10355264" y="1386093"/>
            <a:chExt cx="644683" cy="504783"/>
          </a:xfrm>
        </p:grpSpPr>
        <p:sp>
          <p:nvSpPr>
            <p:cNvPr id="139" name="타원 138">
              <a:extLst>
                <a:ext uri="{FF2B5EF4-FFF2-40B4-BE49-F238E27FC236}">
                  <a16:creationId xmlns:a16="http://schemas.microsoft.com/office/drawing/2014/main" id="{4978BD53-06DF-C745-7993-27620FEAEF91}"/>
                </a:ext>
              </a:extLst>
            </p:cNvPr>
            <p:cNvSpPr/>
            <p:nvPr/>
          </p:nvSpPr>
          <p:spPr>
            <a:xfrm>
              <a:off x="10387810" y="1386093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7169CB96-3CD0-8260-FB1A-E3466EA0EAEE}"/>
                </a:ext>
              </a:extLst>
            </p:cNvPr>
            <p:cNvSpPr txBox="1"/>
            <p:nvPr/>
          </p:nvSpPr>
          <p:spPr>
            <a:xfrm>
              <a:off x="10355264" y="1520203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83" name="그룹 182">
            <a:extLst>
              <a:ext uri="{FF2B5EF4-FFF2-40B4-BE49-F238E27FC236}">
                <a16:creationId xmlns:a16="http://schemas.microsoft.com/office/drawing/2014/main" id="{9D3AD2B9-6B2E-C4C9-7E7E-BE3737173FE7}"/>
              </a:ext>
            </a:extLst>
          </p:cNvPr>
          <p:cNvGrpSpPr/>
          <p:nvPr/>
        </p:nvGrpSpPr>
        <p:grpSpPr>
          <a:xfrm>
            <a:off x="10683875" y="1500419"/>
            <a:ext cx="644683" cy="504783"/>
            <a:chOff x="10370218" y="2112259"/>
            <a:chExt cx="644683" cy="504783"/>
          </a:xfrm>
        </p:grpSpPr>
        <p:sp>
          <p:nvSpPr>
            <p:cNvPr id="141" name="타원 140">
              <a:extLst>
                <a:ext uri="{FF2B5EF4-FFF2-40B4-BE49-F238E27FC236}">
                  <a16:creationId xmlns:a16="http://schemas.microsoft.com/office/drawing/2014/main" id="{0CAC13D9-CC39-2D26-3447-49C84D6E96FA}"/>
                </a:ext>
              </a:extLst>
            </p:cNvPr>
            <p:cNvSpPr/>
            <p:nvPr/>
          </p:nvSpPr>
          <p:spPr>
            <a:xfrm>
              <a:off x="10402764" y="2112259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09D263C8-FB43-849E-2C0E-865E1384BF3D}"/>
                </a:ext>
              </a:extLst>
            </p:cNvPr>
            <p:cNvSpPr txBox="1"/>
            <p:nvPr/>
          </p:nvSpPr>
          <p:spPr>
            <a:xfrm>
              <a:off x="10370218" y="2246369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84" name="그룹 183">
            <a:extLst>
              <a:ext uri="{FF2B5EF4-FFF2-40B4-BE49-F238E27FC236}">
                <a16:creationId xmlns:a16="http://schemas.microsoft.com/office/drawing/2014/main" id="{8E219174-8232-436F-1280-B62E33F2FA74}"/>
              </a:ext>
            </a:extLst>
          </p:cNvPr>
          <p:cNvGrpSpPr/>
          <p:nvPr/>
        </p:nvGrpSpPr>
        <p:grpSpPr>
          <a:xfrm>
            <a:off x="10705738" y="2077783"/>
            <a:ext cx="644683" cy="504783"/>
            <a:chOff x="10385172" y="2850293"/>
            <a:chExt cx="644683" cy="504783"/>
          </a:xfrm>
        </p:grpSpPr>
        <p:sp>
          <p:nvSpPr>
            <p:cNvPr id="143" name="타원 142">
              <a:extLst>
                <a:ext uri="{FF2B5EF4-FFF2-40B4-BE49-F238E27FC236}">
                  <a16:creationId xmlns:a16="http://schemas.microsoft.com/office/drawing/2014/main" id="{29EFD73C-A3ED-6359-01E8-7F76CAD8614C}"/>
                </a:ext>
              </a:extLst>
            </p:cNvPr>
            <p:cNvSpPr/>
            <p:nvPr/>
          </p:nvSpPr>
          <p:spPr>
            <a:xfrm>
              <a:off x="10417718" y="2850293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B43BC0DF-2851-A552-D480-F2F3356FBD8B}"/>
                </a:ext>
              </a:extLst>
            </p:cNvPr>
            <p:cNvSpPr txBox="1"/>
            <p:nvPr/>
          </p:nvSpPr>
          <p:spPr>
            <a:xfrm>
              <a:off x="10385172" y="2984403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145" name="직선 화살표 연결선 144">
            <a:extLst>
              <a:ext uri="{FF2B5EF4-FFF2-40B4-BE49-F238E27FC236}">
                <a16:creationId xmlns:a16="http://schemas.microsoft.com/office/drawing/2014/main" id="{98C937FF-9B74-4183-748D-2F8566A78FA9}"/>
              </a:ext>
            </a:extLst>
          </p:cNvPr>
          <p:cNvCxnSpPr>
            <a:cxnSpLocks/>
            <a:stCxn id="137" idx="3"/>
          </p:cNvCxnSpPr>
          <p:nvPr/>
        </p:nvCxnSpPr>
        <p:spPr>
          <a:xfrm flipH="1">
            <a:off x="9578577" y="772085"/>
            <a:ext cx="1186463" cy="57925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6" name="직선 화살표 연결선 145">
            <a:extLst>
              <a:ext uri="{FF2B5EF4-FFF2-40B4-BE49-F238E27FC236}">
                <a16:creationId xmlns:a16="http://schemas.microsoft.com/office/drawing/2014/main" id="{3B7F29BC-AE33-FFF0-453A-82CCDE171BCF}"/>
              </a:ext>
            </a:extLst>
          </p:cNvPr>
          <p:cNvCxnSpPr>
            <a:cxnSpLocks/>
            <a:stCxn id="139" idx="2"/>
            <a:endCxn id="134" idx="3"/>
          </p:cNvCxnSpPr>
          <p:nvPr/>
        </p:nvCxnSpPr>
        <p:spPr>
          <a:xfrm flipH="1">
            <a:off x="9578577" y="1173881"/>
            <a:ext cx="1125511" cy="33963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890425A6-1EC4-446D-B1D4-1BBA9FAB36A6}"/>
              </a:ext>
            </a:extLst>
          </p:cNvPr>
          <p:cNvCxnSpPr>
            <a:cxnSpLocks/>
            <a:stCxn id="141" idx="2"/>
          </p:cNvCxnSpPr>
          <p:nvPr/>
        </p:nvCxnSpPr>
        <p:spPr>
          <a:xfrm flipH="1" flipV="1">
            <a:off x="9589260" y="1574511"/>
            <a:ext cx="1127161" cy="17830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8" name="직선 화살표 연결선 147">
            <a:extLst>
              <a:ext uri="{FF2B5EF4-FFF2-40B4-BE49-F238E27FC236}">
                <a16:creationId xmlns:a16="http://schemas.microsoft.com/office/drawing/2014/main" id="{71429A30-24D9-E630-073C-E179010D59AC}"/>
              </a:ext>
            </a:extLst>
          </p:cNvPr>
          <p:cNvCxnSpPr>
            <a:cxnSpLocks/>
            <a:stCxn id="144" idx="1"/>
          </p:cNvCxnSpPr>
          <p:nvPr/>
        </p:nvCxnSpPr>
        <p:spPr>
          <a:xfrm flipH="1" flipV="1">
            <a:off x="9578577" y="1651941"/>
            <a:ext cx="1127161" cy="68693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0A234EEE-93A9-E4E4-A950-0E94EB16E538}"/>
              </a:ext>
            </a:extLst>
          </p:cNvPr>
          <p:cNvSpPr/>
          <p:nvPr/>
        </p:nvSpPr>
        <p:spPr>
          <a:xfrm>
            <a:off x="9685970" y="769524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94597892-F784-7B7A-E8EC-716F912A7E4C}"/>
              </a:ext>
            </a:extLst>
          </p:cNvPr>
          <p:cNvSpPr/>
          <p:nvPr/>
        </p:nvSpPr>
        <p:spPr>
          <a:xfrm>
            <a:off x="9731217" y="1951145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4796340D-BC81-8938-8443-9DDB6F306F72}"/>
              </a:ext>
            </a:extLst>
          </p:cNvPr>
          <p:cNvSpPr/>
          <p:nvPr/>
        </p:nvSpPr>
        <p:spPr>
          <a:xfrm>
            <a:off x="9864249" y="1624775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F2E50D59-FB11-C010-9246-9D71995A8A90}"/>
              </a:ext>
            </a:extLst>
          </p:cNvPr>
          <p:cNvSpPr/>
          <p:nvPr/>
        </p:nvSpPr>
        <p:spPr>
          <a:xfrm>
            <a:off x="9827623" y="1046902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CC8D7D56-203B-6489-39C7-FA5F6B06A527}"/>
              </a:ext>
            </a:extLst>
          </p:cNvPr>
          <p:cNvSpPr/>
          <p:nvPr/>
        </p:nvSpPr>
        <p:spPr>
          <a:xfrm>
            <a:off x="1681985" y="5099356"/>
            <a:ext cx="4629163" cy="8329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스레드 풀에 등록하면 스레드 풀은 큐에 작업을 저장한다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미리 생성된 스레드는 큐로부터 작업을 하나씩 가져가고 작업을 진행한다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완료하면 다음 작업을 할당받기 위해 시도한다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8700B2A5-546D-8D7F-66C1-4786F223F6A3}"/>
              </a:ext>
            </a:extLst>
          </p:cNvPr>
          <p:cNvSpPr/>
          <p:nvPr/>
        </p:nvSpPr>
        <p:spPr>
          <a:xfrm>
            <a:off x="7234060" y="2895284"/>
            <a:ext cx="4511458" cy="3250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할당 받을 작업이 없으면 요청이 들어올 때 까지 계속 대기한다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1" name="모서리가 둥근 직사각형 190">
            <a:extLst>
              <a:ext uri="{FF2B5EF4-FFF2-40B4-BE49-F238E27FC236}">
                <a16:creationId xmlns:a16="http://schemas.microsoft.com/office/drawing/2014/main" id="{D1731A74-7E23-4A97-CAFC-A83FA3A1695A}"/>
              </a:ext>
            </a:extLst>
          </p:cNvPr>
          <p:cNvSpPr/>
          <p:nvPr/>
        </p:nvSpPr>
        <p:spPr>
          <a:xfrm>
            <a:off x="7220841" y="3401141"/>
            <a:ext cx="4511459" cy="2772392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2" name="모서리가 둥근 직사각형 191">
            <a:extLst>
              <a:ext uri="{FF2B5EF4-FFF2-40B4-BE49-F238E27FC236}">
                <a16:creationId xmlns:a16="http://schemas.microsoft.com/office/drawing/2014/main" id="{BBB58124-5E2F-0ACB-4F6E-3EE98D7BF836}"/>
              </a:ext>
            </a:extLst>
          </p:cNvPr>
          <p:cNvSpPr/>
          <p:nvPr/>
        </p:nvSpPr>
        <p:spPr>
          <a:xfrm>
            <a:off x="7442191" y="46186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A55AF2E8-A868-F8E4-7224-CA9F2DC7C665}"/>
              </a:ext>
            </a:extLst>
          </p:cNvPr>
          <p:cNvSpPr/>
          <p:nvPr/>
        </p:nvSpPr>
        <p:spPr>
          <a:xfrm>
            <a:off x="7972516" y="46186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4" name="모서리가 둥근 직사각형 193">
            <a:extLst>
              <a:ext uri="{FF2B5EF4-FFF2-40B4-BE49-F238E27FC236}">
                <a16:creationId xmlns:a16="http://schemas.microsoft.com/office/drawing/2014/main" id="{85608C4A-CE9F-A36D-7011-096B87C08316}"/>
              </a:ext>
            </a:extLst>
          </p:cNvPr>
          <p:cNvSpPr/>
          <p:nvPr/>
        </p:nvSpPr>
        <p:spPr>
          <a:xfrm>
            <a:off x="8502841" y="46186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5" name="모서리가 둥근 직사각형 194">
            <a:extLst>
              <a:ext uri="{FF2B5EF4-FFF2-40B4-BE49-F238E27FC236}">
                <a16:creationId xmlns:a16="http://schemas.microsoft.com/office/drawing/2014/main" id="{09E1D29E-FF70-DA32-0F04-48B068C313BD}"/>
              </a:ext>
            </a:extLst>
          </p:cNvPr>
          <p:cNvSpPr/>
          <p:nvPr/>
        </p:nvSpPr>
        <p:spPr>
          <a:xfrm>
            <a:off x="9034435" y="46186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AF50033C-FC8D-9FAE-72A6-C82B2AD0D828}"/>
              </a:ext>
            </a:extLst>
          </p:cNvPr>
          <p:cNvSpPr/>
          <p:nvPr/>
        </p:nvSpPr>
        <p:spPr>
          <a:xfrm>
            <a:off x="8232298" y="4279635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197" name="모서리가 둥근 직사각형 196">
            <a:extLst>
              <a:ext uri="{FF2B5EF4-FFF2-40B4-BE49-F238E27FC236}">
                <a16:creationId xmlns:a16="http://schemas.microsoft.com/office/drawing/2014/main" id="{15A75030-0489-6DB3-43FF-AFB401CE291E}"/>
              </a:ext>
            </a:extLst>
          </p:cNvPr>
          <p:cNvSpPr/>
          <p:nvPr/>
        </p:nvSpPr>
        <p:spPr>
          <a:xfrm>
            <a:off x="10405210" y="3536797"/>
            <a:ext cx="1132488" cy="2464060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98" name="그룹 197">
            <a:extLst>
              <a:ext uri="{FF2B5EF4-FFF2-40B4-BE49-F238E27FC236}">
                <a16:creationId xmlns:a16="http://schemas.microsoft.com/office/drawing/2014/main" id="{2DF571CB-7459-6356-C485-35DEFBA5FED4}"/>
              </a:ext>
            </a:extLst>
          </p:cNvPr>
          <p:cNvGrpSpPr/>
          <p:nvPr/>
        </p:nvGrpSpPr>
        <p:grpSpPr>
          <a:xfrm>
            <a:off x="10640749" y="3620076"/>
            <a:ext cx="644683" cy="504783"/>
            <a:chOff x="10355264" y="640218"/>
            <a:chExt cx="644683" cy="504783"/>
          </a:xfrm>
        </p:grpSpPr>
        <p:sp>
          <p:nvSpPr>
            <p:cNvPr id="199" name="타원 198">
              <a:extLst>
                <a:ext uri="{FF2B5EF4-FFF2-40B4-BE49-F238E27FC236}">
                  <a16:creationId xmlns:a16="http://schemas.microsoft.com/office/drawing/2014/main" id="{48A878D5-305A-EA80-02BB-CD0944211021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4EA86F78-1FF3-9D4C-A6FC-9C8EF83AF460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201" name="그룹 200">
            <a:extLst>
              <a:ext uri="{FF2B5EF4-FFF2-40B4-BE49-F238E27FC236}">
                <a16:creationId xmlns:a16="http://schemas.microsoft.com/office/drawing/2014/main" id="{6BFA7B3F-EE76-8ACE-3380-E00BF60E4D37}"/>
              </a:ext>
            </a:extLst>
          </p:cNvPr>
          <p:cNvGrpSpPr/>
          <p:nvPr/>
        </p:nvGrpSpPr>
        <p:grpSpPr>
          <a:xfrm>
            <a:off x="10938937" y="4081095"/>
            <a:ext cx="644683" cy="504783"/>
            <a:chOff x="10355264" y="1386093"/>
            <a:chExt cx="644683" cy="504783"/>
          </a:xfrm>
        </p:grpSpPr>
        <p:sp>
          <p:nvSpPr>
            <p:cNvPr id="202" name="타원 201">
              <a:extLst>
                <a:ext uri="{FF2B5EF4-FFF2-40B4-BE49-F238E27FC236}">
                  <a16:creationId xmlns:a16="http://schemas.microsoft.com/office/drawing/2014/main" id="{5CEF15E1-2489-B569-D6F7-D7A44C2247EC}"/>
                </a:ext>
              </a:extLst>
            </p:cNvPr>
            <p:cNvSpPr/>
            <p:nvPr/>
          </p:nvSpPr>
          <p:spPr>
            <a:xfrm>
              <a:off x="10387810" y="1386093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BBF90DED-36BC-507A-0646-347C6DEE3FF9}"/>
                </a:ext>
              </a:extLst>
            </p:cNvPr>
            <p:cNvSpPr txBox="1"/>
            <p:nvPr/>
          </p:nvSpPr>
          <p:spPr>
            <a:xfrm>
              <a:off x="10355264" y="1520203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204" name="그룹 203">
            <a:extLst>
              <a:ext uri="{FF2B5EF4-FFF2-40B4-BE49-F238E27FC236}">
                <a16:creationId xmlns:a16="http://schemas.microsoft.com/office/drawing/2014/main" id="{5EDD128A-439B-3C3F-0A1C-8C59B4B2607B}"/>
              </a:ext>
            </a:extLst>
          </p:cNvPr>
          <p:cNvGrpSpPr/>
          <p:nvPr/>
        </p:nvGrpSpPr>
        <p:grpSpPr>
          <a:xfrm>
            <a:off x="10418428" y="4310813"/>
            <a:ext cx="644683" cy="504783"/>
            <a:chOff x="10370218" y="2112259"/>
            <a:chExt cx="644683" cy="504783"/>
          </a:xfrm>
        </p:grpSpPr>
        <p:sp>
          <p:nvSpPr>
            <p:cNvPr id="205" name="타원 204">
              <a:extLst>
                <a:ext uri="{FF2B5EF4-FFF2-40B4-BE49-F238E27FC236}">
                  <a16:creationId xmlns:a16="http://schemas.microsoft.com/office/drawing/2014/main" id="{6B623E35-E54C-6A36-EFF7-2B65EDC62B47}"/>
                </a:ext>
              </a:extLst>
            </p:cNvPr>
            <p:cNvSpPr/>
            <p:nvPr/>
          </p:nvSpPr>
          <p:spPr>
            <a:xfrm>
              <a:off x="10402764" y="2112259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D94DC582-C308-508D-7DFC-9D96B3DD47B8}"/>
                </a:ext>
              </a:extLst>
            </p:cNvPr>
            <p:cNvSpPr txBox="1"/>
            <p:nvPr/>
          </p:nvSpPr>
          <p:spPr>
            <a:xfrm>
              <a:off x="10370218" y="2246369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207" name="그룹 206">
            <a:extLst>
              <a:ext uri="{FF2B5EF4-FFF2-40B4-BE49-F238E27FC236}">
                <a16:creationId xmlns:a16="http://schemas.microsoft.com/office/drawing/2014/main" id="{614E0230-3278-C60F-FF42-9081D9324077}"/>
              </a:ext>
            </a:extLst>
          </p:cNvPr>
          <p:cNvGrpSpPr/>
          <p:nvPr/>
        </p:nvGrpSpPr>
        <p:grpSpPr>
          <a:xfrm>
            <a:off x="10862577" y="4700556"/>
            <a:ext cx="644683" cy="504783"/>
            <a:chOff x="10385172" y="2850293"/>
            <a:chExt cx="644683" cy="504783"/>
          </a:xfrm>
        </p:grpSpPr>
        <p:sp>
          <p:nvSpPr>
            <p:cNvPr id="208" name="타원 207">
              <a:extLst>
                <a:ext uri="{FF2B5EF4-FFF2-40B4-BE49-F238E27FC236}">
                  <a16:creationId xmlns:a16="http://schemas.microsoft.com/office/drawing/2014/main" id="{9CE5AEFD-F376-CC8D-5862-2497EE559990}"/>
                </a:ext>
              </a:extLst>
            </p:cNvPr>
            <p:cNvSpPr/>
            <p:nvPr/>
          </p:nvSpPr>
          <p:spPr>
            <a:xfrm>
              <a:off x="10417718" y="2850293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09" name="TextBox 208">
              <a:extLst>
                <a:ext uri="{FF2B5EF4-FFF2-40B4-BE49-F238E27FC236}">
                  <a16:creationId xmlns:a16="http://schemas.microsoft.com/office/drawing/2014/main" id="{5B96A869-AB3F-D540-5356-DD7ECD9305D8}"/>
                </a:ext>
              </a:extLst>
            </p:cNvPr>
            <p:cNvSpPr txBox="1"/>
            <p:nvPr/>
          </p:nvSpPr>
          <p:spPr>
            <a:xfrm>
              <a:off x="10385172" y="2984403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ECE815C0-E09A-401C-4477-EA1A196EE80D}"/>
              </a:ext>
            </a:extLst>
          </p:cNvPr>
          <p:cNvSpPr/>
          <p:nvPr/>
        </p:nvSpPr>
        <p:spPr>
          <a:xfrm>
            <a:off x="10013245" y="3765795"/>
            <a:ext cx="703175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working</a:t>
            </a:r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374C8AC3-511D-3F00-B7D0-85AE5CD14778}"/>
              </a:ext>
            </a:extLst>
          </p:cNvPr>
          <p:cNvSpPr/>
          <p:nvPr/>
        </p:nvSpPr>
        <p:spPr>
          <a:xfrm>
            <a:off x="11298650" y="3960335"/>
            <a:ext cx="703175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working</a:t>
            </a:r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0E99F567-D05F-E9DE-9B4D-C525FCD84469}"/>
              </a:ext>
            </a:extLst>
          </p:cNvPr>
          <p:cNvSpPr/>
          <p:nvPr/>
        </p:nvSpPr>
        <p:spPr>
          <a:xfrm>
            <a:off x="9854339" y="4272247"/>
            <a:ext cx="703175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working</a:t>
            </a: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585A03EA-CDCF-8E2A-3150-DDB45FFB263D}"/>
              </a:ext>
            </a:extLst>
          </p:cNvPr>
          <p:cNvSpPr/>
          <p:nvPr/>
        </p:nvSpPr>
        <p:spPr>
          <a:xfrm>
            <a:off x="11350421" y="4672663"/>
            <a:ext cx="703175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working</a:t>
            </a:r>
          </a:p>
        </p:txBody>
      </p:sp>
      <p:grpSp>
        <p:nvGrpSpPr>
          <p:cNvPr id="225" name="그룹 224">
            <a:extLst>
              <a:ext uri="{FF2B5EF4-FFF2-40B4-BE49-F238E27FC236}">
                <a16:creationId xmlns:a16="http://schemas.microsoft.com/office/drawing/2014/main" id="{727CE610-F072-0C7F-2073-2A577B641A06}"/>
              </a:ext>
            </a:extLst>
          </p:cNvPr>
          <p:cNvGrpSpPr/>
          <p:nvPr/>
        </p:nvGrpSpPr>
        <p:grpSpPr>
          <a:xfrm>
            <a:off x="10545710" y="5357581"/>
            <a:ext cx="644683" cy="504783"/>
            <a:chOff x="8551231" y="5458392"/>
            <a:chExt cx="644683" cy="504783"/>
          </a:xfrm>
        </p:grpSpPr>
        <p:sp>
          <p:nvSpPr>
            <p:cNvPr id="222" name="타원 221">
              <a:extLst>
                <a:ext uri="{FF2B5EF4-FFF2-40B4-BE49-F238E27FC236}">
                  <a16:creationId xmlns:a16="http://schemas.microsoft.com/office/drawing/2014/main" id="{22EEDF16-A5A8-A771-A980-733B23D3ADB8}"/>
                </a:ext>
              </a:extLst>
            </p:cNvPr>
            <p:cNvSpPr/>
            <p:nvPr/>
          </p:nvSpPr>
          <p:spPr>
            <a:xfrm>
              <a:off x="8583777" y="5458392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93853833-1939-BFCF-B138-E31D27769A03}"/>
                </a:ext>
              </a:extLst>
            </p:cNvPr>
            <p:cNvSpPr txBox="1"/>
            <p:nvPr/>
          </p:nvSpPr>
          <p:spPr>
            <a:xfrm>
              <a:off x="8551231" y="5592502"/>
              <a:ext cx="644683" cy="253958"/>
            </a:xfrm>
            <a:prstGeom prst="rect">
              <a:avLst/>
            </a:prstGeom>
            <a:noFill/>
            <a:ln>
              <a:noFill/>
              <a:prstDash val="sysDash"/>
            </a:ln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226" name="그룹 225">
            <a:extLst>
              <a:ext uri="{FF2B5EF4-FFF2-40B4-BE49-F238E27FC236}">
                <a16:creationId xmlns:a16="http://schemas.microsoft.com/office/drawing/2014/main" id="{2C712C1C-024C-4074-2B5B-976E7E421BFA}"/>
              </a:ext>
            </a:extLst>
          </p:cNvPr>
          <p:cNvGrpSpPr/>
          <p:nvPr/>
        </p:nvGrpSpPr>
        <p:grpSpPr>
          <a:xfrm>
            <a:off x="9162348" y="5476068"/>
            <a:ext cx="644683" cy="504783"/>
            <a:chOff x="8551231" y="5458392"/>
            <a:chExt cx="644683" cy="504783"/>
          </a:xfrm>
        </p:grpSpPr>
        <p:sp>
          <p:nvSpPr>
            <p:cNvPr id="227" name="타원 226">
              <a:extLst>
                <a:ext uri="{FF2B5EF4-FFF2-40B4-BE49-F238E27FC236}">
                  <a16:creationId xmlns:a16="http://schemas.microsoft.com/office/drawing/2014/main" id="{7C753793-82B3-41FD-7D18-25101061FB4D}"/>
                </a:ext>
              </a:extLst>
            </p:cNvPr>
            <p:cNvSpPr/>
            <p:nvPr/>
          </p:nvSpPr>
          <p:spPr>
            <a:xfrm>
              <a:off x="8583777" y="5458392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28" name="TextBox 227">
              <a:extLst>
                <a:ext uri="{FF2B5EF4-FFF2-40B4-BE49-F238E27FC236}">
                  <a16:creationId xmlns:a16="http://schemas.microsoft.com/office/drawing/2014/main" id="{1DB70AC5-174D-562C-DBFA-1C3CFFA7FE2D}"/>
                </a:ext>
              </a:extLst>
            </p:cNvPr>
            <p:cNvSpPr txBox="1"/>
            <p:nvPr/>
          </p:nvSpPr>
          <p:spPr>
            <a:xfrm>
              <a:off x="8551231" y="5592502"/>
              <a:ext cx="644683" cy="253958"/>
            </a:xfrm>
            <a:prstGeom prst="rect">
              <a:avLst/>
            </a:prstGeom>
            <a:noFill/>
            <a:ln>
              <a:noFill/>
              <a:prstDash val="sysDash"/>
            </a:ln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229" name="직사각형 228">
            <a:extLst>
              <a:ext uri="{FF2B5EF4-FFF2-40B4-BE49-F238E27FC236}">
                <a16:creationId xmlns:a16="http://schemas.microsoft.com/office/drawing/2014/main" id="{68A276D6-0456-BF05-7852-96CB9CD4CC45}"/>
              </a:ext>
            </a:extLst>
          </p:cNvPr>
          <p:cNvSpPr/>
          <p:nvPr/>
        </p:nvSpPr>
        <p:spPr>
          <a:xfrm>
            <a:off x="7206802" y="6235524"/>
            <a:ext cx="4754045" cy="4950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모두 작업 중이고 큐에 작업이 존재할 경우 스레드를 추가 생성한다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스레드 생성 개수는 기본 개수와 최대 개수로 제한을 둔다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F740DF57-FE97-B705-85D1-A524FC289263}"/>
              </a:ext>
            </a:extLst>
          </p:cNvPr>
          <p:cNvSpPr/>
          <p:nvPr/>
        </p:nvSpPr>
        <p:spPr>
          <a:xfrm>
            <a:off x="11075783" y="5452630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8A76DD45-4DFA-B59E-14E7-7374D6FCFBDE}"/>
              </a:ext>
            </a:extLst>
          </p:cNvPr>
          <p:cNvSpPr/>
          <p:nvPr/>
        </p:nvSpPr>
        <p:spPr>
          <a:xfrm>
            <a:off x="9413652" y="5298232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</a:p>
        </p:txBody>
      </p:sp>
      <p:cxnSp>
        <p:nvCxnSpPr>
          <p:cNvPr id="233" name="직선 화살표 연결선 232">
            <a:extLst>
              <a:ext uri="{FF2B5EF4-FFF2-40B4-BE49-F238E27FC236}">
                <a16:creationId xmlns:a16="http://schemas.microsoft.com/office/drawing/2014/main" id="{A2D1D955-144A-B2C5-3083-0C2F4D6F1FD3}"/>
              </a:ext>
            </a:extLst>
          </p:cNvPr>
          <p:cNvCxnSpPr>
            <a:cxnSpLocks/>
            <a:stCxn id="222" idx="1"/>
            <a:endCxn id="195" idx="3"/>
          </p:cNvCxnSpPr>
          <p:nvPr/>
        </p:nvCxnSpPr>
        <p:spPr>
          <a:xfrm flipH="1" flipV="1">
            <a:off x="9565359" y="4792366"/>
            <a:ext cx="1091424" cy="63913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7" name="직선 화살표 연결선 246">
            <a:extLst>
              <a:ext uri="{FF2B5EF4-FFF2-40B4-BE49-F238E27FC236}">
                <a16:creationId xmlns:a16="http://schemas.microsoft.com/office/drawing/2014/main" id="{774C5ECF-58F5-D841-5D94-398CDA3C7778}"/>
              </a:ext>
            </a:extLst>
          </p:cNvPr>
          <p:cNvCxnSpPr>
            <a:cxnSpLocks/>
            <a:stCxn id="228" idx="3"/>
          </p:cNvCxnSpPr>
          <p:nvPr/>
        </p:nvCxnSpPr>
        <p:spPr>
          <a:xfrm>
            <a:off x="9807031" y="5737157"/>
            <a:ext cx="598179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1" name="직사각형 250">
            <a:extLst>
              <a:ext uri="{FF2B5EF4-FFF2-40B4-BE49-F238E27FC236}">
                <a16:creationId xmlns:a16="http://schemas.microsoft.com/office/drawing/2014/main" id="{F8A834E2-9889-2F88-131A-852186D4294E}"/>
              </a:ext>
            </a:extLst>
          </p:cNvPr>
          <p:cNvSpPr/>
          <p:nvPr/>
        </p:nvSpPr>
        <p:spPr>
          <a:xfrm>
            <a:off x="9705182" y="5684044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추가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2" name="직사각형 251">
            <a:extLst>
              <a:ext uri="{FF2B5EF4-FFF2-40B4-BE49-F238E27FC236}">
                <a16:creationId xmlns:a16="http://schemas.microsoft.com/office/drawing/2014/main" id="{41577C89-6B50-97CA-31EC-4F185BB79834}"/>
              </a:ext>
            </a:extLst>
          </p:cNvPr>
          <p:cNvSpPr/>
          <p:nvPr/>
        </p:nvSpPr>
        <p:spPr>
          <a:xfrm>
            <a:off x="5667863" y="1802784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</a:p>
        </p:txBody>
      </p:sp>
      <p:sp>
        <p:nvSpPr>
          <p:cNvPr id="253" name="직사각형 252">
            <a:extLst>
              <a:ext uri="{FF2B5EF4-FFF2-40B4-BE49-F238E27FC236}">
                <a16:creationId xmlns:a16="http://schemas.microsoft.com/office/drawing/2014/main" id="{E6A330D7-C2F3-E9D7-C00A-D49427ABA5F7}"/>
              </a:ext>
            </a:extLst>
          </p:cNvPr>
          <p:cNvSpPr/>
          <p:nvPr/>
        </p:nvSpPr>
        <p:spPr>
          <a:xfrm>
            <a:off x="6242687" y="1976541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</a:p>
        </p:txBody>
      </p:sp>
      <p:cxnSp>
        <p:nvCxnSpPr>
          <p:cNvPr id="255" name="직선 화살표 연결선 254">
            <a:extLst>
              <a:ext uri="{FF2B5EF4-FFF2-40B4-BE49-F238E27FC236}">
                <a16:creationId xmlns:a16="http://schemas.microsoft.com/office/drawing/2014/main" id="{1CC8267A-7C79-6365-19A8-FB9E96BD233D}"/>
              </a:ext>
            </a:extLst>
          </p:cNvPr>
          <p:cNvCxnSpPr>
            <a:stCxn id="28" idx="6"/>
            <a:endCxn id="253" idx="1"/>
          </p:cNvCxnSpPr>
          <p:nvPr/>
        </p:nvCxnSpPr>
        <p:spPr>
          <a:xfrm>
            <a:off x="5761860" y="2098872"/>
            <a:ext cx="480827" cy="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7" name="직사각형 256">
            <a:extLst>
              <a:ext uri="{FF2B5EF4-FFF2-40B4-BE49-F238E27FC236}">
                <a16:creationId xmlns:a16="http://schemas.microsoft.com/office/drawing/2014/main" id="{B1C1B722-99EC-F2D8-F555-E9F4F9134865}"/>
              </a:ext>
            </a:extLst>
          </p:cNvPr>
          <p:cNvSpPr/>
          <p:nvPr/>
        </p:nvSpPr>
        <p:spPr>
          <a:xfrm>
            <a:off x="6245381" y="2725504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</a:p>
        </p:txBody>
      </p:sp>
      <p:cxnSp>
        <p:nvCxnSpPr>
          <p:cNvPr id="258" name="직선 화살표 연결선 257">
            <a:extLst>
              <a:ext uri="{FF2B5EF4-FFF2-40B4-BE49-F238E27FC236}">
                <a16:creationId xmlns:a16="http://schemas.microsoft.com/office/drawing/2014/main" id="{68F3C4F9-76B8-6338-3657-D2B650B50D2D}"/>
              </a:ext>
            </a:extLst>
          </p:cNvPr>
          <p:cNvCxnSpPr>
            <a:endCxn id="257" idx="1"/>
          </p:cNvCxnSpPr>
          <p:nvPr/>
        </p:nvCxnSpPr>
        <p:spPr>
          <a:xfrm>
            <a:off x="5764554" y="2847835"/>
            <a:ext cx="480827" cy="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9" name="직사각형 258">
            <a:extLst>
              <a:ext uri="{FF2B5EF4-FFF2-40B4-BE49-F238E27FC236}">
                <a16:creationId xmlns:a16="http://schemas.microsoft.com/office/drawing/2014/main" id="{C0264A67-065D-6CAB-3D4F-6182A785D647}"/>
              </a:ext>
            </a:extLst>
          </p:cNvPr>
          <p:cNvSpPr/>
          <p:nvPr/>
        </p:nvSpPr>
        <p:spPr>
          <a:xfrm>
            <a:off x="6255547" y="3472194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</a:p>
        </p:txBody>
      </p:sp>
      <p:cxnSp>
        <p:nvCxnSpPr>
          <p:cNvPr id="260" name="직선 화살표 연결선 259">
            <a:extLst>
              <a:ext uri="{FF2B5EF4-FFF2-40B4-BE49-F238E27FC236}">
                <a16:creationId xmlns:a16="http://schemas.microsoft.com/office/drawing/2014/main" id="{A32475BE-01B0-F4DF-74B1-CAFB606B3FE1}"/>
              </a:ext>
            </a:extLst>
          </p:cNvPr>
          <p:cNvCxnSpPr>
            <a:endCxn id="259" idx="1"/>
          </p:cNvCxnSpPr>
          <p:nvPr/>
        </p:nvCxnSpPr>
        <p:spPr>
          <a:xfrm>
            <a:off x="5774720" y="3594525"/>
            <a:ext cx="480827" cy="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1" name="직사각형 260">
            <a:extLst>
              <a:ext uri="{FF2B5EF4-FFF2-40B4-BE49-F238E27FC236}">
                <a16:creationId xmlns:a16="http://schemas.microsoft.com/office/drawing/2014/main" id="{48506A8E-2F01-BE31-A185-C2BC57D03CE9}"/>
              </a:ext>
            </a:extLst>
          </p:cNvPr>
          <p:cNvSpPr/>
          <p:nvPr/>
        </p:nvSpPr>
        <p:spPr>
          <a:xfrm>
            <a:off x="6266648" y="4185424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</a:p>
        </p:txBody>
      </p:sp>
      <p:cxnSp>
        <p:nvCxnSpPr>
          <p:cNvPr id="262" name="직선 화살표 연결선 261">
            <a:extLst>
              <a:ext uri="{FF2B5EF4-FFF2-40B4-BE49-F238E27FC236}">
                <a16:creationId xmlns:a16="http://schemas.microsoft.com/office/drawing/2014/main" id="{D43F948A-878A-826C-E1A8-88CC8D64F621}"/>
              </a:ext>
            </a:extLst>
          </p:cNvPr>
          <p:cNvCxnSpPr>
            <a:endCxn id="261" idx="1"/>
          </p:cNvCxnSpPr>
          <p:nvPr/>
        </p:nvCxnSpPr>
        <p:spPr>
          <a:xfrm>
            <a:off x="5785821" y="4307755"/>
            <a:ext cx="480827" cy="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3" name="직사각형 262">
            <a:extLst>
              <a:ext uri="{FF2B5EF4-FFF2-40B4-BE49-F238E27FC236}">
                <a16:creationId xmlns:a16="http://schemas.microsoft.com/office/drawing/2014/main" id="{B039AF2F-0048-DC28-684B-ABAF6E2BB2A8}"/>
              </a:ext>
            </a:extLst>
          </p:cNvPr>
          <p:cNvSpPr/>
          <p:nvPr/>
        </p:nvSpPr>
        <p:spPr>
          <a:xfrm>
            <a:off x="5678183" y="2550308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</a:p>
        </p:txBody>
      </p:sp>
      <p:sp>
        <p:nvSpPr>
          <p:cNvPr id="264" name="직사각형 263">
            <a:extLst>
              <a:ext uri="{FF2B5EF4-FFF2-40B4-BE49-F238E27FC236}">
                <a16:creationId xmlns:a16="http://schemas.microsoft.com/office/drawing/2014/main" id="{AE8B8A9D-EBF7-6227-CC59-874A8B6F14A7}"/>
              </a:ext>
            </a:extLst>
          </p:cNvPr>
          <p:cNvSpPr/>
          <p:nvPr/>
        </p:nvSpPr>
        <p:spPr>
          <a:xfrm>
            <a:off x="5678183" y="3285990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</a:p>
        </p:txBody>
      </p:sp>
      <p:sp>
        <p:nvSpPr>
          <p:cNvPr id="265" name="직사각형 264">
            <a:extLst>
              <a:ext uri="{FF2B5EF4-FFF2-40B4-BE49-F238E27FC236}">
                <a16:creationId xmlns:a16="http://schemas.microsoft.com/office/drawing/2014/main" id="{511081CC-FB5A-68C3-5593-8350492E9669}"/>
              </a:ext>
            </a:extLst>
          </p:cNvPr>
          <p:cNvSpPr/>
          <p:nvPr/>
        </p:nvSpPr>
        <p:spPr>
          <a:xfrm>
            <a:off x="5687723" y="4015207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</a:p>
        </p:txBody>
      </p:sp>
      <p:sp>
        <p:nvSpPr>
          <p:cNvPr id="266" name="직사각형 265">
            <a:extLst>
              <a:ext uri="{FF2B5EF4-FFF2-40B4-BE49-F238E27FC236}">
                <a16:creationId xmlns:a16="http://schemas.microsoft.com/office/drawing/2014/main" id="{1111493B-241A-A4AB-E427-9AFB819156BC}"/>
              </a:ext>
            </a:extLst>
          </p:cNvPr>
          <p:cNvSpPr/>
          <p:nvPr/>
        </p:nvSpPr>
        <p:spPr>
          <a:xfrm>
            <a:off x="1982120" y="2053254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</a:p>
        </p:txBody>
      </p:sp>
      <p:cxnSp>
        <p:nvCxnSpPr>
          <p:cNvPr id="270" name="직선 화살표 연결선 269">
            <a:extLst>
              <a:ext uri="{FF2B5EF4-FFF2-40B4-BE49-F238E27FC236}">
                <a16:creationId xmlns:a16="http://schemas.microsoft.com/office/drawing/2014/main" id="{7173D186-B5AB-66E9-8CC9-565A553C084F}"/>
              </a:ext>
            </a:extLst>
          </p:cNvPr>
          <p:cNvCxnSpPr>
            <a:stCxn id="266" idx="2"/>
            <a:endCxn id="7" idx="0"/>
          </p:cNvCxnSpPr>
          <p:nvPr/>
        </p:nvCxnSpPr>
        <p:spPr>
          <a:xfrm>
            <a:off x="2211222" y="2299475"/>
            <a:ext cx="1088" cy="7617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2" name="직사각형 271">
            <a:extLst>
              <a:ext uri="{FF2B5EF4-FFF2-40B4-BE49-F238E27FC236}">
                <a16:creationId xmlns:a16="http://schemas.microsoft.com/office/drawing/2014/main" id="{1C414BD0-B670-AAB0-6C90-2C7C64BCC547}"/>
              </a:ext>
            </a:extLst>
          </p:cNvPr>
          <p:cNvSpPr/>
          <p:nvPr/>
        </p:nvSpPr>
        <p:spPr>
          <a:xfrm>
            <a:off x="1767578" y="2450180"/>
            <a:ext cx="528749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offer</a:t>
            </a:r>
          </a:p>
        </p:txBody>
      </p:sp>
    </p:spTree>
    <p:extLst>
      <p:ext uri="{BB962C8B-B14F-4D97-AF65-F5344CB8AC3E}">
        <p14:creationId xmlns:p14="http://schemas.microsoft.com/office/powerpoint/2010/main" val="2027994516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7794" y="188243"/>
            <a:ext cx="207460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66752D5-80C7-2B44-DB1D-63D5389D9BF8}"/>
              </a:ext>
            </a:extLst>
          </p:cNvPr>
          <p:cNvSpPr/>
          <p:nvPr/>
        </p:nvSpPr>
        <p:spPr>
          <a:xfrm>
            <a:off x="352648" y="611435"/>
            <a:ext cx="5295357" cy="584775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SimpleThreadPool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int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내 스레드 수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큐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배열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volatile boolean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여부 플래그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SimpleThreadPool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numThreads;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LinkedList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큐 초기화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배열 초기화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여부 플래그 초기화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numThreads;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스레드 생성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시작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task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.offer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큐에 작업 추가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.notify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스레드에게 작업이 추가되었음을 알림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종료 플래그 설정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.notifyAll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모든 스레드를 깨워 종료하도록 함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--</a:t>
            </a:r>
            <a:r>
              <a:rPr lang="ko-KR" altLang="en-US" sz="11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종료 때 까지 대기</a:t>
            </a:r>
            <a:endParaRPr lang="en-US" altLang="ko-KR" sz="1100">
              <a:solidFill>
                <a:srgbClr val="CF8E6D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endParaRPr lang="ko-KR" altLang="en-US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796090" y="275184"/>
            <a:ext cx="6256807" cy="641906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WorkerThread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task;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.isEmpty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&amp;&amp; !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.wait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있을 때까지 대기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ko-KR" altLang="en-US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인터럽션 처리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=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.poll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큐에서 작업 추출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!=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task.run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endParaRPr lang="en-US" altLang="ko-KR" sz="1100">
              <a:solidFill>
                <a:srgbClr val="7A7E85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2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개의 스레드를 가진 스레드 풀 생성</a:t>
            </a:r>
            <a:b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SimpleThreadPool threadPool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SimpleThreadPool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= i;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threadPool.submit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</a:t>
            </a:r>
            <a:r>
              <a:rPr lang="en-US" altLang="ko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실행함</a:t>
            </a:r>
            <a:r>
              <a:rPr lang="en-US" altLang="ko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풀에 작업 등록</a:t>
            </a: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종료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R" altLang="en-US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1884985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442407" y="2921169"/>
            <a:ext cx="330718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endParaRPr lang="ko-KR" altLang="en-US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35930414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89914887-D649-D288-622D-5598EA1C62DF}"/>
              </a:ext>
            </a:extLst>
          </p:cNvPr>
          <p:cNvSpPr/>
          <p:nvPr/>
        </p:nvSpPr>
        <p:spPr>
          <a:xfrm>
            <a:off x="705137" y="1616853"/>
            <a:ext cx="11067004" cy="51794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87574" y="189392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47747" y="558724"/>
            <a:ext cx="11091172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Framework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자바의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java.util.concurrent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패키지에 포함된 스레드 관리와 병렬 처리를 위한 고급 기능들을 제공하는 포괄적인 라이브러리이다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Framework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복잡한 스레드 생성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관리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등의 작업을 단순화하고 성능을 향상시키기 위한 다양한 클래스와 인터페이스를 제공하고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3EAE6EF-A260-4C3C-0BDC-4005C44FA0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137" y="2138641"/>
            <a:ext cx="5900706" cy="409255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DD5DC3E-7529-473A-3334-7B55265CD6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184"/>
          <a:stretch/>
        </p:blipFill>
        <p:spPr>
          <a:xfrm>
            <a:off x="6605842" y="2138640"/>
            <a:ext cx="5166299" cy="409255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C7A0BBE-C5E2-4073-A7A3-12D1EE27BFB7}"/>
              </a:ext>
            </a:extLst>
          </p:cNvPr>
          <p:cNvSpPr txBox="1"/>
          <p:nvPr/>
        </p:nvSpPr>
        <p:spPr>
          <a:xfrm>
            <a:off x="4331286" y="1642855"/>
            <a:ext cx="319585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Excutor</a:t>
            </a:r>
            <a:r>
              <a:rPr lang="ko-KR" altLang="en-US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Framework</a:t>
            </a:r>
            <a:endParaRPr lang="ko-Kore-KR" altLang="en-US" sz="2400">
              <a:solidFill>
                <a:schemeClr val="bg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0EB589D-8641-12DB-D7F1-648E5A6766A1}"/>
              </a:ext>
            </a:extLst>
          </p:cNvPr>
          <p:cNvSpPr/>
          <p:nvPr/>
        </p:nvSpPr>
        <p:spPr>
          <a:xfrm>
            <a:off x="6152518" y="2493812"/>
            <a:ext cx="5619623" cy="3270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300"/>
              </a:spcBef>
            </a:pPr>
            <a:r>
              <a:rPr lang="en-US" altLang="ko-Kore-KR" sz="1200" b="1" i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</a:p>
          <a:p>
            <a:pPr algn="l">
              <a:spcBef>
                <a:spcPts val="300"/>
              </a:spcBef>
            </a:pP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Framework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핵심 인터페이스로서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메서드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 command)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정의하고 있으며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제출하면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구현체가 적절한 스레드를 생성하고 작업을 실행한다</a:t>
            </a: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200" b="1" i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en-US" altLang="ko-Kore-KR" sz="1200">
              <a:solidFill>
                <a:schemeClr val="accent5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확장 버전으로서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제출과 스레드 풀의 종료를 관리하기 위한 메서드들을 추가로 제공한다</a:t>
            </a: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200" b="1" i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endParaRPr lang="en-US" altLang="ko-Kore-KR" sz="1200">
              <a:solidFill>
                <a:schemeClr val="accent5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확장으로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시간 또는 주기적으로 작업을 실행할 수 있도록 스케줄링하는 메서드들을 제공한다</a:t>
            </a: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200" b="1" i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200" b="1" i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구현체</a:t>
            </a:r>
            <a:endParaRPr lang="en-US" altLang="ko-KR" sz="1200">
              <a:solidFill>
                <a:schemeClr val="accent5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구현체로는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ThreadPoolExecutor,ScheduledThreadPoolExecutor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등이 있다</a:t>
            </a: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이들은 스레드 풀의 생성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관리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큐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 및 삭제 정책 등을 다양한 설정으로 제어할 수 있는 강력한 도구이다</a:t>
            </a: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67568497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모서리가 둥근 직사각형 53">
            <a:extLst>
              <a:ext uri="{FF2B5EF4-FFF2-40B4-BE49-F238E27FC236}">
                <a16:creationId xmlns:a16="http://schemas.microsoft.com/office/drawing/2014/main" id="{69C5E04F-9011-4262-08A9-6D64CE04F646}"/>
              </a:ext>
            </a:extLst>
          </p:cNvPr>
          <p:cNvSpPr/>
          <p:nvPr/>
        </p:nvSpPr>
        <p:spPr>
          <a:xfrm>
            <a:off x="671526" y="2983032"/>
            <a:ext cx="10490680" cy="3064199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372353" y="186791"/>
            <a:ext cx="14093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71526" y="948638"/>
            <a:ext cx="9338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인터페이스는 각 작업의 실행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실행방법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사용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 등의 세부 사항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작업의 제출을 분리하는 방법을 제공한다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A58D957F-1772-0587-3F45-BF3C6C80EEC2}"/>
              </a:ext>
            </a:extLst>
          </p:cNvPr>
          <p:cNvSpPr/>
          <p:nvPr/>
        </p:nvSpPr>
        <p:spPr>
          <a:xfrm>
            <a:off x="2822110" y="3301256"/>
            <a:ext cx="1273200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7A3BD69-C6B3-6A38-25B0-ADB5A6AA835C}"/>
              </a:ext>
            </a:extLst>
          </p:cNvPr>
          <p:cNvSpPr/>
          <p:nvPr/>
        </p:nvSpPr>
        <p:spPr>
          <a:xfrm>
            <a:off x="671526" y="560070"/>
            <a:ext cx="5357719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제출</a:t>
            </a:r>
            <a:r>
              <a:rPr lang="en-US" altLang="ko-KR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(Submit)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</a:t>
            </a:r>
            <a:r>
              <a:rPr lang="ko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(Execute)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하는 객체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BE3F7AB8-D809-3909-CE3D-316AEAC8629B}"/>
              </a:ext>
            </a:extLst>
          </p:cNvPr>
          <p:cNvSpPr/>
          <p:nvPr/>
        </p:nvSpPr>
        <p:spPr>
          <a:xfrm>
            <a:off x="875316" y="3301256"/>
            <a:ext cx="847243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30D347A4-013D-6A17-9EB9-80A7F54ABE3E}"/>
              </a:ext>
            </a:extLst>
          </p:cNvPr>
          <p:cNvCxnSpPr>
            <a:cxnSpLocks/>
            <a:stCxn id="15" idx="3"/>
            <a:endCxn id="7" idx="1"/>
          </p:cNvCxnSpPr>
          <p:nvPr/>
        </p:nvCxnSpPr>
        <p:spPr>
          <a:xfrm>
            <a:off x="1722559" y="3494963"/>
            <a:ext cx="109955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5C163FF-7622-75BD-BCB8-2261CFD275E2}"/>
              </a:ext>
            </a:extLst>
          </p:cNvPr>
          <p:cNvSpPr/>
          <p:nvPr/>
        </p:nvSpPr>
        <p:spPr>
          <a:xfrm>
            <a:off x="8790935" y="3360232"/>
            <a:ext cx="209365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스레드에서 직접 실행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740B1F75-550F-E8E1-2F2B-8A14C7A0DA5E}"/>
              </a:ext>
            </a:extLst>
          </p:cNvPr>
          <p:cNvSpPr/>
          <p:nvPr/>
        </p:nvSpPr>
        <p:spPr>
          <a:xfrm>
            <a:off x="1881509" y="3152961"/>
            <a:ext cx="736273" cy="272384"/>
          </a:xfrm>
          <a:prstGeom prst="roundRect">
            <a:avLst>
              <a:gd name="adj" fmla="val 0"/>
            </a:avLst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486FF53E-2563-64F7-60B0-F745FB85520B}"/>
              </a:ext>
            </a:extLst>
          </p:cNvPr>
          <p:cNvSpPr/>
          <p:nvPr/>
        </p:nvSpPr>
        <p:spPr>
          <a:xfrm>
            <a:off x="4698757" y="3298752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 r)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95548042-1388-AD70-B3B5-CE0A1D10BB61}"/>
              </a:ext>
            </a:extLst>
          </p:cNvPr>
          <p:cNvCxnSpPr>
            <a:cxnSpLocks/>
            <a:stCxn id="7" idx="3"/>
            <a:endCxn id="32" idx="1"/>
          </p:cNvCxnSpPr>
          <p:nvPr/>
        </p:nvCxnSpPr>
        <p:spPr>
          <a:xfrm flipV="1">
            <a:off x="4095310" y="3492459"/>
            <a:ext cx="603447" cy="250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760D2803-6216-A819-DB63-06337C303E41}"/>
              </a:ext>
            </a:extLst>
          </p:cNvPr>
          <p:cNvSpPr/>
          <p:nvPr/>
        </p:nvSpPr>
        <p:spPr>
          <a:xfrm>
            <a:off x="7061989" y="3298751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r.run();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558F8A64-2201-8820-C1BE-611E0A11100B}"/>
              </a:ext>
            </a:extLst>
          </p:cNvPr>
          <p:cNvCxnSpPr>
            <a:cxnSpLocks/>
            <a:stCxn id="32" idx="3"/>
            <a:endCxn id="5" idx="1"/>
          </p:cNvCxnSpPr>
          <p:nvPr/>
        </p:nvCxnSpPr>
        <p:spPr>
          <a:xfrm flipV="1">
            <a:off x="6410101" y="3492458"/>
            <a:ext cx="651888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56E6C089-7491-0792-D0D6-A1F76A8810FE}"/>
              </a:ext>
            </a:extLst>
          </p:cNvPr>
          <p:cNvSpPr/>
          <p:nvPr/>
        </p:nvSpPr>
        <p:spPr>
          <a:xfrm>
            <a:off x="2809432" y="3998848"/>
            <a:ext cx="1273200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3DEEB1EB-39E1-73CA-4C8E-8D81B2B580AC}"/>
              </a:ext>
            </a:extLst>
          </p:cNvPr>
          <p:cNvSpPr/>
          <p:nvPr/>
        </p:nvSpPr>
        <p:spPr>
          <a:xfrm>
            <a:off x="862638" y="3998848"/>
            <a:ext cx="847243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11494D9B-D4C6-5657-004D-67C28EA32D25}"/>
              </a:ext>
            </a:extLst>
          </p:cNvPr>
          <p:cNvCxnSpPr>
            <a:cxnSpLocks/>
            <a:stCxn id="18" idx="3"/>
            <a:endCxn id="16" idx="1"/>
          </p:cNvCxnSpPr>
          <p:nvPr/>
        </p:nvCxnSpPr>
        <p:spPr>
          <a:xfrm>
            <a:off x="1709881" y="4192555"/>
            <a:ext cx="109955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6EA664DB-80A1-7CFF-8B4E-E3377BCBD83F}"/>
              </a:ext>
            </a:extLst>
          </p:cNvPr>
          <p:cNvSpPr/>
          <p:nvPr/>
        </p:nvSpPr>
        <p:spPr>
          <a:xfrm>
            <a:off x="1868831" y="3850553"/>
            <a:ext cx="736273" cy="272384"/>
          </a:xfrm>
          <a:prstGeom prst="roundRect">
            <a:avLst>
              <a:gd name="adj" fmla="val 0"/>
            </a:avLst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6D88AA55-0BB4-E774-6887-3A96C32B3CF9}"/>
              </a:ext>
            </a:extLst>
          </p:cNvPr>
          <p:cNvSpPr/>
          <p:nvPr/>
        </p:nvSpPr>
        <p:spPr>
          <a:xfrm>
            <a:off x="4686079" y="3996344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 r)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2BCB17D7-102C-7F7D-761D-893784AB2574}"/>
              </a:ext>
            </a:extLst>
          </p:cNvPr>
          <p:cNvCxnSpPr>
            <a:cxnSpLocks/>
            <a:stCxn id="16" idx="3"/>
            <a:endCxn id="21" idx="1"/>
          </p:cNvCxnSpPr>
          <p:nvPr/>
        </p:nvCxnSpPr>
        <p:spPr>
          <a:xfrm flipV="1">
            <a:off x="4082632" y="4190051"/>
            <a:ext cx="603447" cy="250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D2024310-F8DF-6D24-B1DB-50EE0BB48315}"/>
              </a:ext>
            </a:extLst>
          </p:cNvPr>
          <p:cNvSpPr/>
          <p:nvPr/>
        </p:nvSpPr>
        <p:spPr>
          <a:xfrm>
            <a:off x="7049311" y="3996343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CA305FB4-883E-C5C0-6832-C53F425D58E2}"/>
              </a:ext>
            </a:extLst>
          </p:cNvPr>
          <p:cNvCxnSpPr>
            <a:cxnSpLocks/>
            <a:stCxn id="21" idx="3"/>
            <a:endCxn id="23" idx="1"/>
          </p:cNvCxnSpPr>
          <p:nvPr/>
        </p:nvCxnSpPr>
        <p:spPr>
          <a:xfrm flipV="1">
            <a:off x="6397423" y="4190050"/>
            <a:ext cx="651888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E2AE9CB5-30F8-00A7-C672-AD8C3FB341C8}"/>
              </a:ext>
            </a:extLst>
          </p:cNvPr>
          <p:cNvSpPr/>
          <p:nvPr/>
        </p:nvSpPr>
        <p:spPr>
          <a:xfrm>
            <a:off x="2822110" y="4743308"/>
            <a:ext cx="1273200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모서리가 둥근 직사각형 37">
            <a:extLst>
              <a:ext uri="{FF2B5EF4-FFF2-40B4-BE49-F238E27FC236}">
                <a16:creationId xmlns:a16="http://schemas.microsoft.com/office/drawing/2014/main" id="{7B8CFB83-9ECB-B5EF-1F9D-34F513CB524C}"/>
              </a:ext>
            </a:extLst>
          </p:cNvPr>
          <p:cNvSpPr/>
          <p:nvPr/>
        </p:nvSpPr>
        <p:spPr>
          <a:xfrm>
            <a:off x="875316" y="4743308"/>
            <a:ext cx="847243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9FB62A13-8D5C-B7E9-12CA-C5077411B614}"/>
              </a:ext>
            </a:extLst>
          </p:cNvPr>
          <p:cNvCxnSpPr>
            <a:cxnSpLocks/>
            <a:stCxn id="38" idx="3"/>
            <a:endCxn id="36" idx="1"/>
          </p:cNvCxnSpPr>
          <p:nvPr/>
        </p:nvCxnSpPr>
        <p:spPr>
          <a:xfrm>
            <a:off x="1722559" y="4937015"/>
            <a:ext cx="109955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모서리가 둥근 직사각형 39">
            <a:extLst>
              <a:ext uri="{FF2B5EF4-FFF2-40B4-BE49-F238E27FC236}">
                <a16:creationId xmlns:a16="http://schemas.microsoft.com/office/drawing/2014/main" id="{2BEBAA52-A147-EDF5-6CB2-533E83F4CAE7}"/>
              </a:ext>
            </a:extLst>
          </p:cNvPr>
          <p:cNvSpPr/>
          <p:nvPr/>
        </p:nvSpPr>
        <p:spPr>
          <a:xfrm>
            <a:off x="1881509" y="4595013"/>
            <a:ext cx="736273" cy="272384"/>
          </a:xfrm>
          <a:prstGeom prst="roundRect">
            <a:avLst>
              <a:gd name="adj" fmla="val 0"/>
            </a:avLst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D057D10A-E19D-2719-566B-E62F4C456527}"/>
              </a:ext>
            </a:extLst>
          </p:cNvPr>
          <p:cNvSpPr/>
          <p:nvPr/>
        </p:nvSpPr>
        <p:spPr>
          <a:xfrm>
            <a:off x="4698757" y="4740804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 r)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4E62C199-1D62-212A-4D8E-95A98FA59339}"/>
              </a:ext>
            </a:extLst>
          </p:cNvPr>
          <p:cNvCxnSpPr>
            <a:cxnSpLocks/>
            <a:stCxn id="36" idx="3"/>
            <a:endCxn id="41" idx="1"/>
          </p:cNvCxnSpPr>
          <p:nvPr/>
        </p:nvCxnSpPr>
        <p:spPr>
          <a:xfrm flipV="1">
            <a:off x="4095310" y="4934511"/>
            <a:ext cx="603447" cy="250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모서리가 둥근 직사각형 42">
            <a:extLst>
              <a:ext uri="{FF2B5EF4-FFF2-40B4-BE49-F238E27FC236}">
                <a16:creationId xmlns:a16="http://schemas.microsoft.com/office/drawing/2014/main" id="{97069428-2FAC-B610-C2BC-F92106E20D3F}"/>
              </a:ext>
            </a:extLst>
          </p:cNvPr>
          <p:cNvSpPr/>
          <p:nvPr/>
        </p:nvSpPr>
        <p:spPr>
          <a:xfrm>
            <a:off x="7061989" y="4740803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threadPool.submit(r)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A46EC3B1-2ADE-5C4A-9AB9-C20BFD536F31}"/>
              </a:ext>
            </a:extLst>
          </p:cNvPr>
          <p:cNvCxnSpPr>
            <a:cxnSpLocks/>
            <a:stCxn id="41" idx="3"/>
            <a:endCxn id="43" idx="1"/>
          </p:cNvCxnSpPr>
          <p:nvPr/>
        </p:nvCxnSpPr>
        <p:spPr>
          <a:xfrm flipV="1">
            <a:off x="6410101" y="4934510"/>
            <a:ext cx="651888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ABFAF704-2DFD-86BD-6E58-A7AB8B303F14}"/>
              </a:ext>
            </a:extLst>
          </p:cNvPr>
          <p:cNvSpPr/>
          <p:nvPr/>
        </p:nvSpPr>
        <p:spPr>
          <a:xfrm>
            <a:off x="8790935" y="4051549"/>
            <a:ext cx="209365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생성해서 비동기 실행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9E947613-A3D6-DB04-2139-C0DE066CE426}"/>
              </a:ext>
            </a:extLst>
          </p:cNvPr>
          <p:cNvSpPr/>
          <p:nvPr/>
        </p:nvSpPr>
        <p:spPr>
          <a:xfrm>
            <a:off x="8790935" y="4796009"/>
            <a:ext cx="237127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풀에 등록해서 비동기 실행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왼쪽 중괄호[L] 48">
            <a:extLst>
              <a:ext uri="{FF2B5EF4-FFF2-40B4-BE49-F238E27FC236}">
                <a16:creationId xmlns:a16="http://schemas.microsoft.com/office/drawing/2014/main" id="{6FDF3ECA-D9E5-CBD6-DE6D-B23E6CDEE66D}"/>
              </a:ext>
            </a:extLst>
          </p:cNvPr>
          <p:cNvSpPr/>
          <p:nvPr/>
        </p:nvSpPr>
        <p:spPr>
          <a:xfrm rot="16200000">
            <a:off x="3473856" y="3742856"/>
            <a:ext cx="205891" cy="3369782"/>
          </a:xfrm>
          <a:prstGeom prst="leftBrace">
            <a:avLst>
              <a:gd name="adj1" fmla="val 35939"/>
              <a:gd name="adj2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0" name="왼쪽 중괄호[L] 49">
            <a:extLst>
              <a:ext uri="{FF2B5EF4-FFF2-40B4-BE49-F238E27FC236}">
                <a16:creationId xmlns:a16="http://schemas.microsoft.com/office/drawing/2014/main" id="{CF14421E-CC6B-AABD-BED8-83998401A9A7}"/>
              </a:ext>
            </a:extLst>
          </p:cNvPr>
          <p:cNvSpPr/>
          <p:nvPr/>
        </p:nvSpPr>
        <p:spPr>
          <a:xfrm rot="16200000">
            <a:off x="6996035" y="3763564"/>
            <a:ext cx="205891" cy="3323351"/>
          </a:xfrm>
          <a:prstGeom prst="leftBrace">
            <a:avLst>
              <a:gd name="adj1" fmla="val 35939"/>
              <a:gd name="adj2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497D083-F9F2-EAFA-1C14-550AA5ACC92E}"/>
              </a:ext>
            </a:extLst>
          </p:cNvPr>
          <p:cNvSpPr txBox="1"/>
          <p:nvPr/>
        </p:nvSpPr>
        <p:spPr>
          <a:xfrm>
            <a:off x="2605104" y="5609353"/>
            <a:ext cx="20576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제출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(Task Submittion)</a:t>
            </a:r>
            <a:endParaRPr lang="ko-Kore-KR" altLang="en-US" sz="120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98A1933-85D4-A4CD-6DD6-7E23BC35C136}"/>
              </a:ext>
            </a:extLst>
          </p:cNvPr>
          <p:cNvSpPr txBox="1"/>
          <p:nvPr/>
        </p:nvSpPr>
        <p:spPr>
          <a:xfrm>
            <a:off x="6004373" y="5609353"/>
            <a:ext cx="20576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(Task Execution)</a:t>
            </a:r>
            <a:endParaRPr lang="ko-Kore-KR" altLang="en-US" sz="1200"/>
          </a:p>
        </p:txBody>
      </p:sp>
      <p:pic>
        <p:nvPicPr>
          <p:cNvPr id="65" name="그림 64">
            <a:extLst>
              <a:ext uri="{FF2B5EF4-FFF2-40B4-BE49-F238E27FC236}">
                <a16:creationId xmlns:a16="http://schemas.microsoft.com/office/drawing/2014/main" id="{D3AFBF88-7D7F-26AB-343D-05ECB835E6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526" y="1615005"/>
            <a:ext cx="2982740" cy="919910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BF17F057-54FE-71D2-1E6A-7D1DAD838C9F}"/>
              </a:ext>
            </a:extLst>
          </p:cNvPr>
          <p:cNvSpPr txBox="1"/>
          <p:nvPr/>
        </p:nvSpPr>
        <p:spPr>
          <a:xfrm>
            <a:off x="3740448" y="1764920"/>
            <a:ext cx="6844791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단 하나의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execute()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가지고 있으며 주어진 명령을 미래의 어떤 시점에 실행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명령은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 방식에 따라 새 스레드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풀 스레드 또는 호출 스레드에서 실행 될 수 있다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71816132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91D01197-86A1-180E-FB34-7ED6288FE3BC}"/>
              </a:ext>
            </a:extLst>
          </p:cNvPr>
          <p:cNvSpPr/>
          <p:nvPr/>
        </p:nvSpPr>
        <p:spPr>
          <a:xfrm>
            <a:off x="245184" y="329845"/>
            <a:ext cx="3152023" cy="272384"/>
          </a:xfrm>
          <a:prstGeom prst="roundRect">
            <a:avLst>
              <a:gd name="adj" fmla="val 0"/>
            </a:avLst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spcBef>
                <a:spcPts val="300"/>
              </a:spcBef>
              <a:buFont typeface="Wingdings" pitchFamily="2" charset="2"/>
              <a:buChar char="ü"/>
            </a:pPr>
            <a:r>
              <a:rPr kumimoji="1" lang="ko-KR" altLang="en-US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작업제출 </a:t>
            </a:r>
            <a:r>
              <a:rPr kumimoji="1" lang="en-US" altLang="ko-KR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kumimoji="1" lang="ko-KR" altLang="en-US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작업실행</a:t>
            </a:r>
            <a:endParaRPr kumimoji="1" lang="ko-Kore-KR" altLang="en-US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E84E506A-1702-DB39-7232-F1F62618BE8F}"/>
              </a:ext>
            </a:extLst>
          </p:cNvPr>
          <p:cNvSpPr/>
          <p:nvPr/>
        </p:nvSpPr>
        <p:spPr>
          <a:xfrm>
            <a:off x="245185" y="2927712"/>
            <a:ext cx="1953008" cy="272384"/>
          </a:xfrm>
          <a:prstGeom prst="roundRect">
            <a:avLst>
              <a:gd name="adj" fmla="val 0"/>
            </a:avLst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spcBef>
                <a:spcPts val="300"/>
              </a:spcBef>
              <a:buFont typeface="Wingdings" pitchFamily="2" charset="2"/>
              <a:buChar char="ü"/>
            </a:pPr>
            <a:r>
              <a:rPr kumimoji="1" lang="ko-KR" altLang="en-US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더 필요한 기능</a:t>
            </a:r>
            <a:endParaRPr kumimoji="1" lang="ko-Kore-KR" altLang="en-US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0C18465-098F-70CB-026C-0524145668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5404771"/>
              </p:ext>
            </p:extLst>
          </p:nvPr>
        </p:nvGraphicFramePr>
        <p:xfrm>
          <a:off x="552325" y="3341965"/>
          <a:ext cx="10515600" cy="18125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95834">
                  <a:extLst>
                    <a:ext uri="{9D8B030D-6E8A-4147-A177-3AD203B41FA5}">
                      <a16:colId xmlns:a16="http://schemas.microsoft.com/office/drawing/2014/main" val="3280906264"/>
                    </a:ext>
                  </a:extLst>
                </a:gridCol>
                <a:gridCol w="8519766">
                  <a:extLst>
                    <a:ext uri="{9D8B030D-6E8A-4147-A177-3AD203B41FA5}">
                      <a16:colId xmlns:a16="http://schemas.microsoft.com/office/drawing/2014/main" val="1688354580"/>
                    </a:ext>
                  </a:extLst>
                </a:gridCol>
              </a:tblGrid>
              <a:tr h="45313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관리의 부족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작업의 기본적인 제출과 실행만 다루며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작업의 상태 추적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결과 반환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취소와 같은 작업 관리 기능이 제공되지 않는다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1357033"/>
                  </a:ext>
                </a:extLst>
              </a:tr>
              <a:tr h="45313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결과 반환의 어려움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작업이 완료되었을 때 결과를 반환받는 기능이 없어서 작업의 완료 여부 확인이나 결과 처리에 추가적인 구현이 필요하다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85810"/>
                  </a:ext>
                </a:extLst>
              </a:tr>
              <a:tr h="45313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종료의 어려움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스레드를 명시적으로 종료하거나 정리하는 기능이 없어서 스레드가 더 이상 필요하지 않을 때 스레드를 올바르게 종료하기 어렵다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4635830"/>
                  </a:ext>
                </a:extLst>
              </a:tr>
              <a:tr h="45313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간 상호작용의 어려움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작업을 비동기적으로 실행할 경우 작업 결과 공유나 스레드 간 여러 작업의 상호작용이 어렵다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3809797"/>
                  </a:ext>
                </a:extLst>
              </a:tr>
            </a:tbl>
          </a:graphicData>
        </a:graphic>
      </p:graphicFrame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3AC205FD-36EC-503E-DF2A-A0B93A63B823}"/>
              </a:ext>
            </a:extLst>
          </p:cNvPr>
          <p:cNvSpPr/>
          <p:nvPr/>
        </p:nvSpPr>
        <p:spPr>
          <a:xfrm>
            <a:off x="474829" y="5677796"/>
            <a:ext cx="10691752" cy="808356"/>
          </a:xfrm>
          <a:prstGeom prst="roundRect">
            <a:avLst>
              <a:gd name="adj" fmla="val 0"/>
            </a:avLst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R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kumimoji="1" lang="en-US" altLang="ko-KR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500"/>
              </a:spcBef>
            </a:pPr>
            <a:r>
              <a:rPr kumimoji="1"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kumimoji="1"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확장한 인터페이스로서</a:t>
            </a:r>
            <a:r>
              <a:rPr kumimoji="1"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제출과 실행에 더해 작업의 상태 추적</a:t>
            </a:r>
            <a:r>
              <a:rPr kumimoji="1"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반환</a:t>
            </a:r>
            <a:r>
              <a:rPr kumimoji="1"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취소 등 다양한 작업 관리 기능을 제공한다</a:t>
            </a:r>
            <a:endParaRPr kumimoji="1" lang="ko-Kore-KR" altLang="en-US" sz="14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오른쪽 화살표[R] 13">
            <a:extLst>
              <a:ext uri="{FF2B5EF4-FFF2-40B4-BE49-F238E27FC236}">
                <a16:creationId xmlns:a16="http://schemas.microsoft.com/office/drawing/2014/main" id="{5336A130-2091-8FEC-A4E7-53A25D1D8EF7}"/>
              </a:ext>
            </a:extLst>
          </p:cNvPr>
          <p:cNvSpPr/>
          <p:nvPr/>
        </p:nvSpPr>
        <p:spPr>
          <a:xfrm rot="5400000">
            <a:off x="5574793" y="5428800"/>
            <a:ext cx="470664" cy="290670"/>
          </a:xfrm>
          <a:prstGeom prst="rightArrow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105220F-E89D-FE04-0953-BEAD1EB9F32A}"/>
              </a:ext>
            </a:extLst>
          </p:cNvPr>
          <p:cNvSpPr txBox="1"/>
          <p:nvPr/>
        </p:nvSpPr>
        <p:spPr>
          <a:xfrm>
            <a:off x="6677311" y="725409"/>
            <a:ext cx="4098621" cy="145424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ThreadPerTaskExecutor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  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    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 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 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6D24E32-A240-DE8D-579B-6A33B0ED7E34}"/>
              </a:ext>
            </a:extLst>
          </p:cNvPr>
          <p:cNvSpPr txBox="1"/>
          <p:nvPr/>
        </p:nvSpPr>
        <p:spPr>
          <a:xfrm>
            <a:off x="490638" y="823022"/>
            <a:ext cx="2447123" cy="117724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chemeClr val="accent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 = () -&gt; doTask();</a:t>
            </a: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 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46199DC-16C4-819F-33C4-1A14D43857B1}"/>
              </a:ext>
            </a:extLst>
          </p:cNvPr>
          <p:cNvSpPr txBox="1"/>
          <p:nvPr/>
        </p:nvSpPr>
        <p:spPr>
          <a:xfrm>
            <a:off x="3912571" y="722138"/>
            <a:ext cx="2764740" cy="145424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chemeClr val="accent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 = () -&gt; doTask();</a:t>
            </a: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excutor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getExecutor();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excutor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.execute(</a:t>
            </a:r>
            <a:r>
              <a:rPr lang="en-US" altLang="ko-Kore-KR" sz="1200">
                <a:solidFill>
                  <a:schemeClr val="accent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오른쪽 화살표[R] 28">
            <a:extLst>
              <a:ext uri="{FF2B5EF4-FFF2-40B4-BE49-F238E27FC236}">
                <a16:creationId xmlns:a16="http://schemas.microsoft.com/office/drawing/2014/main" id="{20841855-5992-1E84-EF82-656772E7E12A}"/>
              </a:ext>
            </a:extLst>
          </p:cNvPr>
          <p:cNvSpPr/>
          <p:nvPr/>
        </p:nvSpPr>
        <p:spPr>
          <a:xfrm>
            <a:off x="3173857" y="1280625"/>
            <a:ext cx="502617" cy="290670"/>
          </a:xfrm>
          <a:prstGeom prst="rightArrow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4C0EF4B-95E1-414C-43AE-D2C6C36BCAA7}"/>
              </a:ext>
            </a:extLst>
          </p:cNvPr>
          <p:cNvSpPr/>
          <p:nvPr/>
        </p:nvSpPr>
        <p:spPr>
          <a:xfrm>
            <a:off x="474829" y="2249692"/>
            <a:ext cx="1030110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직접 스레드를 생성하고 작업을 실행하는 것이 아니라 작업을 제출하면 스레드 생성과 작업 실행은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처리하도록 하는 것이 더 유연하고 좋은 설계이다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2774741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그룹 32">
            <a:extLst>
              <a:ext uri="{FF2B5EF4-FFF2-40B4-BE49-F238E27FC236}">
                <a16:creationId xmlns:a16="http://schemas.microsoft.com/office/drawing/2014/main" id="{A918F343-E81D-B904-B744-EF19240709B7}"/>
              </a:ext>
            </a:extLst>
          </p:cNvPr>
          <p:cNvGrpSpPr/>
          <p:nvPr/>
        </p:nvGrpSpPr>
        <p:grpSpPr>
          <a:xfrm>
            <a:off x="602248" y="1153922"/>
            <a:ext cx="11273278" cy="4130058"/>
            <a:chOff x="720385" y="1462758"/>
            <a:chExt cx="11273278" cy="4130058"/>
          </a:xfrm>
        </p:grpSpPr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BC4588DE-71A4-D10F-8005-1DE0E29081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94582"/>
            <a:stretch/>
          </p:blipFill>
          <p:spPr>
            <a:xfrm>
              <a:off x="5665314" y="1464218"/>
              <a:ext cx="6328349" cy="4128543"/>
            </a:xfrm>
            <a:prstGeom prst="rect">
              <a:avLst/>
            </a:prstGeom>
          </p:spPr>
        </p:pic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64B5A297-8E4B-60A6-3BD6-B56843A83E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28436"/>
            <a:stretch/>
          </p:blipFill>
          <p:spPr>
            <a:xfrm>
              <a:off x="720385" y="1462758"/>
              <a:ext cx="4669125" cy="4128543"/>
            </a:xfrm>
            <a:prstGeom prst="rect">
              <a:avLst/>
            </a:prstGeom>
          </p:spPr>
        </p:pic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AE0D5460-8C78-0493-68A0-DAD62EFF2B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96613"/>
            <a:stretch/>
          </p:blipFill>
          <p:spPr>
            <a:xfrm flipH="1">
              <a:off x="5383454" y="1464273"/>
              <a:ext cx="281860" cy="4128543"/>
            </a:xfrm>
            <a:prstGeom prst="rect">
              <a:avLst/>
            </a:prstGeom>
          </p:spPr>
        </p:pic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84F13FE6-F313-A8A0-DC5F-229BEDCE9B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387" r="70293" b="88598"/>
            <a:stretch/>
          </p:blipFill>
          <p:spPr>
            <a:xfrm>
              <a:off x="2771708" y="1467299"/>
              <a:ext cx="2072796" cy="470714"/>
            </a:xfrm>
            <a:prstGeom prst="rect">
              <a:avLst/>
            </a:prstGeom>
          </p:spPr>
        </p:pic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87574" y="189392"/>
            <a:ext cx="21780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47747" y="558724"/>
            <a:ext cx="11091172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종료를 관리하는 메서드와 하나 이상의 비동기 작업 진행 상황을 추적하는 데 사용할 수 있는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생성할 수 있는 메서드를 제공하는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입니다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F2D0106-2AEE-72C4-5077-DDBB14529581}"/>
              </a:ext>
            </a:extLst>
          </p:cNvPr>
          <p:cNvSpPr txBox="1"/>
          <p:nvPr/>
        </p:nvSpPr>
        <p:spPr>
          <a:xfrm>
            <a:off x="5522951" y="2008556"/>
            <a:ext cx="600238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최대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시간까지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대기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46B35A-B83F-5C16-ED96-F84FCA490071}"/>
              </a:ext>
            </a:extLst>
          </p:cNvPr>
          <p:cNvSpPr txBox="1"/>
          <p:nvPr/>
        </p:nvSpPr>
        <p:spPr>
          <a:xfrm>
            <a:off x="5522951" y="2571502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여부 확인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C028452-6208-F483-283F-B2FD0719B7D2}"/>
              </a:ext>
            </a:extLst>
          </p:cNvPr>
          <p:cNvSpPr txBox="1"/>
          <p:nvPr/>
        </p:nvSpPr>
        <p:spPr>
          <a:xfrm>
            <a:off x="5522951" y="2852975"/>
            <a:ext cx="585680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컬렉션을 제출하고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하나라도 완료될 때까지 대기한 뒤 결과 반환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시간경과하면 예외발생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F7A5F48-66AD-7B5A-272A-0532DC5CA408}"/>
              </a:ext>
            </a:extLst>
          </p:cNvPr>
          <p:cNvSpPr txBox="1"/>
          <p:nvPr/>
        </p:nvSpPr>
        <p:spPr>
          <a:xfrm>
            <a:off x="5522951" y="3134448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제출하고 해당 작업의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Future&lt;T&gt;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AC95C22-C569-61E9-7662-A94027A49B56}"/>
              </a:ext>
            </a:extLst>
          </p:cNvPr>
          <p:cNvSpPr txBox="1"/>
          <p:nvPr/>
        </p:nvSpPr>
        <p:spPr>
          <a:xfrm>
            <a:off x="5522951" y="3415921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컬렉션을 제출하고 모든 작업이 완료될 때까지 대기한 뒤 결과 반환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C563EA0-7601-BD2B-29D9-0B5EDEB05F79}"/>
              </a:ext>
            </a:extLst>
          </p:cNvPr>
          <p:cNvSpPr txBox="1"/>
          <p:nvPr/>
        </p:nvSpPr>
        <p:spPr>
          <a:xfrm>
            <a:off x="5522951" y="3697394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컬렉션을 제출하고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하나라도 완료될 때까지 대기한 뒤 결과 반환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2FF62D0-48EF-696A-E865-B9C1FAEF7414}"/>
              </a:ext>
            </a:extLst>
          </p:cNvPr>
          <p:cNvSpPr txBox="1"/>
          <p:nvPr/>
        </p:nvSpPr>
        <p:spPr>
          <a:xfrm>
            <a:off x="5522951" y="3978867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중인 작업 중지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더 이상 작업 제출 불가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7C7DC18-89CF-A0C9-D78F-101FDF131C74}"/>
              </a:ext>
            </a:extLst>
          </p:cNvPr>
          <p:cNvSpPr txBox="1"/>
          <p:nvPr/>
        </p:nvSpPr>
        <p:spPr>
          <a:xfrm>
            <a:off x="5522951" y="4260340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제출하고 해당 작업의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051C23C-D13D-E2A0-FD83-9EF2CC8B28F9}"/>
              </a:ext>
            </a:extLst>
          </p:cNvPr>
          <p:cNvSpPr txBox="1"/>
          <p:nvPr/>
        </p:nvSpPr>
        <p:spPr>
          <a:xfrm>
            <a:off x="5522951" y="4541813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작업이 완료되어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종료되었는지 여부를 반환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14203F6-6DE7-22AB-9C27-AD31619AB86B}"/>
              </a:ext>
            </a:extLst>
          </p:cNvPr>
          <p:cNvSpPr txBox="1"/>
          <p:nvPr/>
        </p:nvSpPr>
        <p:spPr>
          <a:xfrm>
            <a:off x="5522951" y="4823281"/>
            <a:ext cx="607026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컬렉션을 제출하고 모든 작업이 완료될 때까지 대기한 뒤 결과 반환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시간경과 하면 예외발생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053F8C1-7AEA-1DCC-7817-6B47EDFFDDB6}"/>
              </a:ext>
            </a:extLst>
          </p:cNvPr>
          <p:cNvSpPr txBox="1"/>
          <p:nvPr/>
        </p:nvSpPr>
        <p:spPr>
          <a:xfrm>
            <a:off x="5522951" y="2290029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새 작업 제출 불가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 제출된 작업은 완료될 수 있음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A3F5C8-FAB7-EB95-435B-6B5FD581BC4B}"/>
              </a:ext>
            </a:extLst>
          </p:cNvPr>
          <p:cNvSpPr txBox="1"/>
          <p:nvPr/>
        </p:nvSpPr>
        <p:spPr>
          <a:xfrm>
            <a:off x="2159596" y="1291985"/>
            <a:ext cx="17542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  <a:cs typeface="Arial" panose="020B0604020202020204" pitchFamily="34" charset="0"/>
              </a:rPr>
              <a:t>ExecutorService </a:t>
            </a:r>
            <a:endParaRPr lang="ko-KR" altLang="en-US" sz="16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E20B4B1-57B9-5390-35F5-0A8A55EB15E4}"/>
              </a:ext>
            </a:extLst>
          </p:cNvPr>
          <p:cNvSpPr txBox="1"/>
          <p:nvPr/>
        </p:nvSpPr>
        <p:spPr>
          <a:xfrm>
            <a:off x="5522951" y="1727083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 완료로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여부 확인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6E20B1-1F06-B330-F358-6273A28871DC}"/>
              </a:ext>
            </a:extLst>
          </p:cNvPr>
          <p:cNvSpPr txBox="1"/>
          <p:nvPr/>
        </p:nvSpPr>
        <p:spPr>
          <a:xfrm>
            <a:off x="849302" y="5842190"/>
            <a:ext cx="1030664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작업 제출부터 작업 실행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종료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 회수까지의 과정을 포함하는 라이프 사이클을 가지고 있다</a:t>
            </a:r>
            <a:endParaRPr lang="ko-Kore-KR" altLang="en-US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87157866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455550" y="2921169"/>
            <a:ext cx="728090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&amp; Callable</a:t>
            </a:r>
          </a:p>
        </p:txBody>
      </p:sp>
    </p:spTree>
    <p:extLst>
      <p:ext uri="{BB962C8B-B14F-4D97-AF65-F5344CB8AC3E}">
        <p14:creationId xmlns:p14="http://schemas.microsoft.com/office/powerpoint/2010/main" val="785658729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310982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17550" y="649536"/>
            <a:ext cx="10661142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ore-KR" sz="1200" b="0" i="0">
                <a:solidFill>
                  <a:srgbClr val="1F1F1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ko-KR" altLang="en-US" sz="1200" b="0" i="0">
                <a:solidFill>
                  <a:srgbClr val="1F1F1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</a:t>
            </a:r>
            <a:r>
              <a:rPr lang="en-US" altLang="ko-Kore-KR" sz="1200" b="0" i="0">
                <a:solidFill>
                  <a:srgbClr val="1F1F1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200" b="0" i="0">
                <a:solidFill>
                  <a:srgbClr val="1F1F1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모두 별도의 스레드에서 실행할 수 있는 작업을 나타내는 데 사용되는 인터페이스이다</a:t>
            </a: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>
              <a:solidFill>
                <a:srgbClr val="1F1F1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>
              <a:solidFill>
                <a:srgbClr val="1F1F1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>
              <a:solidFill>
                <a:srgbClr val="1F1F1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1F1F1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인터페이스 사이에는 몇 가지 중요한 차이점이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76E31D6D-9C02-0DD7-FBDE-ED69502ECD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313690"/>
              </p:ext>
            </p:extLst>
          </p:nvPr>
        </p:nvGraphicFramePr>
        <p:xfrm>
          <a:off x="830999" y="4183389"/>
          <a:ext cx="10095998" cy="17935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65343">
                  <a:extLst>
                    <a:ext uri="{9D8B030D-6E8A-4147-A177-3AD203B41FA5}">
                      <a16:colId xmlns:a16="http://schemas.microsoft.com/office/drawing/2014/main" val="3415796973"/>
                    </a:ext>
                  </a:extLst>
                </a:gridCol>
                <a:gridCol w="4196401">
                  <a:extLst>
                    <a:ext uri="{9D8B030D-6E8A-4147-A177-3AD203B41FA5}">
                      <a16:colId xmlns:a16="http://schemas.microsoft.com/office/drawing/2014/main" val="433595348"/>
                    </a:ext>
                  </a:extLst>
                </a:gridCol>
                <a:gridCol w="4434254">
                  <a:extLst>
                    <a:ext uri="{9D8B030D-6E8A-4147-A177-3AD203B41FA5}">
                      <a16:colId xmlns:a16="http://schemas.microsoft.com/office/drawing/2014/main" val="790945729"/>
                    </a:ext>
                  </a:extLst>
                </a:gridCol>
              </a:tblGrid>
              <a:tr h="35871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기능</a:t>
                      </a:r>
                      <a:endParaRPr 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</a:t>
                      </a:r>
                      <a:endParaRPr 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Callable</a:t>
                      </a:r>
                      <a:endParaRPr 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9872172"/>
                  </a:ext>
                </a:extLst>
              </a:tr>
              <a:tr h="35871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메서드 시그니처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run()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메서드를 정의하며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인수가 없다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call()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메서드를 정의하며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인수가 없고 결과와 예외 구문이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1567612"/>
                  </a:ext>
                </a:extLst>
              </a:tr>
              <a:tr h="35871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예외 처리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Checked Exception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예외를 던질 수 없다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Checked Exception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예외를 던질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0121302"/>
                  </a:ext>
                </a:extLst>
              </a:tr>
              <a:tr h="35871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용도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스레드에서 실행할 작업 정의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결과를 반환하며 예외를 처리해야 하는 작업 정의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511874"/>
                  </a:ext>
                </a:extLst>
              </a:tr>
              <a:tr h="35871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결과 반환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작업이 완료되면 결과 반환하지 않음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작업이 완료되면 결과를 반환하며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로 결과 추적함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0651659"/>
                  </a:ext>
                </a:extLst>
              </a:tr>
            </a:tbl>
          </a:graphicData>
        </a:graphic>
      </p:graphicFrame>
      <p:pic>
        <p:nvPicPr>
          <p:cNvPr id="10" name="그림 9">
            <a:extLst>
              <a:ext uri="{FF2B5EF4-FFF2-40B4-BE49-F238E27FC236}">
                <a16:creationId xmlns:a16="http://schemas.microsoft.com/office/drawing/2014/main" id="{56F18E0E-598C-8413-0247-EE613F7027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999" y="1215556"/>
            <a:ext cx="2384856" cy="170427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C12DE7C-530D-856F-5C5F-4837D05B78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0166" y="1221180"/>
            <a:ext cx="2407356" cy="1698648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EBC13F21-80E3-3143-3440-F2B115D02C8B}"/>
              </a:ext>
            </a:extLst>
          </p:cNvPr>
          <p:cNvSpPr/>
          <p:nvPr/>
        </p:nvSpPr>
        <p:spPr>
          <a:xfrm>
            <a:off x="3614083" y="1783358"/>
            <a:ext cx="49128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265A9E3-C1CA-1D35-3941-82599129CB98}"/>
              </a:ext>
            </a:extLst>
          </p:cNvPr>
          <p:cNvSpPr txBox="1"/>
          <p:nvPr/>
        </p:nvSpPr>
        <p:spPr>
          <a:xfrm>
            <a:off x="5691726" y="2523653"/>
            <a:ext cx="8085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</a:t>
            </a:r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8B6E520A-F22D-57AB-755F-D6457BEC0E3C}"/>
              </a:ext>
            </a:extLst>
          </p:cNvPr>
          <p:cNvCxnSpPr>
            <a:cxnSpLocks/>
          </p:cNvCxnSpPr>
          <p:nvPr/>
        </p:nvCxnSpPr>
        <p:spPr>
          <a:xfrm>
            <a:off x="830999" y="4537313"/>
            <a:ext cx="1009599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67957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72730" y="499185"/>
            <a:ext cx="10285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Burst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93820" y="868517"/>
            <a:ext cx="5042091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작업을 짧은 시간동안 집중적으로 연속해서 처리하거나 실행하는 것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745EB64-ECFC-7943-5A64-E49AB8065400}"/>
              </a:ext>
            </a:extLst>
          </p:cNvPr>
          <p:cNvSpPr/>
          <p:nvPr/>
        </p:nvSpPr>
        <p:spPr>
          <a:xfrm>
            <a:off x="272730" y="1714727"/>
            <a:ext cx="15222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8262786-BE6B-6633-1AA6-C44BB3B066FA}"/>
              </a:ext>
            </a:extLst>
          </p:cNvPr>
          <p:cNvSpPr/>
          <p:nvPr/>
        </p:nvSpPr>
        <p:spPr>
          <a:xfrm>
            <a:off x="593819" y="2084059"/>
            <a:ext cx="6604443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연속적으로 사용하면서 </a:t>
            </a:r>
            <a:r>
              <a:rPr lang="ko-KR" altLang="en-US" sz="1200" b="0" i="0">
                <a:solidFill>
                  <a:srgbClr val="22222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명령어를 실행하는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구간을 의미함</a:t>
            </a:r>
            <a:endParaRPr lang="ko-KR" altLang="en-US" sz="1200" b="0" i="0">
              <a:solidFill>
                <a:srgbClr val="222222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명령어를 실행하는 데 소비하는 시간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상태를 처리한다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9DBBEC6-B319-E0E8-7221-47EF6ED04B6F}"/>
              </a:ext>
            </a:extLst>
          </p:cNvPr>
          <p:cNvSpPr/>
          <p:nvPr/>
        </p:nvSpPr>
        <p:spPr>
          <a:xfrm>
            <a:off x="5554280" y="1714727"/>
            <a:ext cx="14132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B114142-3ACA-94C2-569C-8917D02EC76B}"/>
              </a:ext>
            </a:extLst>
          </p:cNvPr>
          <p:cNvSpPr/>
          <p:nvPr/>
        </p:nvSpPr>
        <p:spPr>
          <a:xfrm>
            <a:off x="5875369" y="2084059"/>
            <a:ext cx="5543667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연속적으로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실행하는 구간으로 </a:t>
            </a:r>
            <a:r>
              <a:rPr lang="en-US" altLang="ko-Kore-KR" sz="1200" b="0" i="0">
                <a:solidFill>
                  <a:srgbClr val="22222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r>
              <a:rPr lang="ko-KR" altLang="en-US" sz="1200" b="0" i="0">
                <a:solidFill>
                  <a:srgbClr val="22222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수행되는 동안 대기하는 구간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요청 완료를 기다리는 데 걸리는 시간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상태를 처리한다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5B500DB-A843-AC9A-DE55-C9DCFA67CF4C}"/>
              </a:ext>
            </a:extLst>
          </p:cNvPr>
          <p:cNvSpPr/>
          <p:nvPr/>
        </p:nvSpPr>
        <p:spPr>
          <a:xfrm>
            <a:off x="1197874" y="4230379"/>
            <a:ext cx="974218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D450A44-DF23-CC47-80E5-72CC26F32112}"/>
              </a:ext>
            </a:extLst>
          </p:cNvPr>
          <p:cNvSpPr/>
          <p:nvPr/>
        </p:nvSpPr>
        <p:spPr>
          <a:xfrm>
            <a:off x="2766375" y="4230379"/>
            <a:ext cx="974218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E20E02-72A2-5BAD-4E65-C2E99D9CFEC6}"/>
              </a:ext>
            </a:extLst>
          </p:cNvPr>
          <p:cNvSpPr txBox="1"/>
          <p:nvPr/>
        </p:nvSpPr>
        <p:spPr>
          <a:xfrm>
            <a:off x="2181647" y="4437122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0BF94DD-8288-EAB1-0AB1-E130410408B6}"/>
              </a:ext>
            </a:extLst>
          </p:cNvPr>
          <p:cNvSpPr/>
          <p:nvPr/>
        </p:nvSpPr>
        <p:spPr>
          <a:xfrm>
            <a:off x="4346894" y="4230379"/>
            <a:ext cx="974219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89DC731-95F3-ED41-3666-7C232B3624BE}"/>
              </a:ext>
            </a:extLst>
          </p:cNvPr>
          <p:cNvSpPr txBox="1"/>
          <p:nvPr/>
        </p:nvSpPr>
        <p:spPr>
          <a:xfrm>
            <a:off x="3762167" y="4437122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514A3129-2C28-B881-4E31-8AF45AEB3024}"/>
              </a:ext>
            </a:extLst>
          </p:cNvPr>
          <p:cNvCxnSpPr/>
          <p:nvPr/>
        </p:nvCxnSpPr>
        <p:spPr>
          <a:xfrm>
            <a:off x="692239" y="4718170"/>
            <a:ext cx="963845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C2404F3-0E00-3653-D30E-DF7B1E1748BA}"/>
              </a:ext>
            </a:extLst>
          </p:cNvPr>
          <p:cNvSpPr/>
          <p:nvPr/>
        </p:nvSpPr>
        <p:spPr>
          <a:xfrm>
            <a:off x="5910461" y="4230226"/>
            <a:ext cx="974218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08B99B-4CF3-6030-4408-5AEB4E96AC29}"/>
              </a:ext>
            </a:extLst>
          </p:cNvPr>
          <p:cNvSpPr txBox="1"/>
          <p:nvPr/>
        </p:nvSpPr>
        <p:spPr>
          <a:xfrm>
            <a:off x="5325733" y="4443025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F4BAB1C-0C44-108B-2506-9A2815835F89}"/>
              </a:ext>
            </a:extLst>
          </p:cNvPr>
          <p:cNvSpPr/>
          <p:nvPr/>
        </p:nvSpPr>
        <p:spPr>
          <a:xfrm>
            <a:off x="7478366" y="4230226"/>
            <a:ext cx="974219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EF8B951-B242-3FFB-F40B-A6BD29DF5408}"/>
              </a:ext>
            </a:extLst>
          </p:cNvPr>
          <p:cNvSpPr txBox="1"/>
          <p:nvPr/>
        </p:nvSpPr>
        <p:spPr>
          <a:xfrm>
            <a:off x="6893639" y="4443025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DFAA4A1-736B-FF96-9645-FB6D2F3BCAFB}"/>
              </a:ext>
            </a:extLst>
          </p:cNvPr>
          <p:cNvSpPr/>
          <p:nvPr/>
        </p:nvSpPr>
        <p:spPr>
          <a:xfrm>
            <a:off x="9051337" y="4230181"/>
            <a:ext cx="974218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CCA5377-2DB0-A974-C757-922043E68C69}"/>
              </a:ext>
            </a:extLst>
          </p:cNvPr>
          <p:cNvSpPr txBox="1"/>
          <p:nvPr/>
        </p:nvSpPr>
        <p:spPr>
          <a:xfrm>
            <a:off x="8466609" y="4442980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0344821-FA03-C246-FE12-9273895C59A5}"/>
              </a:ext>
            </a:extLst>
          </p:cNvPr>
          <p:cNvSpPr/>
          <p:nvPr/>
        </p:nvSpPr>
        <p:spPr>
          <a:xfrm>
            <a:off x="4665141" y="5345074"/>
            <a:ext cx="1876786" cy="515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C5B3ADC-304C-934C-DB8D-23C179F9C602}"/>
              </a:ext>
            </a:extLst>
          </p:cNvPr>
          <p:cNvSpPr txBox="1"/>
          <p:nvPr/>
        </p:nvSpPr>
        <p:spPr>
          <a:xfrm>
            <a:off x="1156760" y="479731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73E4273-FEB2-EC3D-ED47-688772132427}"/>
              </a:ext>
            </a:extLst>
          </p:cNvPr>
          <p:cNvSpPr txBox="1"/>
          <p:nvPr/>
        </p:nvSpPr>
        <p:spPr>
          <a:xfrm>
            <a:off x="2711609" y="479731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91F8553-92E7-87ED-85EE-99546EF70182}"/>
              </a:ext>
            </a:extLst>
          </p:cNvPr>
          <p:cNvSpPr txBox="1"/>
          <p:nvPr/>
        </p:nvSpPr>
        <p:spPr>
          <a:xfrm>
            <a:off x="4305780" y="479731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736E71E-0F3B-9462-3AE3-8D5A2E0B4D29}"/>
              </a:ext>
            </a:extLst>
          </p:cNvPr>
          <p:cNvSpPr txBox="1"/>
          <p:nvPr/>
        </p:nvSpPr>
        <p:spPr>
          <a:xfrm>
            <a:off x="5857202" y="4785254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E508556-1B62-5B2F-3F90-BD0E24393C2F}"/>
              </a:ext>
            </a:extLst>
          </p:cNvPr>
          <p:cNvSpPr txBox="1"/>
          <p:nvPr/>
        </p:nvSpPr>
        <p:spPr>
          <a:xfrm>
            <a:off x="7437252" y="479731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2054014-885F-5136-1532-12EE5765E5CB}"/>
              </a:ext>
            </a:extLst>
          </p:cNvPr>
          <p:cNvSpPr txBox="1"/>
          <p:nvPr/>
        </p:nvSpPr>
        <p:spPr>
          <a:xfrm>
            <a:off x="8988674" y="4793614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0E52C1C-2F6F-1878-84E6-816ADB02F7A4}"/>
              </a:ext>
            </a:extLst>
          </p:cNvPr>
          <p:cNvSpPr txBox="1"/>
          <p:nvPr/>
        </p:nvSpPr>
        <p:spPr>
          <a:xfrm>
            <a:off x="1942678" y="5031475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6ACB54A-00F5-653B-134D-A3FE196B06BB}"/>
              </a:ext>
            </a:extLst>
          </p:cNvPr>
          <p:cNvSpPr txBox="1"/>
          <p:nvPr/>
        </p:nvSpPr>
        <p:spPr>
          <a:xfrm>
            <a:off x="3511745" y="5031475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7D34747-3451-78D3-2C14-4B63483089E6}"/>
              </a:ext>
            </a:extLst>
          </p:cNvPr>
          <p:cNvSpPr txBox="1"/>
          <p:nvPr/>
        </p:nvSpPr>
        <p:spPr>
          <a:xfrm>
            <a:off x="5063167" y="5038320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3AD789A-C2DB-6886-1611-861254E34F5C}"/>
              </a:ext>
            </a:extLst>
          </p:cNvPr>
          <p:cNvSpPr txBox="1"/>
          <p:nvPr/>
        </p:nvSpPr>
        <p:spPr>
          <a:xfrm>
            <a:off x="6643217" y="5039835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D03A816-2B00-031D-51EF-97CCBAB1ABAD}"/>
              </a:ext>
            </a:extLst>
          </p:cNvPr>
          <p:cNvSpPr txBox="1"/>
          <p:nvPr/>
        </p:nvSpPr>
        <p:spPr>
          <a:xfrm>
            <a:off x="8216187" y="5038320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0133004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310982"/>
            <a:ext cx="19607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인터페이스 구현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F0F209-46E7-12BC-F800-A1DE7CDC3A87}"/>
              </a:ext>
            </a:extLst>
          </p:cNvPr>
          <p:cNvSpPr txBox="1"/>
          <p:nvPr/>
        </p:nvSpPr>
        <p:spPr>
          <a:xfrm>
            <a:off x="551747" y="864695"/>
            <a:ext cx="3588234" cy="173124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MyRunnable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리턴 하거나 예외를 던질 수 없다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"Hello, world!"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F1FDFC-9F23-A6D3-8EB9-02D85A74CB54}"/>
              </a:ext>
            </a:extLst>
          </p:cNvPr>
          <p:cNvSpPr txBox="1"/>
          <p:nvPr/>
        </p:nvSpPr>
        <p:spPr>
          <a:xfrm>
            <a:off x="551747" y="3975802"/>
            <a:ext cx="3588234" cy="173124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MyCallable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리턴 하거나 예외를 던질 수 있다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3094E8F-EAF9-A25B-AEB0-E6672B48DA27}"/>
              </a:ext>
            </a:extLst>
          </p:cNvPr>
          <p:cNvSpPr txBox="1"/>
          <p:nvPr/>
        </p:nvSpPr>
        <p:spPr>
          <a:xfrm>
            <a:off x="1573095" y="2718185"/>
            <a:ext cx="13127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600" b="1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3E82A8-D8AD-EBAA-7644-44D2B2118AE6}"/>
              </a:ext>
            </a:extLst>
          </p:cNvPr>
          <p:cNvSpPr txBox="1"/>
          <p:nvPr/>
        </p:nvSpPr>
        <p:spPr>
          <a:xfrm>
            <a:off x="1573095" y="5829292"/>
            <a:ext cx="13127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lang="ko-Kore-KR" altLang="en-US" sz="1600" b="1"/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E8F9B1EB-998C-643E-FC10-BF0701E007CD}"/>
              </a:ext>
            </a:extLst>
          </p:cNvPr>
          <p:cNvSpPr/>
          <p:nvPr/>
        </p:nvSpPr>
        <p:spPr>
          <a:xfrm>
            <a:off x="6973232" y="4164111"/>
            <a:ext cx="4771604" cy="1496696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F2CE1C71-F3C1-19BE-772B-E462DCBD99F2}"/>
              </a:ext>
            </a:extLst>
          </p:cNvPr>
          <p:cNvSpPr/>
          <p:nvPr/>
        </p:nvSpPr>
        <p:spPr>
          <a:xfrm>
            <a:off x="8573936" y="4268815"/>
            <a:ext cx="2994835" cy="1263869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3A57E275-A1B6-2477-1898-67C955B918EC}"/>
              </a:ext>
            </a:extLst>
          </p:cNvPr>
          <p:cNvCxnSpPr>
            <a:cxnSpLocks/>
            <a:stCxn id="20" idx="3"/>
          </p:cNvCxnSpPr>
          <p:nvPr/>
        </p:nvCxnSpPr>
        <p:spPr>
          <a:xfrm>
            <a:off x="7849766" y="4911987"/>
            <a:ext cx="59041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4D43FF01-81FB-A376-0A06-0E3C44F73A62}"/>
              </a:ext>
            </a:extLst>
          </p:cNvPr>
          <p:cNvSpPr txBox="1"/>
          <p:nvPr/>
        </p:nvSpPr>
        <p:spPr>
          <a:xfrm>
            <a:off x="6927701" y="4742710"/>
            <a:ext cx="92206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600" b="1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3B76B505-0477-EBA0-A5F0-546D7ADA4677}"/>
              </a:ext>
            </a:extLst>
          </p:cNvPr>
          <p:cNvSpPr/>
          <p:nvPr/>
        </p:nvSpPr>
        <p:spPr>
          <a:xfrm>
            <a:off x="10343338" y="4425602"/>
            <a:ext cx="1087355" cy="93415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0498867-9C63-D1B6-12A4-FEEC7FE84A6E}"/>
              </a:ext>
            </a:extLst>
          </p:cNvPr>
          <p:cNvSpPr txBox="1"/>
          <p:nvPr/>
        </p:nvSpPr>
        <p:spPr>
          <a:xfrm>
            <a:off x="8440179" y="4703670"/>
            <a:ext cx="13127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ore-KR" altLang="en-US" sz="1600" b="1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42D7221-D184-ED2F-C61E-BE78EA304C5A}"/>
              </a:ext>
            </a:extLst>
          </p:cNvPr>
          <p:cNvSpPr txBox="1"/>
          <p:nvPr/>
        </p:nvSpPr>
        <p:spPr>
          <a:xfrm>
            <a:off x="10323928" y="4630099"/>
            <a:ext cx="110676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</a:p>
          <a:p>
            <a:pPr algn="ctr"/>
            <a:r>
              <a:rPr lang="en-US" altLang="en-US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600" b="1">
              <a:solidFill>
                <a:schemeClr val="bg1"/>
              </a:solidFill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0B7295FD-4983-0A43-38AF-2A5311EE6748}"/>
              </a:ext>
            </a:extLst>
          </p:cNvPr>
          <p:cNvCxnSpPr>
            <a:cxnSpLocks/>
          </p:cNvCxnSpPr>
          <p:nvPr/>
        </p:nvCxnSpPr>
        <p:spPr>
          <a:xfrm>
            <a:off x="9589515" y="4892680"/>
            <a:ext cx="66043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D8BFEBE5-8140-BB82-3AF1-546F66648922}"/>
              </a:ext>
            </a:extLst>
          </p:cNvPr>
          <p:cNvSpPr txBox="1"/>
          <p:nvPr/>
        </p:nvSpPr>
        <p:spPr>
          <a:xfrm>
            <a:off x="4436901" y="4501810"/>
            <a:ext cx="17223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ko-Kore-KR" altLang="en-US" sz="1600" b="1"/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874D6F49-DA7A-B947-273C-C0692A010512}"/>
              </a:ext>
            </a:extLst>
          </p:cNvPr>
          <p:cNvCxnSpPr>
            <a:cxnSpLocks/>
          </p:cNvCxnSpPr>
          <p:nvPr/>
        </p:nvCxnSpPr>
        <p:spPr>
          <a:xfrm>
            <a:off x="6159227" y="4680730"/>
            <a:ext cx="67759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3593FE54-F4BB-9902-5ABF-53F996C676C3}"/>
              </a:ext>
            </a:extLst>
          </p:cNvPr>
          <p:cNvSpPr txBox="1"/>
          <p:nvPr/>
        </p:nvSpPr>
        <p:spPr>
          <a:xfrm>
            <a:off x="6087292" y="4397986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submit()</a:t>
            </a:r>
            <a:endParaRPr lang="ko-Kore-KR" altLang="en-US" sz="1000" b="1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FE1601A-57BF-740C-9E43-70D989A21458}"/>
              </a:ext>
            </a:extLst>
          </p:cNvPr>
          <p:cNvSpPr txBox="1"/>
          <p:nvPr/>
        </p:nvSpPr>
        <p:spPr>
          <a:xfrm>
            <a:off x="7765544" y="4609935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 b="1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04B9354-94F4-292C-11D8-C96845008988}"/>
              </a:ext>
            </a:extLst>
          </p:cNvPr>
          <p:cNvSpPr txBox="1"/>
          <p:nvPr/>
        </p:nvSpPr>
        <p:spPr>
          <a:xfrm>
            <a:off x="9536702" y="4621749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call()</a:t>
            </a:r>
            <a:endParaRPr lang="ko-Kore-KR" altLang="en-US" sz="1000" b="1"/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6D4290FC-0461-AA5A-D9B0-92B7F5BD3C1B}"/>
              </a:ext>
            </a:extLst>
          </p:cNvPr>
          <p:cNvSpPr/>
          <p:nvPr/>
        </p:nvSpPr>
        <p:spPr>
          <a:xfrm>
            <a:off x="6973232" y="1052522"/>
            <a:ext cx="4771604" cy="1496696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6B2AA176-5ADD-0101-78EB-796D4E6E83A8}"/>
              </a:ext>
            </a:extLst>
          </p:cNvPr>
          <p:cNvSpPr/>
          <p:nvPr/>
        </p:nvSpPr>
        <p:spPr>
          <a:xfrm>
            <a:off x="8573936" y="1157226"/>
            <a:ext cx="2994835" cy="1263869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3155B39C-89C9-69D3-9544-16AF5A340068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7849766" y="1800398"/>
            <a:ext cx="59041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312AB64-155E-5339-DC58-F631B6BD68E4}"/>
              </a:ext>
            </a:extLst>
          </p:cNvPr>
          <p:cNvSpPr txBox="1"/>
          <p:nvPr/>
        </p:nvSpPr>
        <p:spPr>
          <a:xfrm>
            <a:off x="6927701" y="1631121"/>
            <a:ext cx="92206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600" b="1"/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EC588A3D-AAE3-2C34-C83C-31DB99158859}"/>
              </a:ext>
            </a:extLst>
          </p:cNvPr>
          <p:cNvSpPr/>
          <p:nvPr/>
        </p:nvSpPr>
        <p:spPr>
          <a:xfrm>
            <a:off x="10343338" y="1314013"/>
            <a:ext cx="1087355" cy="93415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50A5F5-CC75-0166-0478-FDB4CF80C434}"/>
              </a:ext>
            </a:extLst>
          </p:cNvPr>
          <p:cNvSpPr txBox="1"/>
          <p:nvPr/>
        </p:nvSpPr>
        <p:spPr>
          <a:xfrm>
            <a:off x="8440179" y="1592081"/>
            <a:ext cx="13127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ore-KR" altLang="en-US" sz="1600" b="1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A2F7420-8BB2-12BB-0174-64B130A273A4}"/>
              </a:ext>
            </a:extLst>
          </p:cNvPr>
          <p:cNvSpPr txBox="1"/>
          <p:nvPr/>
        </p:nvSpPr>
        <p:spPr>
          <a:xfrm>
            <a:off x="10323928" y="1621456"/>
            <a:ext cx="110676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600" b="1">
              <a:solidFill>
                <a:schemeClr val="bg1"/>
              </a:solidFill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EB012019-855C-FB1C-79CB-3481B8716DE9}"/>
              </a:ext>
            </a:extLst>
          </p:cNvPr>
          <p:cNvCxnSpPr>
            <a:cxnSpLocks/>
          </p:cNvCxnSpPr>
          <p:nvPr/>
        </p:nvCxnSpPr>
        <p:spPr>
          <a:xfrm>
            <a:off x="9589515" y="1781091"/>
            <a:ext cx="66043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07805F4-87DC-1A87-7A5F-3CC7F189E13D}"/>
              </a:ext>
            </a:extLst>
          </p:cNvPr>
          <p:cNvSpPr txBox="1"/>
          <p:nvPr/>
        </p:nvSpPr>
        <p:spPr>
          <a:xfrm>
            <a:off x="4436901" y="1602171"/>
            <a:ext cx="17223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ko-Kore-KR" altLang="en-US" sz="1600" b="1"/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51420094-F503-9DFB-FA50-B0218D775248}"/>
              </a:ext>
            </a:extLst>
          </p:cNvPr>
          <p:cNvCxnSpPr>
            <a:cxnSpLocks/>
          </p:cNvCxnSpPr>
          <p:nvPr/>
        </p:nvCxnSpPr>
        <p:spPr>
          <a:xfrm>
            <a:off x="6159227" y="1781091"/>
            <a:ext cx="67759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68E02149-8A19-6FFB-187F-D92BAC05B69D}"/>
              </a:ext>
            </a:extLst>
          </p:cNvPr>
          <p:cNvSpPr txBox="1"/>
          <p:nvPr/>
        </p:nvSpPr>
        <p:spPr>
          <a:xfrm>
            <a:off x="6087291" y="1498347"/>
            <a:ext cx="7654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execute()</a:t>
            </a:r>
            <a:endParaRPr lang="ko-Kore-KR" altLang="en-US" sz="1000" b="1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05A949C-8F20-94DC-C4F7-C726CEE914EE}"/>
              </a:ext>
            </a:extLst>
          </p:cNvPr>
          <p:cNvSpPr txBox="1"/>
          <p:nvPr/>
        </p:nvSpPr>
        <p:spPr>
          <a:xfrm>
            <a:off x="7765544" y="1498346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 b="1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1B97DCE-6AC2-D54F-86D7-C51E97ADD57D}"/>
              </a:ext>
            </a:extLst>
          </p:cNvPr>
          <p:cNvSpPr txBox="1"/>
          <p:nvPr/>
        </p:nvSpPr>
        <p:spPr>
          <a:xfrm>
            <a:off x="9536702" y="1510160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 b="1"/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E1EB0E88-5806-CD7C-43A4-B2D0E086838D}"/>
              </a:ext>
            </a:extLst>
          </p:cNvPr>
          <p:cNvSpPr/>
          <p:nvPr/>
        </p:nvSpPr>
        <p:spPr>
          <a:xfrm>
            <a:off x="4809916" y="5032235"/>
            <a:ext cx="1087355" cy="338555"/>
          </a:xfrm>
          <a:prstGeom prst="roundRect">
            <a:avLst>
              <a:gd name="adj" fmla="val 10842"/>
            </a:avLst>
          </a:prstGeom>
          <a:solidFill>
            <a:schemeClr val="accent2"/>
          </a:solidFill>
          <a:ln>
            <a:solidFill>
              <a:srgbClr val="C0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C47E181-0B51-7538-8B51-EF4905BCD97C}"/>
              </a:ext>
            </a:extLst>
          </p:cNvPr>
          <p:cNvSpPr txBox="1"/>
          <p:nvPr/>
        </p:nvSpPr>
        <p:spPr>
          <a:xfrm>
            <a:off x="4823037" y="5047623"/>
            <a:ext cx="106251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en-US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&lt;T&gt;</a:t>
            </a:r>
            <a:endParaRPr lang="ko-Kore-KR" altLang="en-US" sz="1400">
              <a:solidFill>
                <a:schemeClr val="bg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C080D8F-759C-DCEB-0C3A-DD31A98E154F}"/>
              </a:ext>
            </a:extLst>
          </p:cNvPr>
          <p:cNvSpPr txBox="1"/>
          <p:nvPr/>
        </p:nvSpPr>
        <p:spPr>
          <a:xfrm>
            <a:off x="6124722" y="5256680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endParaRPr lang="ko-Kore-KR" altLang="en-US" sz="1000"/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D6A3902C-CD9F-3EEB-6FEE-8084F896278A}"/>
              </a:ext>
            </a:extLst>
          </p:cNvPr>
          <p:cNvCxnSpPr>
            <a:cxnSpLocks/>
          </p:cNvCxnSpPr>
          <p:nvPr/>
        </p:nvCxnSpPr>
        <p:spPr>
          <a:xfrm flipH="1">
            <a:off x="6149131" y="5195457"/>
            <a:ext cx="67558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21184210-5EB3-781B-328F-D60E2F27A651}"/>
              </a:ext>
            </a:extLst>
          </p:cNvPr>
          <p:cNvSpPr txBox="1"/>
          <p:nvPr/>
        </p:nvSpPr>
        <p:spPr>
          <a:xfrm>
            <a:off x="6082087" y="1829615"/>
            <a:ext cx="74811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4AF7B68-96A2-0F6D-3C1D-6CFD79A1E77A}"/>
              </a:ext>
            </a:extLst>
          </p:cNvPr>
          <p:cNvSpPr txBox="1"/>
          <p:nvPr/>
        </p:nvSpPr>
        <p:spPr>
          <a:xfrm>
            <a:off x="6056618" y="4705429"/>
            <a:ext cx="74811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24F24E1-624D-1677-8297-9FD9D49B02A3}"/>
              </a:ext>
            </a:extLst>
          </p:cNvPr>
          <p:cNvSpPr txBox="1"/>
          <p:nvPr/>
        </p:nvSpPr>
        <p:spPr>
          <a:xfrm>
            <a:off x="7486780" y="5830475"/>
            <a:ext cx="43338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반환하는 결과값은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저장된다</a:t>
            </a:r>
            <a:endParaRPr lang="ko-Kore-KR" altLang="en-US" sz="1400"/>
          </a:p>
        </p:txBody>
      </p:sp>
    </p:spTree>
    <p:extLst>
      <p:ext uri="{BB962C8B-B14F-4D97-AF65-F5344CB8AC3E}">
        <p14:creationId xmlns:p14="http://schemas.microsoft.com/office/powerpoint/2010/main" val="646730018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모서리가 둥근 직사각형 37">
            <a:extLst>
              <a:ext uri="{FF2B5EF4-FFF2-40B4-BE49-F238E27FC236}">
                <a16:creationId xmlns:a16="http://schemas.microsoft.com/office/drawing/2014/main" id="{6D9FD276-0AD4-AF65-4831-BC9563A1B6CF}"/>
              </a:ext>
            </a:extLst>
          </p:cNvPr>
          <p:cNvSpPr/>
          <p:nvPr/>
        </p:nvSpPr>
        <p:spPr>
          <a:xfrm>
            <a:off x="5431333" y="1142478"/>
            <a:ext cx="1271674" cy="878156"/>
          </a:xfrm>
          <a:prstGeom prst="roundRect">
            <a:avLst>
              <a:gd name="adj" fmla="val 9749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310982"/>
            <a:ext cx="23536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&amp; Future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D5EC9F5B-525C-14B3-DA20-97F2777B6812}"/>
              </a:ext>
            </a:extLst>
          </p:cNvPr>
          <p:cNvCxnSpPr>
            <a:cxnSpLocks/>
          </p:cNvCxnSpPr>
          <p:nvPr/>
        </p:nvCxnSpPr>
        <p:spPr>
          <a:xfrm>
            <a:off x="1707113" y="1420118"/>
            <a:ext cx="148116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E0928430-ACE1-90BF-59AF-6238FC5192D8}"/>
              </a:ext>
            </a:extLst>
          </p:cNvPr>
          <p:cNvSpPr txBox="1"/>
          <p:nvPr/>
        </p:nvSpPr>
        <p:spPr>
          <a:xfrm>
            <a:off x="2097158" y="1142804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submit()</a:t>
            </a:r>
            <a:endParaRPr lang="ko-Kore-KR" altLang="en-US" sz="1000" b="1"/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39D78D15-6712-ADE7-D5BB-6E7E8642D8FB}"/>
              </a:ext>
            </a:extLst>
          </p:cNvPr>
          <p:cNvSpPr/>
          <p:nvPr/>
        </p:nvSpPr>
        <p:spPr>
          <a:xfrm>
            <a:off x="1909604" y="2100027"/>
            <a:ext cx="1087355" cy="33855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en-US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5A6B034-0AC0-3C36-DC8E-B3FE31D0795F}"/>
              </a:ext>
            </a:extLst>
          </p:cNvPr>
          <p:cNvSpPr txBox="1"/>
          <p:nvPr/>
        </p:nvSpPr>
        <p:spPr>
          <a:xfrm>
            <a:off x="2068392" y="1855457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endParaRPr lang="ko-Kore-KR" altLang="en-US" sz="1000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34741EC1-FEF5-9180-EB34-AA1E7F222E35}"/>
              </a:ext>
            </a:extLst>
          </p:cNvPr>
          <p:cNvCxnSpPr>
            <a:cxnSpLocks/>
          </p:cNvCxnSpPr>
          <p:nvPr/>
        </p:nvCxnSpPr>
        <p:spPr>
          <a:xfrm flipH="1">
            <a:off x="1683932" y="1801621"/>
            <a:ext cx="148116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B74AE8E1-C978-ABB2-8316-70A1B7094A3E}"/>
              </a:ext>
            </a:extLst>
          </p:cNvPr>
          <p:cNvSpPr txBox="1"/>
          <p:nvPr/>
        </p:nvSpPr>
        <p:spPr>
          <a:xfrm>
            <a:off x="2068103" y="1453207"/>
            <a:ext cx="74811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39" name="모서리가 둥근 직사각형 38">
            <a:extLst>
              <a:ext uri="{FF2B5EF4-FFF2-40B4-BE49-F238E27FC236}">
                <a16:creationId xmlns:a16="http://schemas.microsoft.com/office/drawing/2014/main" id="{D3D12E1B-DFA5-637E-24E0-9406AD3A84E0}"/>
              </a:ext>
            </a:extLst>
          </p:cNvPr>
          <p:cNvSpPr/>
          <p:nvPr/>
        </p:nvSpPr>
        <p:spPr>
          <a:xfrm>
            <a:off x="7412329" y="1142478"/>
            <a:ext cx="1178989" cy="878156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8E55D607-C37A-E23B-988B-0F3C648DB8E9}"/>
              </a:ext>
            </a:extLst>
          </p:cNvPr>
          <p:cNvCxnSpPr>
            <a:cxnSpLocks/>
            <a:stCxn id="38" idx="3"/>
            <a:endCxn id="39" idx="1"/>
          </p:cNvCxnSpPr>
          <p:nvPr/>
        </p:nvCxnSpPr>
        <p:spPr>
          <a:xfrm>
            <a:off x="6703007" y="1581556"/>
            <a:ext cx="70932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48A8DC23-DDDB-04FF-A404-AC6DD994BD9C}"/>
              </a:ext>
            </a:extLst>
          </p:cNvPr>
          <p:cNvSpPr txBox="1"/>
          <p:nvPr/>
        </p:nvSpPr>
        <p:spPr>
          <a:xfrm>
            <a:off x="6701544" y="1311467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 b="1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3F81650-B51E-B8E4-977F-679666E24DBF}"/>
              </a:ext>
            </a:extLst>
          </p:cNvPr>
          <p:cNvSpPr txBox="1"/>
          <p:nvPr/>
        </p:nvSpPr>
        <p:spPr>
          <a:xfrm>
            <a:off x="8001820" y="2242554"/>
            <a:ext cx="5042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 b="1"/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F9A740C5-565C-640A-9E93-5109FD7853D2}"/>
              </a:ext>
            </a:extLst>
          </p:cNvPr>
          <p:cNvSpPr/>
          <p:nvPr/>
        </p:nvSpPr>
        <p:spPr>
          <a:xfrm>
            <a:off x="7412329" y="2725699"/>
            <a:ext cx="1178983" cy="878156"/>
          </a:xfrm>
          <a:prstGeom prst="roundRect">
            <a:avLst>
              <a:gd name="adj" fmla="val 10842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모서리가 둥근 직사각형 46">
            <a:extLst>
              <a:ext uri="{FF2B5EF4-FFF2-40B4-BE49-F238E27FC236}">
                <a16:creationId xmlns:a16="http://schemas.microsoft.com/office/drawing/2014/main" id="{B5CBFB29-AC35-BDAF-535E-F27E647E4413}"/>
              </a:ext>
            </a:extLst>
          </p:cNvPr>
          <p:cNvSpPr/>
          <p:nvPr/>
        </p:nvSpPr>
        <p:spPr>
          <a:xfrm>
            <a:off x="7412330" y="4368378"/>
            <a:ext cx="1178982" cy="745136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0BCF4A26-479F-3CA9-C9D2-6449C2FB8037}"/>
              </a:ext>
            </a:extLst>
          </p:cNvPr>
          <p:cNvCxnSpPr>
            <a:cxnSpLocks/>
            <a:stCxn id="46" idx="2"/>
            <a:endCxn id="47" idx="0"/>
          </p:cNvCxnSpPr>
          <p:nvPr/>
        </p:nvCxnSpPr>
        <p:spPr>
          <a:xfrm>
            <a:off x="8001821" y="3603855"/>
            <a:ext cx="0" cy="76452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AB1ED7EE-2D9D-5021-C205-57864F159556}"/>
              </a:ext>
            </a:extLst>
          </p:cNvPr>
          <p:cNvSpPr txBox="1"/>
          <p:nvPr/>
        </p:nvSpPr>
        <p:spPr>
          <a:xfrm>
            <a:off x="7879064" y="3946827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call()</a:t>
            </a:r>
            <a:endParaRPr lang="ko-Kore-KR" altLang="en-US" sz="1000" b="1"/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4C84B1B6-24F2-6255-3D1F-10AA4FA6FEFA}"/>
              </a:ext>
            </a:extLst>
          </p:cNvPr>
          <p:cNvCxnSpPr>
            <a:cxnSpLocks/>
            <a:stCxn id="39" idx="2"/>
            <a:endCxn id="46" idx="0"/>
          </p:cNvCxnSpPr>
          <p:nvPr/>
        </p:nvCxnSpPr>
        <p:spPr>
          <a:xfrm flipH="1">
            <a:off x="8001821" y="2020634"/>
            <a:ext cx="3" cy="70506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모서리가 둥근 직사각형 69">
            <a:extLst>
              <a:ext uri="{FF2B5EF4-FFF2-40B4-BE49-F238E27FC236}">
                <a16:creationId xmlns:a16="http://schemas.microsoft.com/office/drawing/2014/main" id="{FFE071D6-3449-D271-EDEF-014B6F0F99CB}"/>
              </a:ext>
            </a:extLst>
          </p:cNvPr>
          <p:cNvSpPr/>
          <p:nvPr/>
        </p:nvSpPr>
        <p:spPr>
          <a:xfrm>
            <a:off x="3188282" y="1142478"/>
            <a:ext cx="1689116" cy="878156"/>
          </a:xfrm>
          <a:prstGeom prst="roundRect">
            <a:avLst>
              <a:gd name="adj" fmla="val 9749"/>
            </a:avLst>
          </a:prstGeom>
          <a:solidFill>
            <a:schemeClr val="tx1"/>
          </a:solidFill>
          <a:ln>
            <a:noFill/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1" name="모서리가 둥근 직사각형 70">
            <a:extLst>
              <a:ext uri="{FF2B5EF4-FFF2-40B4-BE49-F238E27FC236}">
                <a16:creationId xmlns:a16="http://schemas.microsoft.com/office/drawing/2014/main" id="{76EBAB28-2744-2271-829B-CD8E07CF524D}"/>
              </a:ext>
            </a:extLst>
          </p:cNvPr>
          <p:cNvSpPr/>
          <p:nvPr/>
        </p:nvSpPr>
        <p:spPr>
          <a:xfrm>
            <a:off x="653244" y="1145320"/>
            <a:ext cx="1011476" cy="878156"/>
          </a:xfrm>
          <a:prstGeom prst="roundRect">
            <a:avLst>
              <a:gd name="adj" fmla="val 9749"/>
            </a:avLst>
          </a:prstGeom>
          <a:solidFill>
            <a:schemeClr val="bg1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D642FA32-C170-776A-A5A4-4A20CB33773A}"/>
              </a:ext>
            </a:extLst>
          </p:cNvPr>
          <p:cNvCxnSpPr>
            <a:cxnSpLocks/>
            <a:stCxn id="70" idx="3"/>
            <a:endCxn id="38" idx="1"/>
          </p:cNvCxnSpPr>
          <p:nvPr/>
        </p:nvCxnSpPr>
        <p:spPr>
          <a:xfrm>
            <a:off x="4877398" y="1581556"/>
            <a:ext cx="55393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1" name="그림 80">
            <a:extLst>
              <a:ext uri="{FF2B5EF4-FFF2-40B4-BE49-F238E27FC236}">
                <a16:creationId xmlns:a16="http://schemas.microsoft.com/office/drawing/2014/main" id="{6C1B8693-9EFE-EFA1-B07E-AF05A41D59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5771"/>
          <a:stretch/>
        </p:blipFill>
        <p:spPr>
          <a:xfrm>
            <a:off x="653244" y="2947692"/>
            <a:ext cx="5053597" cy="3665801"/>
          </a:xfrm>
          <a:prstGeom prst="rect">
            <a:avLst/>
          </a:prstGeom>
        </p:spPr>
      </p:pic>
      <p:pic>
        <p:nvPicPr>
          <p:cNvPr id="82" name="그림 81">
            <a:extLst>
              <a:ext uri="{FF2B5EF4-FFF2-40B4-BE49-F238E27FC236}">
                <a16:creationId xmlns:a16="http://schemas.microsoft.com/office/drawing/2014/main" id="{214FA463-3131-8521-4D69-ADBCE9CB6B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8691" y="1527127"/>
            <a:ext cx="2197743" cy="3594016"/>
          </a:xfrm>
          <a:prstGeom prst="rect">
            <a:avLst/>
          </a:prstGeom>
        </p:spPr>
      </p:pic>
      <p:sp>
        <p:nvSpPr>
          <p:cNvPr id="83" name="오른쪽 화살표[R] 82">
            <a:extLst>
              <a:ext uri="{FF2B5EF4-FFF2-40B4-BE49-F238E27FC236}">
                <a16:creationId xmlns:a16="http://schemas.microsoft.com/office/drawing/2014/main" id="{282CA791-7432-4CC4-0ACE-132A21E66D55}"/>
              </a:ext>
            </a:extLst>
          </p:cNvPr>
          <p:cNvSpPr/>
          <p:nvPr/>
        </p:nvSpPr>
        <p:spPr>
          <a:xfrm flipH="1">
            <a:off x="8842275" y="2977052"/>
            <a:ext cx="467188" cy="375449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0538DF2B-CCFD-5172-009A-F9158B8F9409}"/>
              </a:ext>
            </a:extLst>
          </p:cNvPr>
          <p:cNvSpPr/>
          <p:nvPr/>
        </p:nvSpPr>
        <p:spPr>
          <a:xfrm>
            <a:off x="653245" y="2950238"/>
            <a:ext cx="1347930" cy="20884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16ED2AA6-93BC-7605-2EC6-8B5F76A45478}"/>
              </a:ext>
            </a:extLst>
          </p:cNvPr>
          <p:cNvSpPr/>
          <p:nvPr/>
        </p:nvSpPr>
        <p:spPr>
          <a:xfrm>
            <a:off x="2025192" y="2952033"/>
            <a:ext cx="196880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FutureTask </a:t>
            </a:r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R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호출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0A5C23D0-DB05-ECF6-F6AD-339085A3991A}"/>
              </a:ext>
            </a:extLst>
          </p:cNvPr>
          <p:cNvSpPr/>
          <p:nvPr/>
        </p:nvSpPr>
        <p:spPr>
          <a:xfrm>
            <a:off x="1177951" y="3832826"/>
            <a:ext cx="1936791" cy="25332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4209CBA1-87D0-45B6-3AED-3C0323792D56}"/>
              </a:ext>
            </a:extLst>
          </p:cNvPr>
          <p:cNvSpPr/>
          <p:nvPr/>
        </p:nvSpPr>
        <p:spPr>
          <a:xfrm>
            <a:off x="3114742" y="3846997"/>
            <a:ext cx="116730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참조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01DB0675-4AB2-D1F2-3E85-2F5EE4A09125}"/>
              </a:ext>
            </a:extLst>
          </p:cNvPr>
          <p:cNvSpPr/>
          <p:nvPr/>
        </p:nvSpPr>
        <p:spPr>
          <a:xfrm>
            <a:off x="2987574" y="4759900"/>
            <a:ext cx="265008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R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call() </a:t>
            </a:r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실행하고 결과 값 반환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AC7B8F37-82A3-DE38-0EA7-10C44B486630}"/>
              </a:ext>
            </a:extLst>
          </p:cNvPr>
          <p:cNvSpPr/>
          <p:nvPr/>
        </p:nvSpPr>
        <p:spPr>
          <a:xfrm>
            <a:off x="1634437" y="4759900"/>
            <a:ext cx="1353138" cy="25332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02965CFF-C1CC-70EA-ED46-DA7E82F86EBC}"/>
              </a:ext>
            </a:extLst>
          </p:cNvPr>
          <p:cNvSpPr/>
          <p:nvPr/>
        </p:nvSpPr>
        <p:spPr>
          <a:xfrm>
            <a:off x="1413110" y="5132765"/>
            <a:ext cx="1701632" cy="90935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E7B2FDD1-8254-3DB5-DD11-B9D1DD74B4A0}"/>
              </a:ext>
            </a:extLst>
          </p:cNvPr>
          <p:cNvSpPr/>
          <p:nvPr/>
        </p:nvSpPr>
        <p:spPr>
          <a:xfrm>
            <a:off x="3180042" y="5464331"/>
            <a:ext cx="166584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발생할 경우 예외 처리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9BE52A8E-20F5-6F0D-7768-44478038F337}"/>
              </a:ext>
            </a:extLst>
          </p:cNvPr>
          <p:cNvSpPr/>
          <p:nvPr/>
        </p:nvSpPr>
        <p:spPr>
          <a:xfrm>
            <a:off x="1469777" y="6229232"/>
            <a:ext cx="1353138" cy="25332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436EE6C7-621C-F656-4F86-AC291E4C2336}"/>
              </a:ext>
            </a:extLst>
          </p:cNvPr>
          <p:cNvSpPr/>
          <p:nvPr/>
        </p:nvSpPr>
        <p:spPr>
          <a:xfrm>
            <a:off x="2898725" y="6229232"/>
            <a:ext cx="81144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저장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5FC028CB-FDE8-796B-4FBB-025AC8D3EFBE}"/>
              </a:ext>
            </a:extLst>
          </p:cNvPr>
          <p:cNvSpPr txBox="1"/>
          <p:nvPr/>
        </p:nvSpPr>
        <p:spPr>
          <a:xfrm>
            <a:off x="7446447" y="917556"/>
            <a:ext cx="11107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sz="1000" b="1" i="1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&lt;Runnable&gt;</a:t>
            </a:r>
            <a:endParaRPr lang="ko-Kore-KR" altLang="en-US" sz="1000" b="1" i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96" name="구부러진 연결선[U] 95">
            <a:extLst>
              <a:ext uri="{FF2B5EF4-FFF2-40B4-BE49-F238E27FC236}">
                <a16:creationId xmlns:a16="http://schemas.microsoft.com/office/drawing/2014/main" id="{20986339-4D94-3F8F-9066-05C9DDA7DA34}"/>
              </a:ext>
            </a:extLst>
          </p:cNvPr>
          <p:cNvCxnSpPr>
            <a:stCxn id="46" idx="1"/>
            <a:endCxn id="81" idx="3"/>
          </p:cNvCxnSpPr>
          <p:nvPr/>
        </p:nvCxnSpPr>
        <p:spPr>
          <a:xfrm rot="10800000" flipV="1">
            <a:off x="5706841" y="3164777"/>
            <a:ext cx="1705488" cy="1615816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AE1514EA-247A-A6A7-C8BE-33515573F0F8}"/>
              </a:ext>
            </a:extLst>
          </p:cNvPr>
          <p:cNvCxnSpPr>
            <a:cxnSpLocks/>
            <a:endCxn id="29" idx="3"/>
          </p:cNvCxnSpPr>
          <p:nvPr/>
        </p:nvCxnSpPr>
        <p:spPr>
          <a:xfrm flipH="1" flipV="1">
            <a:off x="2996959" y="2269305"/>
            <a:ext cx="4415370" cy="70774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E96048F1-DFBD-8A23-7C09-0B08CBDB205D}"/>
              </a:ext>
            </a:extLst>
          </p:cNvPr>
          <p:cNvCxnSpPr>
            <a:cxnSpLocks/>
            <a:stCxn id="45" idx="1"/>
            <a:endCxn id="84" idx="0"/>
          </p:cNvCxnSpPr>
          <p:nvPr/>
        </p:nvCxnSpPr>
        <p:spPr>
          <a:xfrm flipH="1">
            <a:off x="1327210" y="2365665"/>
            <a:ext cx="6674610" cy="58457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7580479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848476" y="2921169"/>
            <a:ext cx="649504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&amp; Callback</a:t>
            </a:r>
          </a:p>
        </p:txBody>
      </p:sp>
    </p:spTree>
    <p:extLst>
      <p:ext uri="{BB962C8B-B14F-4D97-AF65-F5344CB8AC3E}">
        <p14:creationId xmlns:p14="http://schemas.microsoft.com/office/powerpoint/2010/main" val="4005910802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310982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17550" y="649536"/>
            <a:ext cx="10661142" cy="10284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비동기 프로그래밍에서 사용되는 패턴으로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결과를 처리하거나 작업이 완료되었을 때 수행 할 동작을 정의하며 사용한다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인터페이스와 구현체들을 제공하고 있으며 다양한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패턴을 활용하고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두 패턴은 사용하는 방식과 특징이 다르며 각 상황에 맞게 구현해서 사용하도록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3F0A00AC-2B36-B92E-5B0F-227E332BF4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0897187"/>
              </p:ext>
            </p:extLst>
          </p:nvPr>
        </p:nvGraphicFramePr>
        <p:xfrm>
          <a:off x="939571" y="2107155"/>
          <a:ext cx="9817100" cy="224078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98600">
                  <a:extLst>
                    <a:ext uri="{9D8B030D-6E8A-4147-A177-3AD203B41FA5}">
                      <a16:colId xmlns:a16="http://schemas.microsoft.com/office/drawing/2014/main" val="692820799"/>
                    </a:ext>
                  </a:extLst>
                </a:gridCol>
                <a:gridCol w="3479800">
                  <a:extLst>
                    <a:ext uri="{9D8B030D-6E8A-4147-A177-3AD203B41FA5}">
                      <a16:colId xmlns:a16="http://schemas.microsoft.com/office/drawing/2014/main" val="3487709435"/>
                    </a:ext>
                  </a:extLst>
                </a:gridCol>
                <a:gridCol w="4838700">
                  <a:extLst>
                    <a:ext uri="{9D8B030D-6E8A-4147-A177-3AD203B41FA5}">
                      <a16:colId xmlns:a16="http://schemas.microsoft.com/office/drawing/2014/main" val="1797415535"/>
                    </a:ext>
                  </a:extLst>
                </a:gridCol>
              </a:tblGrid>
              <a:tr h="4481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구분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  <a:endParaRPr 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Callback</a:t>
                      </a:r>
                      <a:endParaRPr 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8122145"/>
                  </a:ext>
                </a:extLst>
              </a:tr>
              <a:tr h="4481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정의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비동기 작업의 결과를 나타내는 객체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비동기 작업이 완료되었을 때 수행할 동작을 정의한 인터페이스 또는 클래스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2104151"/>
                  </a:ext>
                </a:extLst>
              </a:tr>
              <a:tr h="4481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블로킹 여부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비동기 작업이 완료될 때까지 블로킹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블로킹되지 않고 비동기 작업이 완료되면 콜백을 호출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9013737"/>
                  </a:ext>
                </a:extLst>
              </a:tr>
              <a:tr h="4481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결과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비동기 작업이 완료되면 결과를 얻을 수 있음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콜백 메서드를 통해 작업 결과를 처리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3644710"/>
                  </a:ext>
                </a:extLst>
              </a:tr>
              <a:tr h="4481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활용 용도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결과를 받아오는 작업에서 활용됨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비동기 작업의 완료 후 동작을 정의할 때 주로 활용됨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5342623"/>
                  </a:ext>
                </a:extLst>
              </a:tr>
            </a:tbl>
          </a:graphicData>
        </a:graphic>
      </p:graphicFrame>
      <p:sp>
        <p:nvSpPr>
          <p:cNvPr id="12" name="직사각형 11">
            <a:extLst>
              <a:ext uri="{FF2B5EF4-FFF2-40B4-BE49-F238E27FC236}">
                <a16:creationId xmlns:a16="http://schemas.microsoft.com/office/drawing/2014/main" id="{9520330A-4637-7879-8326-800528D8C66E}"/>
              </a:ext>
            </a:extLst>
          </p:cNvPr>
          <p:cNvSpPr/>
          <p:nvPr/>
        </p:nvSpPr>
        <p:spPr>
          <a:xfrm>
            <a:off x="1011910" y="5261705"/>
            <a:ext cx="8478164" cy="7117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작업에서 스레드 간 결과를 받을 방법이 필요하다</a:t>
            </a:r>
            <a:endParaRPr lang="en-US" altLang="ko-KR" sz="1400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작업은 스레드 간 실행의 흐름이 독립적이기 때문에 비동기 작업의 완료 시점에 결과를 얻을 수 있어야 한다</a:t>
            </a:r>
            <a:endParaRPr lang="en-US" altLang="ko-KR" sz="1400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8F6E2A-D38C-4331-1003-9711D009CF46}"/>
              </a:ext>
            </a:extLst>
          </p:cNvPr>
          <p:cNvSpPr txBox="1"/>
          <p:nvPr/>
        </p:nvSpPr>
        <p:spPr>
          <a:xfrm>
            <a:off x="1011910" y="4827477"/>
            <a:ext cx="38066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두 패턴이 </a:t>
            </a:r>
            <a:r>
              <a:rPr lang="ko-KR" altLang="en-US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필요한 </a:t>
            </a:r>
            <a:r>
              <a:rPr lang="ko-KR" altLang="en-US" sz="18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이유 </a:t>
            </a:r>
            <a:endParaRPr lang="ko-Kore-KR" altLang="en-US"/>
          </a:p>
        </p:txBody>
      </p:sp>
    </p:spTree>
    <p:extLst>
      <p:ext uri="{BB962C8B-B14F-4D97-AF65-F5344CB8AC3E}">
        <p14:creationId xmlns:p14="http://schemas.microsoft.com/office/powerpoint/2010/main" val="4167083721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970D368B-8610-6913-8955-349D7BF3345E}"/>
              </a:ext>
            </a:extLst>
          </p:cNvPr>
          <p:cNvSpPr/>
          <p:nvPr/>
        </p:nvSpPr>
        <p:spPr>
          <a:xfrm>
            <a:off x="1075855" y="941289"/>
            <a:ext cx="2106394" cy="5518097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CB40BC72-E148-A634-4FB3-733ED929B279}"/>
              </a:ext>
            </a:extLst>
          </p:cNvPr>
          <p:cNvSpPr/>
          <p:nvPr/>
        </p:nvSpPr>
        <p:spPr>
          <a:xfrm>
            <a:off x="3883401" y="941290"/>
            <a:ext cx="7444701" cy="5518097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57DB8C-FA88-7F68-7E18-3E00705138DA}"/>
              </a:ext>
            </a:extLst>
          </p:cNvPr>
          <p:cNvSpPr/>
          <p:nvPr/>
        </p:nvSpPr>
        <p:spPr>
          <a:xfrm>
            <a:off x="311878" y="231987"/>
            <a:ext cx="353846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활용한 비동기 작업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752DAB5-15CF-E0BC-E7A0-AB44E057E575}"/>
              </a:ext>
            </a:extLst>
          </p:cNvPr>
          <p:cNvSpPr/>
          <p:nvPr/>
        </p:nvSpPr>
        <p:spPr>
          <a:xfrm>
            <a:off x="6732114" y="2371960"/>
            <a:ext cx="1695577" cy="93559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&lt;V&gt;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setResult(V result)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get()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8FEC6104-2D00-F61A-C788-25872FCD1143}"/>
              </a:ext>
            </a:extLst>
          </p:cNvPr>
          <p:cNvSpPr/>
          <p:nvPr/>
        </p:nvSpPr>
        <p:spPr>
          <a:xfrm>
            <a:off x="6732114" y="120053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6DDB7126-A73C-02DA-FB54-048012C6BF96}"/>
              </a:ext>
            </a:extLst>
          </p:cNvPr>
          <p:cNvSpPr/>
          <p:nvPr/>
        </p:nvSpPr>
        <p:spPr>
          <a:xfrm>
            <a:off x="4091857" y="120053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B5114996-299D-4C00-DCB9-D52CBD1926B1}"/>
              </a:ext>
            </a:extLst>
          </p:cNvPr>
          <p:cNvSpPr/>
          <p:nvPr/>
        </p:nvSpPr>
        <p:spPr>
          <a:xfrm>
            <a:off x="9316218" y="1200531"/>
            <a:ext cx="1429346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36F6AB95-0105-A14D-1A14-187FA8F906D6}"/>
              </a:ext>
            </a:extLst>
          </p:cNvPr>
          <p:cNvCxnSpPr>
            <a:cxnSpLocks/>
            <a:stCxn id="9" idx="3"/>
            <a:endCxn id="16" idx="1"/>
          </p:cNvCxnSpPr>
          <p:nvPr/>
        </p:nvCxnSpPr>
        <p:spPr>
          <a:xfrm>
            <a:off x="8427691" y="1498255"/>
            <a:ext cx="888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826BD8C-480F-2041-4027-95722A7996A5}"/>
              </a:ext>
            </a:extLst>
          </p:cNvPr>
          <p:cNvCxnSpPr>
            <a:cxnSpLocks/>
            <a:stCxn id="15" idx="3"/>
            <a:endCxn id="9" idx="1"/>
          </p:cNvCxnSpPr>
          <p:nvPr/>
        </p:nvCxnSpPr>
        <p:spPr>
          <a:xfrm>
            <a:off x="5787434" y="1498255"/>
            <a:ext cx="9446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6EAB426-79EE-9F4C-7341-AC7591695A1A}"/>
              </a:ext>
            </a:extLst>
          </p:cNvPr>
          <p:cNvCxnSpPr>
            <a:cxnSpLocks/>
            <a:stCxn id="9" idx="2"/>
            <a:endCxn id="7" idx="0"/>
          </p:cNvCxnSpPr>
          <p:nvPr/>
        </p:nvCxnSpPr>
        <p:spPr>
          <a:xfrm>
            <a:off x="7579903" y="1795978"/>
            <a:ext cx="0" cy="5759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F6BCFF2F-C926-0514-3E06-D2551776DA28}"/>
              </a:ext>
            </a:extLst>
          </p:cNvPr>
          <p:cNvSpPr/>
          <p:nvPr/>
        </p:nvSpPr>
        <p:spPr>
          <a:xfrm>
            <a:off x="1266248" y="1200529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5139B823-B349-042E-F317-69FC05C9FFD2}"/>
              </a:ext>
            </a:extLst>
          </p:cNvPr>
          <p:cNvCxnSpPr>
            <a:cxnSpLocks/>
            <a:stCxn id="29" idx="3"/>
            <a:endCxn id="15" idx="1"/>
          </p:cNvCxnSpPr>
          <p:nvPr/>
        </p:nvCxnSpPr>
        <p:spPr>
          <a:xfrm>
            <a:off x="2961825" y="1498253"/>
            <a:ext cx="1130032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연결선[R] 35">
            <a:extLst>
              <a:ext uri="{FF2B5EF4-FFF2-40B4-BE49-F238E27FC236}">
                <a16:creationId xmlns:a16="http://schemas.microsoft.com/office/drawing/2014/main" id="{B37C9B18-39B6-79C1-9A10-F3393DA4C2E7}"/>
              </a:ext>
            </a:extLst>
          </p:cNvPr>
          <p:cNvCxnSpPr>
            <a:cxnSpLocks/>
            <a:stCxn id="29" idx="2"/>
          </p:cNvCxnSpPr>
          <p:nvPr/>
        </p:nvCxnSpPr>
        <p:spPr>
          <a:xfrm>
            <a:off x="2114037" y="1795976"/>
            <a:ext cx="0" cy="4380768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2CAAE6B2-868F-34EC-5442-1B3EEECB29D7}"/>
              </a:ext>
            </a:extLst>
          </p:cNvPr>
          <p:cNvCxnSpPr>
            <a:cxnSpLocks/>
            <a:stCxn id="7" idx="1"/>
            <a:endCxn id="10" idx="3"/>
          </p:cNvCxnSpPr>
          <p:nvPr/>
        </p:nvCxnSpPr>
        <p:spPr>
          <a:xfrm flipH="1">
            <a:off x="2543799" y="2839757"/>
            <a:ext cx="4188315" cy="6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D1BA6A35-BBC4-F0A4-B366-958FB3A14D76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7579903" y="3307553"/>
            <a:ext cx="0" cy="268752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C01CDEEE-E360-F25E-F6B8-0647F3AD4AB2}"/>
              </a:ext>
            </a:extLst>
          </p:cNvPr>
          <p:cNvGrpSpPr/>
          <p:nvPr/>
        </p:nvGrpSpPr>
        <p:grpSpPr>
          <a:xfrm>
            <a:off x="7117404" y="3898543"/>
            <a:ext cx="924996" cy="689309"/>
            <a:chOff x="8924773" y="3374018"/>
            <a:chExt cx="924996" cy="689309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57A5A3DD-05E6-B00D-266E-4883261B8642}"/>
                </a:ext>
              </a:extLst>
            </p:cNvPr>
            <p:cNvSpPr/>
            <p:nvPr/>
          </p:nvSpPr>
          <p:spPr>
            <a:xfrm>
              <a:off x="9021156" y="3374018"/>
              <a:ext cx="732230" cy="68930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BFFB5C2-A336-A714-766E-F217A5295508}"/>
                </a:ext>
              </a:extLst>
            </p:cNvPr>
            <p:cNvSpPr txBox="1"/>
            <p:nvPr/>
          </p:nvSpPr>
          <p:spPr>
            <a:xfrm>
              <a:off x="8924773" y="3587867"/>
              <a:ext cx="92499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1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</a:t>
              </a:r>
              <a:endParaRPr lang="ko-Kore-KR" altLang="en-US" sz="1100"/>
            </a:p>
          </p:txBody>
        </p:sp>
      </p:grp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2FD016A-964F-F85E-85B3-7A23B342F102}"/>
              </a:ext>
            </a:extLst>
          </p:cNvPr>
          <p:cNvSpPr/>
          <p:nvPr/>
        </p:nvSpPr>
        <p:spPr>
          <a:xfrm>
            <a:off x="3129009" y="1192255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D1F197EB-DE3E-29F7-6F38-A730560D351B}"/>
              </a:ext>
            </a:extLst>
          </p:cNvPr>
          <p:cNvSpPr/>
          <p:nvPr/>
        </p:nvSpPr>
        <p:spPr>
          <a:xfrm>
            <a:off x="7559762" y="1924822"/>
            <a:ext cx="83042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생성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C66A687B-8DF0-8017-8A2D-0008683713B4}"/>
              </a:ext>
            </a:extLst>
          </p:cNvPr>
          <p:cNvSpPr/>
          <p:nvPr/>
        </p:nvSpPr>
        <p:spPr>
          <a:xfrm>
            <a:off x="3314296" y="2842453"/>
            <a:ext cx="294547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객체가 반환되며 아직 결과 값은 없는 상태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8F55CA6-6F81-B476-DF52-38AB947BEA93}"/>
              </a:ext>
            </a:extLst>
          </p:cNvPr>
          <p:cNvSpPr/>
          <p:nvPr/>
        </p:nvSpPr>
        <p:spPr>
          <a:xfrm>
            <a:off x="8390619" y="1174087"/>
            <a:ext cx="86921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BCB6B3CE-1170-9C0D-18ED-30B034EE7981}"/>
              </a:ext>
            </a:extLst>
          </p:cNvPr>
          <p:cNvCxnSpPr/>
          <p:nvPr/>
        </p:nvCxnSpPr>
        <p:spPr>
          <a:xfrm>
            <a:off x="2114036" y="3651543"/>
            <a:ext cx="54658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11DC920B-0F58-9D55-D670-A1F35C2FAD76}"/>
              </a:ext>
            </a:extLst>
          </p:cNvPr>
          <p:cNvSpPr/>
          <p:nvPr/>
        </p:nvSpPr>
        <p:spPr>
          <a:xfrm>
            <a:off x="8037043" y="3495720"/>
            <a:ext cx="192921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얻기까지 메인 스레드 대기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B4C2E886-D29B-C91F-F3D3-0ACA375506C0}"/>
              </a:ext>
            </a:extLst>
          </p:cNvPr>
          <p:cNvCxnSpPr>
            <a:cxnSpLocks/>
            <a:stCxn id="16" idx="2"/>
          </p:cNvCxnSpPr>
          <p:nvPr/>
        </p:nvCxnSpPr>
        <p:spPr>
          <a:xfrm>
            <a:off x="10030891" y="1795978"/>
            <a:ext cx="0" cy="4380766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0A518710-15D3-D855-D0D2-A0819A59B9C3}"/>
              </a:ext>
            </a:extLst>
          </p:cNvPr>
          <p:cNvSpPr/>
          <p:nvPr/>
        </p:nvSpPr>
        <p:spPr>
          <a:xfrm>
            <a:off x="10265456" y="2842452"/>
            <a:ext cx="62481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16FDD0FD-BED2-E2EA-9256-AFAC9CFC6891}"/>
              </a:ext>
            </a:extLst>
          </p:cNvPr>
          <p:cNvCxnSpPr/>
          <p:nvPr/>
        </p:nvCxnSpPr>
        <p:spPr>
          <a:xfrm flipH="1">
            <a:off x="7946017" y="4243197"/>
            <a:ext cx="20848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261751B7-FB62-D2CF-DA42-8B8025C6A013}"/>
              </a:ext>
            </a:extLst>
          </p:cNvPr>
          <p:cNvSpPr/>
          <p:nvPr/>
        </p:nvSpPr>
        <p:spPr>
          <a:xfrm>
            <a:off x="8189565" y="4218433"/>
            <a:ext cx="1517859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48422265-8BD7-C7BD-3212-A66D438D1FC1}"/>
              </a:ext>
            </a:extLst>
          </p:cNvPr>
          <p:cNvCxnSpPr>
            <a:cxnSpLocks/>
            <a:endCxn id="76" idx="3"/>
          </p:cNvCxnSpPr>
          <p:nvPr/>
        </p:nvCxnSpPr>
        <p:spPr>
          <a:xfrm flipH="1">
            <a:off x="2549942" y="5056062"/>
            <a:ext cx="50299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9C04906C-4C0D-8AAF-B42B-F28C38DB4E8C}"/>
              </a:ext>
            </a:extLst>
          </p:cNvPr>
          <p:cNvSpPr/>
          <p:nvPr/>
        </p:nvSpPr>
        <p:spPr>
          <a:xfrm>
            <a:off x="4494166" y="5061782"/>
            <a:ext cx="89095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받음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9729468B-96B5-82AD-1491-EA1560BE001D}"/>
              </a:ext>
            </a:extLst>
          </p:cNvPr>
          <p:cNvGrpSpPr/>
          <p:nvPr/>
        </p:nvGrpSpPr>
        <p:grpSpPr>
          <a:xfrm>
            <a:off x="1624946" y="4711408"/>
            <a:ext cx="924996" cy="689309"/>
            <a:chOff x="8924773" y="3374018"/>
            <a:chExt cx="924996" cy="689309"/>
          </a:xfrm>
        </p:grpSpPr>
        <p:sp>
          <p:nvSpPr>
            <p:cNvPr id="75" name="타원 74">
              <a:extLst>
                <a:ext uri="{FF2B5EF4-FFF2-40B4-BE49-F238E27FC236}">
                  <a16:creationId xmlns:a16="http://schemas.microsoft.com/office/drawing/2014/main" id="{C3249DBE-CC42-1965-F922-EE43B974D092}"/>
                </a:ext>
              </a:extLst>
            </p:cNvPr>
            <p:cNvSpPr/>
            <p:nvPr/>
          </p:nvSpPr>
          <p:spPr>
            <a:xfrm>
              <a:off x="9021156" y="3374018"/>
              <a:ext cx="732230" cy="68930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E6B9800A-7120-320E-8D4C-8FFE45D6A87A}"/>
                </a:ext>
              </a:extLst>
            </p:cNvPr>
            <p:cNvSpPr txBox="1"/>
            <p:nvPr/>
          </p:nvSpPr>
          <p:spPr>
            <a:xfrm>
              <a:off x="8924773" y="3587867"/>
              <a:ext cx="92499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1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</a:t>
              </a:r>
              <a:endParaRPr lang="ko-Kore-KR" altLang="en-US" sz="1100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32A4AA7D-BFAD-FDE5-02E0-CC65C81D398A}"/>
              </a:ext>
            </a:extLst>
          </p:cNvPr>
          <p:cNvSpPr txBox="1"/>
          <p:nvPr/>
        </p:nvSpPr>
        <p:spPr>
          <a:xfrm>
            <a:off x="2137577" y="4231082"/>
            <a:ext cx="79391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30139879-E062-3C73-B4EE-F5C4ACF8E6B6}"/>
              </a:ext>
            </a:extLst>
          </p:cNvPr>
          <p:cNvSpPr/>
          <p:nvPr/>
        </p:nvSpPr>
        <p:spPr>
          <a:xfrm>
            <a:off x="2114036" y="5686930"/>
            <a:ext cx="73222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수행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5267C789-B2C2-9DA6-7C64-7884062D08CB}"/>
              </a:ext>
            </a:extLst>
          </p:cNvPr>
          <p:cNvSpPr txBox="1"/>
          <p:nvPr/>
        </p:nvSpPr>
        <p:spPr>
          <a:xfrm>
            <a:off x="4456751" y="3408392"/>
            <a:ext cx="100184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futrue.get()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D357CE1-FA6A-15E3-A87E-076BE5681E24}"/>
              </a:ext>
            </a:extLst>
          </p:cNvPr>
          <p:cNvSpPr txBox="1"/>
          <p:nvPr/>
        </p:nvSpPr>
        <p:spPr>
          <a:xfrm>
            <a:off x="8329177" y="3962629"/>
            <a:ext cx="131026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setResult(result)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96" name="왼쪽 중괄호[L] 95">
            <a:extLst>
              <a:ext uri="{FF2B5EF4-FFF2-40B4-BE49-F238E27FC236}">
                <a16:creationId xmlns:a16="http://schemas.microsoft.com/office/drawing/2014/main" id="{F4F8C608-7B9D-7BE3-6A3F-EC389FF24906}"/>
              </a:ext>
            </a:extLst>
          </p:cNvPr>
          <p:cNvSpPr/>
          <p:nvPr/>
        </p:nvSpPr>
        <p:spPr>
          <a:xfrm flipH="1">
            <a:off x="10111169" y="1908882"/>
            <a:ext cx="154287" cy="2217257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E9190833-13B1-153D-3ECB-654DF853ECD5}"/>
              </a:ext>
            </a:extLst>
          </p:cNvPr>
          <p:cNvSpPr/>
          <p:nvPr/>
        </p:nvSpPr>
        <p:spPr>
          <a:xfrm>
            <a:off x="10024137" y="4070073"/>
            <a:ext cx="68407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1" name="왼쪽 중괄호[L] 100">
            <a:extLst>
              <a:ext uri="{FF2B5EF4-FFF2-40B4-BE49-F238E27FC236}">
                <a16:creationId xmlns:a16="http://schemas.microsoft.com/office/drawing/2014/main" id="{0EF3A492-7B48-7851-378D-A8DBEAED80AE}"/>
              </a:ext>
            </a:extLst>
          </p:cNvPr>
          <p:cNvSpPr/>
          <p:nvPr/>
        </p:nvSpPr>
        <p:spPr>
          <a:xfrm>
            <a:off x="2747517" y="3674875"/>
            <a:ext cx="175475" cy="1363221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ECC56F3A-4C90-1D53-5E24-22991083FE28}"/>
              </a:ext>
            </a:extLst>
          </p:cNvPr>
          <p:cNvSpPr/>
          <p:nvPr/>
        </p:nvSpPr>
        <p:spPr>
          <a:xfrm>
            <a:off x="7091140" y="464717"/>
            <a:ext cx="16654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영역</a:t>
            </a:r>
            <a:endParaRPr lang="en-US" altLang="ko-KR" sz="16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1C4C3B7C-7F6B-6441-B1BE-51EB8E8005FC}"/>
              </a:ext>
            </a:extLst>
          </p:cNvPr>
          <p:cNvSpPr/>
          <p:nvPr/>
        </p:nvSpPr>
        <p:spPr>
          <a:xfrm>
            <a:off x="29569" y="3192948"/>
            <a:ext cx="16654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작업 영역</a:t>
            </a:r>
            <a:endParaRPr lang="en-US" altLang="ko-KR" sz="1600" b="1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96DD70-2BDA-1B01-6249-003696157112}"/>
              </a:ext>
            </a:extLst>
          </p:cNvPr>
          <p:cNvSpPr txBox="1"/>
          <p:nvPr/>
        </p:nvSpPr>
        <p:spPr>
          <a:xfrm>
            <a:off x="7586656" y="3533894"/>
            <a:ext cx="57785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8A1625-D88F-6DA0-6CAC-465DD9ABD211}"/>
              </a:ext>
            </a:extLst>
          </p:cNvPr>
          <p:cNvSpPr txBox="1"/>
          <p:nvPr/>
        </p:nvSpPr>
        <p:spPr>
          <a:xfrm>
            <a:off x="7579972" y="4778882"/>
            <a:ext cx="71459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1B37032-2149-234E-12D0-17F239502743}"/>
              </a:ext>
            </a:extLst>
          </p:cNvPr>
          <p:cNvSpPr/>
          <p:nvPr/>
        </p:nvSpPr>
        <p:spPr>
          <a:xfrm>
            <a:off x="8134304" y="4720207"/>
            <a:ext cx="1037206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 깨움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58C60C1-F6D1-0207-BB22-7789494BBB44}"/>
              </a:ext>
            </a:extLst>
          </p:cNvPr>
          <p:cNvSpPr/>
          <p:nvPr/>
        </p:nvSpPr>
        <p:spPr>
          <a:xfrm>
            <a:off x="4417005" y="3649985"/>
            <a:ext cx="100145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얻기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3151BDDC-4AB8-1712-D557-928FEA1ED584}"/>
              </a:ext>
            </a:extLst>
          </p:cNvPr>
          <p:cNvSpPr/>
          <p:nvPr/>
        </p:nvSpPr>
        <p:spPr>
          <a:xfrm>
            <a:off x="1678937" y="2688433"/>
            <a:ext cx="864862" cy="303924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9356300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E28D3718-7F6C-D6B0-E2FD-C635AAF815FC}"/>
              </a:ext>
            </a:extLst>
          </p:cNvPr>
          <p:cNvSpPr/>
          <p:nvPr/>
        </p:nvSpPr>
        <p:spPr>
          <a:xfrm>
            <a:off x="1050094" y="941289"/>
            <a:ext cx="2106394" cy="5518097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CB40BC72-E148-A634-4FB3-733ED929B279}"/>
              </a:ext>
            </a:extLst>
          </p:cNvPr>
          <p:cNvSpPr/>
          <p:nvPr/>
        </p:nvSpPr>
        <p:spPr>
          <a:xfrm>
            <a:off x="4040851" y="941290"/>
            <a:ext cx="7444701" cy="5518097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57DB8C-FA88-7F68-7E18-3E00705138DA}"/>
              </a:ext>
            </a:extLst>
          </p:cNvPr>
          <p:cNvSpPr/>
          <p:nvPr/>
        </p:nvSpPr>
        <p:spPr>
          <a:xfrm>
            <a:off x="311878" y="231987"/>
            <a:ext cx="375615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활용한 비동기 작업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752DAB5-15CF-E0BC-E7A0-AB44E057E575}"/>
              </a:ext>
            </a:extLst>
          </p:cNvPr>
          <p:cNvSpPr/>
          <p:nvPr/>
        </p:nvSpPr>
        <p:spPr>
          <a:xfrm>
            <a:off x="6889564" y="2553632"/>
            <a:ext cx="1695577" cy="626322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8FEC6104-2D00-F61A-C788-25872FCD1143}"/>
              </a:ext>
            </a:extLst>
          </p:cNvPr>
          <p:cNvSpPr/>
          <p:nvPr/>
        </p:nvSpPr>
        <p:spPr>
          <a:xfrm>
            <a:off x="6889564" y="120053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6DDB7126-A73C-02DA-FB54-048012C6BF96}"/>
              </a:ext>
            </a:extLst>
          </p:cNvPr>
          <p:cNvSpPr/>
          <p:nvPr/>
        </p:nvSpPr>
        <p:spPr>
          <a:xfrm>
            <a:off x="4249307" y="120053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B5114996-299D-4C00-DCB9-D52CBD1926B1}"/>
              </a:ext>
            </a:extLst>
          </p:cNvPr>
          <p:cNvSpPr/>
          <p:nvPr/>
        </p:nvSpPr>
        <p:spPr>
          <a:xfrm>
            <a:off x="9473668" y="1200531"/>
            <a:ext cx="1429346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36F6AB95-0105-A14D-1A14-187FA8F906D6}"/>
              </a:ext>
            </a:extLst>
          </p:cNvPr>
          <p:cNvCxnSpPr>
            <a:cxnSpLocks/>
            <a:stCxn id="9" idx="3"/>
            <a:endCxn id="16" idx="1"/>
          </p:cNvCxnSpPr>
          <p:nvPr/>
        </p:nvCxnSpPr>
        <p:spPr>
          <a:xfrm>
            <a:off x="8585141" y="1498255"/>
            <a:ext cx="888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826BD8C-480F-2041-4027-95722A7996A5}"/>
              </a:ext>
            </a:extLst>
          </p:cNvPr>
          <p:cNvCxnSpPr>
            <a:cxnSpLocks/>
            <a:stCxn id="15" idx="3"/>
            <a:endCxn id="9" idx="1"/>
          </p:cNvCxnSpPr>
          <p:nvPr/>
        </p:nvCxnSpPr>
        <p:spPr>
          <a:xfrm>
            <a:off x="5944884" y="1498255"/>
            <a:ext cx="9446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6EAB426-79EE-9F4C-7341-AC7591695A1A}"/>
              </a:ext>
            </a:extLst>
          </p:cNvPr>
          <p:cNvCxnSpPr>
            <a:cxnSpLocks/>
            <a:stCxn id="9" idx="2"/>
            <a:endCxn id="7" idx="0"/>
          </p:cNvCxnSpPr>
          <p:nvPr/>
        </p:nvCxnSpPr>
        <p:spPr>
          <a:xfrm>
            <a:off x="7737353" y="1795978"/>
            <a:ext cx="0" cy="7576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F6BCFF2F-C926-0514-3E06-D2551776DA28}"/>
              </a:ext>
            </a:extLst>
          </p:cNvPr>
          <p:cNvSpPr/>
          <p:nvPr/>
        </p:nvSpPr>
        <p:spPr>
          <a:xfrm>
            <a:off x="1241948" y="1200529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5139B823-B349-042E-F317-69FC05C9FFD2}"/>
              </a:ext>
            </a:extLst>
          </p:cNvPr>
          <p:cNvCxnSpPr>
            <a:cxnSpLocks/>
            <a:stCxn id="29" idx="3"/>
            <a:endCxn id="15" idx="1"/>
          </p:cNvCxnSpPr>
          <p:nvPr/>
        </p:nvCxnSpPr>
        <p:spPr>
          <a:xfrm>
            <a:off x="2937525" y="1498253"/>
            <a:ext cx="1311782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연결선[R] 35">
            <a:extLst>
              <a:ext uri="{FF2B5EF4-FFF2-40B4-BE49-F238E27FC236}">
                <a16:creationId xmlns:a16="http://schemas.microsoft.com/office/drawing/2014/main" id="{B37C9B18-39B6-79C1-9A10-F3393DA4C2E7}"/>
              </a:ext>
            </a:extLst>
          </p:cNvPr>
          <p:cNvCxnSpPr>
            <a:cxnSpLocks/>
            <a:stCxn id="29" idx="2"/>
          </p:cNvCxnSpPr>
          <p:nvPr/>
        </p:nvCxnSpPr>
        <p:spPr>
          <a:xfrm>
            <a:off x="2089737" y="1795976"/>
            <a:ext cx="0" cy="4380768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D1BA6A35-BBC4-F0A4-B366-958FB3A14D76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7737353" y="3179954"/>
            <a:ext cx="0" cy="299679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C01CDEEE-E360-F25E-F6B8-0647F3AD4AB2}"/>
              </a:ext>
            </a:extLst>
          </p:cNvPr>
          <p:cNvGrpSpPr/>
          <p:nvPr/>
        </p:nvGrpSpPr>
        <p:grpSpPr>
          <a:xfrm>
            <a:off x="7263727" y="3843130"/>
            <a:ext cx="924996" cy="689309"/>
            <a:chOff x="8924773" y="3374018"/>
            <a:chExt cx="924996" cy="689309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57A5A3DD-05E6-B00D-266E-4883261B8642}"/>
                </a:ext>
              </a:extLst>
            </p:cNvPr>
            <p:cNvSpPr/>
            <p:nvPr/>
          </p:nvSpPr>
          <p:spPr>
            <a:xfrm>
              <a:off x="9021156" y="3374018"/>
              <a:ext cx="732230" cy="68930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BFFB5C2-A336-A714-766E-F217A5295508}"/>
                </a:ext>
              </a:extLst>
            </p:cNvPr>
            <p:cNvSpPr txBox="1"/>
            <p:nvPr/>
          </p:nvSpPr>
          <p:spPr>
            <a:xfrm>
              <a:off x="8924773" y="3587867"/>
              <a:ext cx="92499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1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</a:t>
              </a:r>
              <a:endParaRPr lang="ko-Kore-KR" altLang="en-US" sz="1100"/>
            </a:p>
          </p:txBody>
        </p:sp>
      </p:grp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2FD016A-964F-F85E-85B3-7A23B342F102}"/>
              </a:ext>
            </a:extLst>
          </p:cNvPr>
          <p:cNvSpPr/>
          <p:nvPr/>
        </p:nvSpPr>
        <p:spPr>
          <a:xfrm>
            <a:off x="3244067" y="1192255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8F55CA6-6F81-B476-DF52-38AB947BEA93}"/>
              </a:ext>
            </a:extLst>
          </p:cNvPr>
          <p:cNvSpPr/>
          <p:nvPr/>
        </p:nvSpPr>
        <p:spPr>
          <a:xfrm>
            <a:off x="8548069" y="1174087"/>
            <a:ext cx="86921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B4C2E886-D29B-C91F-F3D3-0ACA375506C0}"/>
              </a:ext>
            </a:extLst>
          </p:cNvPr>
          <p:cNvCxnSpPr>
            <a:cxnSpLocks/>
            <a:stCxn id="16" idx="2"/>
          </p:cNvCxnSpPr>
          <p:nvPr/>
        </p:nvCxnSpPr>
        <p:spPr>
          <a:xfrm>
            <a:off x="10188341" y="1795978"/>
            <a:ext cx="0" cy="4380766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0A518710-15D3-D855-D0D2-A0819A59B9C3}"/>
              </a:ext>
            </a:extLst>
          </p:cNvPr>
          <p:cNvSpPr/>
          <p:nvPr/>
        </p:nvSpPr>
        <p:spPr>
          <a:xfrm>
            <a:off x="10332144" y="2828889"/>
            <a:ext cx="65343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16FDD0FD-BED2-E2EA-9256-AFAC9CFC6891}"/>
              </a:ext>
            </a:extLst>
          </p:cNvPr>
          <p:cNvCxnSpPr/>
          <p:nvPr/>
        </p:nvCxnSpPr>
        <p:spPr>
          <a:xfrm flipH="1">
            <a:off x="8103467" y="4194757"/>
            <a:ext cx="20848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261751B7-FB62-D2CF-DA42-8B8025C6A013}"/>
              </a:ext>
            </a:extLst>
          </p:cNvPr>
          <p:cNvSpPr/>
          <p:nvPr/>
        </p:nvSpPr>
        <p:spPr>
          <a:xfrm>
            <a:off x="8535325" y="4194757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값 반환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48422265-8BD7-C7BD-3212-A66D438D1FC1}"/>
              </a:ext>
            </a:extLst>
          </p:cNvPr>
          <p:cNvCxnSpPr>
            <a:cxnSpLocks/>
            <a:endCxn id="107" idx="3"/>
          </p:cNvCxnSpPr>
          <p:nvPr/>
        </p:nvCxnSpPr>
        <p:spPr>
          <a:xfrm flipH="1">
            <a:off x="2937524" y="4804585"/>
            <a:ext cx="47998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30139879-E062-3C73-B4EE-F5C4ACF8E6B6}"/>
              </a:ext>
            </a:extLst>
          </p:cNvPr>
          <p:cNvSpPr/>
          <p:nvPr/>
        </p:nvSpPr>
        <p:spPr>
          <a:xfrm>
            <a:off x="2033897" y="5175031"/>
            <a:ext cx="73222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수행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6" name="왼쪽 중괄호[L] 95">
            <a:extLst>
              <a:ext uri="{FF2B5EF4-FFF2-40B4-BE49-F238E27FC236}">
                <a16:creationId xmlns:a16="http://schemas.microsoft.com/office/drawing/2014/main" id="{F4F8C608-7B9D-7BE3-6A3F-EC389FF24906}"/>
              </a:ext>
            </a:extLst>
          </p:cNvPr>
          <p:cNvSpPr/>
          <p:nvPr/>
        </p:nvSpPr>
        <p:spPr>
          <a:xfrm flipH="1">
            <a:off x="10268618" y="1908883"/>
            <a:ext cx="96238" cy="2148096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E9190833-13B1-153D-3ECB-654DF853ECD5}"/>
              </a:ext>
            </a:extLst>
          </p:cNvPr>
          <p:cNvSpPr/>
          <p:nvPr/>
        </p:nvSpPr>
        <p:spPr>
          <a:xfrm>
            <a:off x="10152907" y="4025602"/>
            <a:ext cx="68407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ECC56F3A-4C90-1D53-5E24-22991083FE28}"/>
              </a:ext>
            </a:extLst>
          </p:cNvPr>
          <p:cNvSpPr/>
          <p:nvPr/>
        </p:nvSpPr>
        <p:spPr>
          <a:xfrm>
            <a:off x="7091140" y="464717"/>
            <a:ext cx="16654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영역</a:t>
            </a:r>
            <a:endParaRPr lang="en-US" altLang="ko-KR" sz="16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1C4C3B7C-7F6B-6441-B1BE-51EB8E8005FC}"/>
              </a:ext>
            </a:extLst>
          </p:cNvPr>
          <p:cNvSpPr/>
          <p:nvPr/>
        </p:nvSpPr>
        <p:spPr>
          <a:xfrm>
            <a:off x="-17892" y="2904397"/>
            <a:ext cx="16654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작업 영역</a:t>
            </a:r>
            <a:endParaRPr lang="en-US" altLang="ko-KR" sz="1600" b="1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7" name="모서리가 둥근 직사각형 106">
            <a:extLst>
              <a:ext uri="{FF2B5EF4-FFF2-40B4-BE49-F238E27FC236}">
                <a16:creationId xmlns:a16="http://schemas.microsoft.com/office/drawing/2014/main" id="{0A074A77-1CC3-B170-290D-D34F8558FD7A}"/>
              </a:ext>
            </a:extLst>
          </p:cNvPr>
          <p:cNvSpPr/>
          <p:nvPr/>
        </p:nvSpPr>
        <p:spPr>
          <a:xfrm>
            <a:off x="1241947" y="3898715"/>
            <a:ext cx="1695577" cy="1811740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&lt;V&gt;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onComplete(V result)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endParaRPr kumimoji="1" lang="en-US" altLang="ko-Kore-KR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endParaRPr kumimoji="1" lang="en-US" altLang="ko-Kore-KR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onError(Exception e)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6EBA2A0F-2B80-7AD7-73AE-98ACED7FBCF3}"/>
              </a:ext>
            </a:extLst>
          </p:cNvPr>
          <p:cNvSpPr txBox="1"/>
          <p:nvPr/>
        </p:nvSpPr>
        <p:spPr>
          <a:xfrm>
            <a:off x="4827350" y="4532439"/>
            <a:ext cx="212350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callback.onComplete(result)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04A9F392-FFE9-391D-B2A3-C4FE3C65DEC8}"/>
              </a:ext>
            </a:extLst>
          </p:cNvPr>
          <p:cNvGrpSpPr/>
          <p:nvPr/>
        </p:nvGrpSpPr>
        <p:grpSpPr>
          <a:xfrm>
            <a:off x="1661164" y="4726431"/>
            <a:ext cx="745465" cy="555522"/>
            <a:chOff x="8924773" y="3374018"/>
            <a:chExt cx="924996" cy="689309"/>
          </a:xfrm>
        </p:grpSpPr>
        <p:sp>
          <p:nvSpPr>
            <p:cNvPr id="114" name="타원 113">
              <a:extLst>
                <a:ext uri="{FF2B5EF4-FFF2-40B4-BE49-F238E27FC236}">
                  <a16:creationId xmlns:a16="http://schemas.microsoft.com/office/drawing/2014/main" id="{0B05652B-0091-0BE6-D14E-A6B3F831BBE5}"/>
                </a:ext>
              </a:extLst>
            </p:cNvPr>
            <p:cNvSpPr/>
            <p:nvPr/>
          </p:nvSpPr>
          <p:spPr>
            <a:xfrm>
              <a:off x="9021156" y="3374018"/>
              <a:ext cx="732230" cy="68930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31ACE45C-4542-8451-D126-9E4813E762E6}"/>
                </a:ext>
              </a:extLst>
            </p:cNvPr>
            <p:cNvSpPr txBox="1"/>
            <p:nvPr/>
          </p:nvSpPr>
          <p:spPr>
            <a:xfrm>
              <a:off x="8924773" y="3587867"/>
              <a:ext cx="92499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1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</a:t>
              </a:r>
              <a:endParaRPr lang="ko-Kore-KR" altLang="en-US" sz="1100"/>
            </a:p>
          </p:txBody>
        </p:sp>
      </p:grp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93FCCDE0-626C-6C6F-3A1D-AC353CEB2B4F}"/>
              </a:ext>
            </a:extLst>
          </p:cNvPr>
          <p:cNvSpPr/>
          <p:nvPr/>
        </p:nvSpPr>
        <p:spPr>
          <a:xfrm>
            <a:off x="3063998" y="1481866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전달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F4EEAC67-BA5C-0C9F-4936-6BF1F5E65634}"/>
              </a:ext>
            </a:extLst>
          </p:cNvPr>
          <p:cNvSpPr/>
          <p:nvPr/>
        </p:nvSpPr>
        <p:spPr>
          <a:xfrm>
            <a:off x="5227945" y="4804585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콜백 호출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B18E548F-DD10-F639-6327-101FCF65D4E2}"/>
              </a:ext>
            </a:extLst>
          </p:cNvPr>
          <p:cNvSpPr/>
          <p:nvPr/>
        </p:nvSpPr>
        <p:spPr>
          <a:xfrm>
            <a:off x="1997366" y="2757506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3471946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ECF5B1F2-5D6E-81AC-FF7C-E2AADE3A2D98}"/>
              </a:ext>
            </a:extLst>
          </p:cNvPr>
          <p:cNvSpPr/>
          <p:nvPr/>
        </p:nvSpPr>
        <p:spPr>
          <a:xfrm>
            <a:off x="144833" y="941291"/>
            <a:ext cx="1874453" cy="5682149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모서리가 둥근 직사각형 42">
            <a:extLst>
              <a:ext uri="{FF2B5EF4-FFF2-40B4-BE49-F238E27FC236}">
                <a16:creationId xmlns:a16="http://schemas.microsoft.com/office/drawing/2014/main" id="{51AFDC21-BD4C-D39B-BA12-EC989EE5B34B}"/>
              </a:ext>
            </a:extLst>
          </p:cNvPr>
          <p:cNvSpPr/>
          <p:nvPr/>
        </p:nvSpPr>
        <p:spPr>
          <a:xfrm>
            <a:off x="6399646" y="941290"/>
            <a:ext cx="5647105" cy="5682150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CB40BC72-E148-A634-4FB3-733ED929B279}"/>
              </a:ext>
            </a:extLst>
          </p:cNvPr>
          <p:cNvSpPr/>
          <p:nvPr/>
        </p:nvSpPr>
        <p:spPr>
          <a:xfrm>
            <a:off x="2847891" y="941290"/>
            <a:ext cx="3298093" cy="5682150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57DB8C-FA88-7F68-7E18-3E00705138DA}"/>
              </a:ext>
            </a:extLst>
          </p:cNvPr>
          <p:cNvSpPr/>
          <p:nvPr/>
        </p:nvSpPr>
        <p:spPr>
          <a:xfrm>
            <a:off x="311878" y="231987"/>
            <a:ext cx="48721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와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Callback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혼합한 비동기 작업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752DAB5-15CF-E0BC-E7A0-AB44E057E575}"/>
              </a:ext>
            </a:extLst>
          </p:cNvPr>
          <p:cNvSpPr/>
          <p:nvPr/>
        </p:nvSpPr>
        <p:spPr>
          <a:xfrm>
            <a:off x="7981319" y="2262460"/>
            <a:ext cx="1695577" cy="93559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&lt;V&gt;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setResult(V result)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get()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8FEC6104-2D00-F61A-C788-25872FCD1143}"/>
              </a:ext>
            </a:extLst>
          </p:cNvPr>
          <p:cNvSpPr/>
          <p:nvPr/>
        </p:nvSpPr>
        <p:spPr>
          <a:xfrm>
            <a:off x="4609012" y="1190345"/>
            <a:ext cx="1037059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6DDB7126-A73C-02DA-FB54-048012C6BF96}"/>
              </a:ext>
            </a:extLst>
          </p:cNvPr>
          <p:cNvSpPr/>
          <p:nvPr/>
        </p:nvSpPr>
        <p:spPr>
          <a:xfrm>
            <a:off x="3056347" y="1190345"/>
            <a:ext cx="1037059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B5114996-299D-4C00-DCB9-D52CBD1926B1}"/>
              </a:ext>
            </a:extLst>
          </p:cNvPr>
          <p:cNvSpPr/>
          <p:nvPr/>
        </p:nvSpPr>
        <p:spPr>
          <a:xfrm>
            <a:off x="10763525" y="1190345"/>
            <a:ext cx="900225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826BD8C-480F-2041-4027-95722A7996A5}"/>
              </a:ext>
            </a:extLst>
          </p:cNvPr>
          <p:cNvCxnSpPr>
            <a:cxnSpLocks/>
            <a:stCxn id="15" idx="3"/>
            <a:endCxn id="9" idx="1"/>
          </p:cNvCxnSpPr>
          <p:nvPr/>
        </p:nvCxnSpPr>
        <p:spPr>
          <a:xfrm>
            <a:off x="4093406" y="1488069"/>
            <a:ext cx="51560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F6BCFF2F-C926-0514-3E06-D2551776DA28}"/>
              </a:ext>
            </a:extLst>
          </p:cNvPr>
          <p:cNvSpPr/>
          <p:nvPr/>
        </p:nvSpPr>
        <p:spPr>
          <a:xfrm>
            <a:off x="230738" y="1190345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5139B823-B349-042E-F317-69FC05C9FFD2}"/>
              </a:ext>
            </a:extLst>
          </p:cNvPr>
          <p:cNvCxnSpPr>
            <a:cxnSpLocks/>
            <a:stCxn id="29" idx="3"/>
            <a:endCxn id="15" idx="1"/>
          </p:cNvCxnSpPr>
          <p:nvPr/>
        </p:nvCxnSpPr>
        <p:spPr>
          <a:xfrm>
            <a:off x="1926315" y="1488069"/>
            <a:ext cx="11300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연결선[R] 35">
            <a:extLst>
              <a:ext uri="{FF2B5EF4-FFF2-40B4-BE49-F238E27FC236}">
                <a16:creationId xmlns:a16="http://schemas.microsoft.com/office/drawing/2014/main" id="{B37C9B18-39B6-79C1-9A10-F3393DA4C2E7}"/>
              </a:ext>
            </a:extLst>
          </p:cNvPr>
          <p:cNvCxnSpPr>
            <a:cxnSpLocks/>
            <a:stCxn id="29" idx="2"/>
          </p:cNvCxnSpPr>
          <p:nvPr/>
        </p:nvCxnSpPr>
        <p:spPr>
          <a:xfrm>
            <a:off x="1078527" y="1785792"/>
            <a:ext cx="0" cy="4675564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2FD016A-964F-F85E-85B3-7A23B342F102}"/>
              </a:ext>
            </a:extLst>
          </p:cNvPr>
          <p:cNvSpPr/>
          <p:nvPr/>
        </p:nvSpPr>
        <p:spPr>
          <a:xfrm>
            <a:off x="2038995" y="1192255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D1F197EB-DE3E-29F7-6F38-A730560D351B}"/>
              </a:ext>
            </a:extLst>
          </p:cNvPr>
          <p:cNvSpPr/>
          <p:nvPr/>
        </p:nvSpPr>
        <p:spPr>
          <a:xfrm>
            <a:off x="8780010" y="1852917"/>
            <a:ext cx="83042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생성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8F55CA6-6F81-B476-DF52-38AB947BEA93}"/>
              </a:ext>
            </a:extLst>
          </p:cNvPr>
          <p:cNvSpPr/>
          <p:nvPr/>
        </p:nvSpPr>
        <p:spPr>
          <a:xfrm>
            <a:off x="9359107" y="1184518"/>
            <a:ext cx="86921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0A518710-15D3-D855-D0D2-A0819A59B9C3}"/>
              </a:ext>
            </a:extLst>
          </p:cNvPr>
          <p:cNvSpPr/>
          <p:nvPr/>
        </p:nvSpPr>
        <p:spPr>
          <a:xfrm>
            <a:off x="11362678" y="2765724"/>
            <a:ext cx="68407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16FDD0FD-BED2-E2EA-9256-AFAC9CFC6891}"/>
              </a:ext>
            </a:extLst>
          </p:cNvPr>
          <p:cNvCxnSpPr>
            <a:cxnSpLocks/>
          </p:cNvCxnSpPr>
          <p:nvPr/>
        </p:nvCxnSpPr>
        <p:spPr>
          <a:xfrm flipH="1">
            <a:off x="9195222" y="4091309"/>
            <a:ext cx="2006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261751B7-FB62-D2CF-DA42-8B8025C6A013}"/>
              </a:ext>
            </a:extLst>
          </p:cNvPr>
          <p:cNvSpPr/>
          <p:nvPr/>
        </p:nvSpPr>
        <p:spPr>
          <a:xfrm>
            <a:off x="9469388" y="4070149"/>
            <a:ext cx="1517859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48422265-8BD7-C7BD-3212-A66D438D1FC1}"/>
              </a:ext>
            </a:extLst>
          </p:cNvPr>
          <p:cNvCxnSpPr>
            <a:cxnSpLocks/>
          </p:cNvCxnSpPr>
          <p:nvPr/>
        </p:nvCxnSpPr>
        <p:spPr>
          <a:xfrm flipH="1">
            <a:off x="1895262" y="5007616"/>
            <a:ext cx="32322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9C04906C-4C0D-8AAF-B42B-F28C38DB4E8C}"/>
              </a:ext>
            </a:extLst>
          </p:cNvPr>
          <p:cNvSpPr/>
          <p:nvPr/>
        </p:nvSpPr>
        <p:spPr>
          <a:xfrm>
            <a:off x="2882777" y="5046662"/>
            <a:ext cx="220106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저장되어 있음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30139879-E062-3C73-B4EE-F5C4ACF8E6B6}"/>
              </a:ext>
            </a:extLst>
          </p:cNvPr>
          <p:cNvSpPr/>
          <p:nvPr/>
        </p:nvSpPr>
        <p:spPr>
          <a:xfrm>
            <a:off x="1091304" y="6165288"/>
            <a:ext cx="175658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여기서는 결과 값이 이미 존재하기 때문에 대기하지 않음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D357CE1-FA6A-15E3-A87E-076BE5681E24}"/>
              </a:ext>
            </a:extLst>
          </p:cNvPr>
          <p:cNvSpPr txBox="1"/>
          <p:nvPr/>
        </p:nvSpPr>
        <p:spPr>
          <a:xfrm>
            <a:off x="9571572" y="3820699"/>
            <a:ext cx="131026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setResult(result)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96" name="왼쪽 중괄호[L] 95">
            <a:extLst>
              <a:ext uri="{FF2B5EF4-FFF2-40B4-BE49-F238E27FC236}">
                <a16:creationId xmlns:a16="http://schemas.microsoft.com/office/drawing/2014/main" id="{F4F8C608-7B9D-7BE3-6A3F-EC389FF24906}"/>
              </a:ext>
            </a:extLst>
          </p:cNvPr>
          <p:cNvSpPr/>
          <p:nvPr/>
        </p:nvSpPr>
        <p:spPr>
          <a:xfrm flipH="1">
            <a:off x="11285971" y="1896768"/>
            <a:ext cx="154287" cy="2063735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E9190833-13B1-153D-3ECB-654DF853ECD5}"/>
              </a:ext>
            </a:extLst>
          </p:cNvPr>
          <p:cNvSpPr/>
          <p:nvPr/>
        </p:nvSpPr>
        <p:spPr>
          <a:xfrm>
            <a:off x="11174626" y="3938609"/>
            <a:ext cx="68407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1C4C3B7C-7F6B-6441-B1BE-51EB8E8005FC}"/>
              </a:ext>
            </a:extLst>
          </p:cNvPr>
          <p:cNvSpPr/>
          <p:nvPr/>
        </p:nvSpPr>
        <p:spPr>
          <a:xfrm>
            <a:off x="1062870" y="2889597"/>
            <a:ext cx="158586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작업 영역</a:t>
            </a:r>
            <a:endParaRPr lang="en-US" altLang="ko-KR" sz="1600" b="1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A3DE312-3E52-5E22-4B0F-3FD377B2D6F9}"/>
              </a:ext>
            </a:extLst>
          </p:cNvPr>
          <p:cNvSpPr/>
          <p:nvPr/>
        </p:nvSpPr>
        <p:spPr>
          <a:xfrm>
            <a:off x="1895262" y="1481866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전달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4DE24BC8-2345-6C6B-767D-E6D24487F726}"/>
              </a:ext>
            </a:extLst>
          </p:cNvPr>
          <p:cNvSpPr/>
          <p:nvPr/>
        </p:nvSpPr>
        <p:spPr>
          <a:xfrm>
            <a:off x="230737" y="4274168"/>
            <a:ext cx="1695577" cy="1454411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&lt;V&gt;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onComplete(V result)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endParaRPr kumimoji="1" lang="en-US" altLang="ko-Kore-KR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endParaRPr kumimoji="1" lang="en-US" altLang="ko-Kore-KR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onError(Exception e)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1F7A3B9-CC4A-6965-4C56-869229DFC4BC}"/>
              </a:ext>
            </a:extLst>
          </p:cNvPr>
          <p:cNvSpPr txBox="1"/>
          <p:nvPr/>
        </p:nvSpPr>
        <p:spPr>
          <a:xfrm>
            <a:off x="2921559" y="4733196"/>
            <a:ext cx="212350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callback.onComplete(future)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AB949929-2BC6-8598-D663-0470DC0D0A31}"/>
              </a:ext>
            </a:extLst>
          </p:cNvPr>
          <p:cNvSpPr/>
          <p:nvPr/>
        </p:nvSpPr>
        <p:spPr>
          <a:xfrm>
            <a:off x="606506" y="4948511"/>
            <a:ext cx="864862" cy="507733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rgbClr val="C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rgbClr val="C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31EF46E-E819-3EB9-53AD-C5D86702104E}"/>
              </a:ext>
            </a:extLst>
          </p:cNvPr>
          <p:cNvSpPr txBox="1"/>
          <p:nvPr/>
        </p:nvSpPr>
        <p:spPr>
          <a:xfrm>
            <a:off x="1109592" y="5947659"/>
            <a:ext cx="14746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futrue.get()</a:t>
            </a:r>
            <a:endParaRPr lang="ko-Kore-KR" altLang="en-US" sz="1100">
              <a:solidFill>
                <a:srgbClr val="FF0000"/>
              </a:solidFill>
            </a:endParaRPr>
          </a:p>
        </p:txBody>
      </p:sp>
      <p:sp>
        <p:nvSpPr>
          <p:cNvPr id="45" name="모서리가 둥근 직사각형 44">
            <a:extLst>
              <a:ext uri="{FF2B5EF4-FFF2-40B4-BE49-F238E27FC236}">
                <a16:creationId xmlns:a16="http://schemas.microsoft.com/office/drawing/2014/main" id="{777BECB9-0D46-0524-137A-EDD98E09B96B}"/>
              </a:ext>
            </a:extLst>
          </p:cNvPr>
          <p:cNvSpPr/>
          <p:nvPr/>
        </p:nvSpPr>
        <p:spPr>
          <a:xfrm>
            <a:off x="8310578" y="1190345"/>
            <a:ext cx="1037059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1DD3F061-9460-8DC1-BDF3-6D9BFD664FB5}"/>
              </a:ext>
            </a:extLst>
          </p:cNvPr>
          <p:cNvSpPr/>
          <p:nvPr/>
        </p:nvSpPr>
        <p:spPr>
          <a:xfrm>
            <a:off x="6754808" y="1190345"/>
            <a:ext cx="1037059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233247DB-48AF-46C1-F837-1580A4ADF76D}"/>
              </a:ext>
            </a:extLst>
          </p:cNvPr>
          <p:cNvCxnSpPr>
            <a:cxnSpLocks/>
            <a:stCxn id="46" idx="3"/>
            <a:endCxn id="45" idx="1"/>
          </p:cNvCxnSpPr>
          <p:nvPr/>
        </p:nvCxnSpPr>
        <p:spPr>
          <a:xfrm>
            <a:off x="7791867" y="1488069"/>
            <a:ext cx="51871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A2A07C11-067B-793E-092E-5369553441B9}"/>
              </a:ext>
            </a:extLst>
          </p:cNvPr>
          <p:cNvCxnSpPr>
            <a:cxnSpLocks/>
            <a:stCxn id="56" idx="3"/>
          </p:cNvCxnSpPr>
          <p:nvPr/>
        </p:nvCxnSpPr>
        <p:spPr>
          <a:xfrm>
            <a:off x="5644750" y="3435633"/>
            <a:ext cx="31352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BC8C7314-9EFF-3A98-E36A-5B7B3BDA7F06}"/>
              </a:ext>
            </a:extLst>
          </p:cNvPr>
          <p:cNvSpPr txBox="1"/>
          <p:nvPr/>
        </p:nvSpPr>
        <p:spPr>
          <a:xfrm>
            <a:off x="6618326" y="3196542"/>
            <a:ext cx="100184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futrue.get()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CCE9A08D-3E7D-BA04-44C5-17FDF9B24952}"/>
              </a:ext>
            </a:extLst>
          </p:cNvPr>
          <p:cNvCxnSpPr>
            <a:cxnSpLocks/>
            <a:stCxn id="45" idx="2"/>
            <a:endCxn id="7" idx="0"/>
          </p:cNvCxnSpPr>
          <p:nvPr/>
        </p:nvCxnSpPr>
        <p:spPr>
          <a:xfrm>
            <a:off x="8829108" y="1785792"/>
            <a:ext cx="0" cy="4766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899B7F07-9A47-E681-5B3C-650EDFA499A3}"/>
              </a:ext>
            </a:extLst>
          </p:cNvPr>
          <p:cNvCxnSpPr>
            <a:cxnSpLocks/>
            <a:endCxn id="89" idx="3"/>
          </p:cNvCxnSpPr>
          <p:nvPr/>
        </p:nvCxnSpPr>
        <p:spPr>
          <a:xfrm flipH="1">
            <a:off x="5644750" y="2730521"/>
            <a:ext cx="23365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9" name="직선 연결선[R] 98">
            <a:extLst>
              <a:ext uri="{FF2B5EF4-FFF2-40B4-BE49-F238E27FC236}">
                <a16:creationId xmlns:a16="http://schemas.microsoft.com/office/drawing/2014/main" id="{31D6422B-BF58-D2E5-50CB-35D74FCF91DE}"/>
              </a:ext>
            </a:extLst>
          </p:cNvPr>
          <p:cNvCxnSpPr>
            <a:cxnSpLocks/>
          </p:cNvCxnSpPr>
          <p:nvPr/>
        </p:nvCxnSpPr>
        <p:spPr>
          <a:xfrm>
            <a:off x="5127541" y="1795976"/>
            <a:ext cx="0" cy="466538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모서리가 둥근 직사각형 55">
            <a:extLst>
              <a:ext uri="{FF2B5EF4-FFF2-40B4-BE49-F238E27FC236}">
                <a16:creationId xmlns:a16="http://schemas.microsoft.com/office/drawing/2014/main" id="{DAAEDC32-F78D-D2F4-D5F7-595D0542BD70}"/>
              </a:ext>
            </a:extLst>
          </p:cNvPr>
          <p:cNvSpPr/>
          <p:nvPr/>
        </p:nvSpPr>
        <p:spPr>
          <a:xfrm>
            <a:off x="4609011" y="3272895"/>
            <a:ext cx="1035739" cy="325476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모서리가 둥근 직사각형 88">
            <a:extLst>
              <a:ext uri="{FF2B5EF4-FFF2-40B4-BE49-F238E27FC236}">
                <a16:creationId xmlns:a16="http://schemas.microsoft.com/office/drawing/2014/main" id="{6647B81F-58D6-3C36-7DBD-ABBAD44D7B2D}"/>
              </a:ext>
            </a:extLst>
          </p:cNvPr>
          <p:cNvSpPr/>
          <p:nvPr/>
        </p:nvSpPr>
        <p:spPr>
          <a:xfrm>
            <a:off x="4609011" y="2578559"/>
            <a:ext cx="1035739" cy="303924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84A28A65-4037-5C72-29F8-4AFE6670D2C7}"/>
              </a:ext>
            </a:extLst>
          </p:cNvPr>
          <p:cNvSpPr/>
          <p:nvPr/>
        </p:nvSpPr>
        <p:spPr>
          <a:xfrm>
            <a:off x="6478319" y="2425790"/>
            <a:ext cx="134976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반환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9E70F5BC-D07D-AEB2-C501-1FF721E361AA}"/>
              </a:ext>
            </a:extLst>
          </p:cNvPr>
          <p:cNvSpPr/>
          <p:nvPr/>
        </p:nvSpPr>
        <p:spPr>
          <a:xfrm>
            <a:off x="9215888" y="3246028"/>
            <a:ext cx="192921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얻기까지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번 스레드 대기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66F0D234-91BF-1796-8449-83C761148E81}"/>
              </a:ext>
            </a:extLst>
          </p:cNvPr>
          <p:cNvSpPr txBox="1"/>
          <p:nvPr/>
        </p:nvSpPr>
        <p:spPr>
          <a:xfrm>
            <a:off x="8780010" y="3288215"/>
            <a:ext cx="57785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BE2A16FC-94FF-C78A-3062-D3A9C65FD625}"/>
              </a:ext>
            </a:extLst>
          </p:cNvPr>
          <p:cNvSpPr txBox="1"/>
          <p:nvPr/>
        </p:nvSpPr>
        <p:spPr>
          <a:xfrm>
            <a:off x="8807255" y="4503495"/>
            <a:ext cx="71459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18872246-CCF0-26D1-0C97-B08382543189}"/>
              </a:ext>
            </a:extLst>
          </p:cNvPr>
          <p:cNvSpPr/>
          <p:nvPr/>
        </p:nvSpPr>
        <p:spPr>
          <a:xfrm>
            <a:off x="9368360" y="4450318"/>
            <a:ext cx="1037206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번 스레드 깨움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61DFBEDE-BF31-9C39-C312-617E1AC1884F}"/>
              </a:ext>
            </a:extLst>
          </p:cNvPr>
          <p:cNvCxnSpPr>
            <a:cxnSpLocks/>
          </p:cNvCxnSpPr>
          <p:nvPr/>
        </p:nvCxnSpPr>
        <p:spPr>
          <a:xfrm flipH="1">
            <a:off x="5126880" y="4664530"/>
            <a:ext cx="37011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F88D2695-0029-AAA1-318B-4203E1177D06}"/>
              </a:ext>
            </a:extLst>
          </p:cNvPr>
          <p:cNvSpPr/>
          <p:nvPr/>
        </p:nvSpPr>
        <p:spPr>
          <a:xfrm>
            <a:off x="6643922" y="4662925"/>
            <a:ext cx="89095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받음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765ACA00-D3DD-88D0-495C-9686D88BA737}"/>
              </a:ext>
            </a:extLst>
          </p:cNvPr>
          <p:cNvSpPr/>
          <p:nvPr/>
        </p:nvSpPr>
        <p:spPr>
          <a:xfrm>
            <a:off x="5423952" y="508055"/>
            <a:ext cx="16654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영역</a:t>
            </a:r>
            <a:endParaRPr lang="en-US" altLang="ko-KR" sz="16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394B9D48-2D44-E88F-1889-83E97276ECAC}"/>
              </a:ext>
            </a:extLst>
          </p:cNvPr>
          <p:cNvSpPr/>
          <p:nvPr/>
        </p:nvSpPr>
        <p:spPr>
          <a:xfrm>
            <a:off x="6425887" y="2710588"/>
            <a:ext cx="1518189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아직 결과 값은 없는 상태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130966D3-2472-DDB5-4441-C6752324928A}"/>
              </a:ext>
            </a:extLst>
          </p:cNvPr>
          <p:cNvSpPr txBox="1"/>
          <p:nvPr/>
        </p:nvSpPr>
        <p:spPr>
          <a:xfrm>
            <a:off x="4309077" y="4040433"/>
            <a:ext cx="79391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129" name="왼쪽 중괄호[L] 128">
            <a:extLst>
              <a:ext uri="{FF2B5EF4-FFF2-40B4-BE49-F238E27FC236}">
                <a16:creationId xmlns:a16="http://schemas.microsoft.com/office/drawing/2014/main" id="{9DB34467-3A6A-B295-CDF3-ADAE23D2D52C}"/>
              </a:ext>
            </a:extLst>
          </p:cNvPr>
          <p:cNvSpPr/>
          <p:nvPr/>
        </p:nvSpPr>
        <p:spPr>
          <a:xfrm>
            <a:off x="4926628" y="3638648"/>
            <a:ext cx="175475" cy="102427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1" name="직선 화살표 연결선 130">
            <a:extLst>
              <a:ext uri="{FF2B5EF4-FFF2-40B4-BE49-F238E27FC236}">
                <a16:creationId xmlns:a16="http://schemas.microsoft.com/office/drawing/2014/main" id="{28817D17-06F8-AC0F-EDE7-38254503239A}"/>
              </a:ext>
            </a:extLst>
          </p:cNvPr>
          <p:cNvCxnSpPr>
            <a:cxnSpLocks/>
            <a:stCxn id="45" idx="3"/>
            <a:endCxn id="16" idx="1"/>
          </p:cNvCxnSpPr>
          <p:nvPr/>
        </p:nvCxnSpPr>
        <p:spPr>
          <a:xfrm>
            <a:off x="9347637" y="1488069"/>
            <a:ext cx="141588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D1BA6A35-BBC4-F0A4-B366-958FB3A14D76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8829108" y="3198053"/>
            <a:ext cx="0" cy="3214858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2" name="직선 연결선[R] 141">
            <a:extLst>
              <a:ext uri="{FF2B5EF4-FFF2-40B4-BE49-F238E27FC236}">
                <a16:creationId xmlns:a16="http://schemas.microsoft.com/office/drawing/2014/main" id="{43862B48-35F1-752D-BA37-FD0DDB0283CE}"/>
              </a:ext>
            </a:extLst>
          </p:cNvPr>
          <p:cNvCxnSpPr>
            <a:cxnSpLocks/>
          </p:cNvCxnSpPr>
          <p:nvPr/>
        </p:nvCxnSpPr>
        <p:spPr>
          <a:xfrm>
            <a:off x="11201527" y="1785792"/>
            <a:ext cx="28016" cy="4627119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C01CDEEE-E360-F25E-F6B8-0647F3AD4AB2}"/>
              </a:ext>
            </a:extLst>
          </p:cNvPr>
          <p:cNvGrpSpPr/>
          <p:nvPr/>
        </p:nvGrpSpPr>
        <p:grpSpPr>
          <a:xfrm>
            <a:off x="8366609" y="3746655"/>
            <a:ext cx="924996" cy="689309"/>
            <a:chOff x="8924773" y="3374018"/>
            <a:chExt cx="924996" cy="689309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57A5A3DD-05E6-B00D-266E-4883261B8642}"/>
                </a:ext>
              </a:extLst>
            </p:cNvPr>
            <p:cNvSpPr/>
            <p:nvPr/>
          </p:nvSpPr>
          <p:spPr>
            <a:xfrm>
              <a:off x="9021156" y="3374018"/>
              <a:ext cx="732230" cy="68930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BFFB5C2-A336-A714-766E-F217A5295508}"/>
                </a:ext>
              </a:extLst>
            </p:cNvPr>
            <p:cNvSpPr txBox="1"/>
            <p:nvPr/>
          </p:nvSpPr>
          <p:spPr>
            <a:xfrm>
              <a:off x="8924773" y="3587867"/>
              <a:ext cx="92499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1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</a:t>
              </a:r>
              <a:endParaRPr lang="ko-Kore-KR" altLang="en-US" sz="1100"/>
            </a:p>
          </p:txBody>
        </p:sp>
      </p:grp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DF56C29F-DEE7-2C21-768F-DC940D5CC11C}"/>
              </a:ext>
            </a:extLst>
          </p:cNvPr>
          <p:cNvSpPr/>
          <p:nvPr/>
        </p:nvSpPr>
        <p:spPr>
          <a:xfrm>
            <a:off x="6561898" y="3444704"/>
            <a:ext cx="100145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얻기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CCC178E8-2EAF-2AAB-8CA1-D6A19BAC044B}"/>
              </a:ext>
            </a:extLst>
          </p:cNvPr>
          <p:cNvSpPr/>
          <p:nvPr/>
        </p:nvSpPr>
        <p:spPr>
          <a:xfrm>
            <a:off x="78156" y="2984286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3" name="직선 화살표 연결선 152">
            <a:extLst>
              <a:ext uri="{FF2B5EF4-FFF2-40B4-BE49-F238E27FC236}">
                <a16:creationId xmlns:a16="http://schemas.microsoft.com/office/drawing/2014/main" id="{DCB516C3-A77B-1224-00C8-3370C4278908}"/>
              </a:ext>
            </a:extLst>
          </p:cNvPr>
          <p:cNvCxnSpPr>
            <a:cxnSpLocks/>
            <a:stCxn id="9" idx="3"/>
            <a:endCxn id="46" idx="1"/>
          </p:cNvCxnSpPr>
          <p:nvPr/>
        </p:nvCxnSpPr>
        <p:spPr>
          <a:xfrm>
            <a:off x="5646071" y="1488069"/>
            <a:ext cx="11087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956F8AD6-0E13-5C41-B235-E7F247546898}"/>
              </a:ext>
            </a:extLst>
          </p:cNvPr>
          <p:cNvSpPr/>
          <p:nvPr/>
        </p:nvSpPr>
        <p:spPr>
          <a:xfrm>
            <a:off x="5789254" y="1249963"/>
            <a:ext cx="717857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2121849"/>
      </p:ext>
    </p:extLst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076908" y="2921169"/>
            <a:ext cx="603819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구조와</a:t>
            </a: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API</a:t>
            </a:r>
          </a:p>
        </p:txBody>
      </p:sp>
    </p:spTree>
    <p:extLst>
      <p:ext uri="{BB962C8B-B14F-4D97-AF65-F5344CB8AC3E}">
        <p14:creationId xmlns:p14="http://schemas.microsoft.com/office/powerpoint/2010/main" val="3592931912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2" name="직선 연결선[R] 61">
            <a:extLst>
              <a:ext uri="{FF2B5EF4-FFF2-40B4-BE49-F238E27FC236}">
                <a16:creationId xmlns:a16="http://schemas.microsoft.com/office/drawing/2014/main" id="{CA1655A0-49E2-AA75-17D1-A5B72F14C3F9}"/>
              </a:ext>
            </a:extLst>
          </p:cNvPr>
          <p:cNvCxnSpPr>
            <a:cxnSpLocks/>
          </p:cNvCxnSpPr>
          <p:nvPr/>
        </p:nvCxnSpPr>
        <p:spPr>
          <a:xfrm>
            <a:off x="4128088" y="2448789"/>
            <a:ext cx="0" cy="4146723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68578229-3822-72DF-43B8-C55AC34F6E8E}"/>
              </a:ext>
            </a:extLst>
          </p:cNvPr>
          <p:cNvSpPr/>
          <p:nvPr/>
        </p:nvSpPr>
        <p:spPr>
          <a:xfrm>
            <a:off x="8487371" y="2473536"/>
            <a:ext cx="3235725" cy="3691089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모서리가 둥근 직사각형 39">
            <a:extLst>
              <a:ext uri="{FF2B5EF4-FFF2-40B4-BE49-F238E27FC236}">
                <a16:creationId xmlns:a16="http://schemas.microsoft.com/office/drawing/2014/main" id="{FC37F8BD-2819-6991-0749-C156C36CCB95}"/>
              </a:ext>
            </a:extLst>
          </p:cNvPr>
          <p:cNvSpPr/>
          <p:nvPr/>
        </p:nvSpPr>
        <p:spPr>
          <a:xfrm>
            <a:off x="8971968" y="3720802"/>
            <a:ext cx="2270861" cy="2286381"/>
          </a:xfrm>
          <a:prstGeom prst="roundRect">
            <a:avLst>
              <a:gd name="adj" fmla="val 290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21003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603830" y="548589"/>
            <a:ext cx="10096467" cy="13054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비동기 작업의 결과를 나중에 가져올 수 있도록 도와주는 인터페이스이다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비동기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완료되었는지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여부를 확인할 수 있고 조건에 따라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취소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할 수 있으며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얻는 방법을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작업의 결과를 가져올 때까지 블로킹되며 여러 작업을 조합하는 문제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처리의 어려움 등이 존재하는데 이런 단점을 보완하기 위해 자바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8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부터는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같은 개선된 비동기 도구들이 제공되고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FAFBAD83-9238-7033-3AB8-122EEAA759CD}"/>
              </a:ext>
            </a:extLst>
          </p:cNvPr>
          <p:cNvSpPr/>
          <p:nvPr/>
        </p:nvSpPr>
        <p:spPr>
          <a:xfrm>
            <a:off x="9257446" y="4294684"/>
            <a:ext cx="1695577" cy="595448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22AE8879-59C9-86B1-9C03-3E2EA8091D26}"/>
              </a:ext>
            </a:extLst>
          </p:cNvPr>
          <p:cNvSpPr/>
          <p:nvPr/>
        </p:nvSpPr>
        <p:spPr>
          <a:xfrm>
            <a:off x="9257446" y="2670534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90FCA1E0-F7B9-201E-C8BA-707DEDBA395A}"/>
              </a:ext>
            </a:extLst>
          </p:cNvPr>
          <p:cNvCxnSpPr>
            <a:cxnSpLocks/>
            <a:stCxn id="7" idx="2"/>
            <a:endCxn id="40" idx="0"/>
          </p:cNvCxnSpPr>
          <p:nvPr/>
        </p:nvCxnSpPr>
        <p:spPr>
          <a:xfrm>
            <a:off x="10105235" y="3265981"/>
            <a:ext cx="2164" cy="4548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B301A33-5C41-0057-137D-744230B22C99}"/>
              </a:ext>
            </a:extLst>
          </p:cNvPr>
          <p:cNvSpPr/>
          <p:nvPr/>
        </p:nvSpPr>
        <p:spPr>
          <a:xfrm>
            <a:off x="9528388" y="6164625"/>
            <a:ext cx="115368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</a:t>
            </a:r>
            <a:endParaRPr lang="en-US" altLang="ko-KR" sz="16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655FDA7-9383-7A79-2B43-D539B2756F2F}"/>
              </a:ext>
            </a:extLst>
          </p:cNvPr>
          <p:cNvSpPr txBox="1"/>
          <p:nvPr/>
        </p:nvSpPr>
        <p:spPr>
          <a:xfrm>
            <a:off x="9553597" y="3844112"/>
            <a:ext cx="110327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400" b="1"/>
          </a:p>
        </p:txBody>
      </p:sp>
      <p:sp>
        <p:nvSpPr>
          <p:cNvPr id="39" name="모서리가 둥근 직사각형 38">
            <a:extLst>
              <a:ext uri="{FF2B5EF4-FFF2-40B4-BE49-F238E27FC236}">
                <a16:creationId xmlns:a16="http://schemas.microsoft.com/office/drawing/2014/main" id="{5FC81E9C-0D43-DC21-32C4-9B7795BFC9C1}"/>
              </a:ext>
            </a:extLst>
          </p:cNvPr>
          <p:cNvSpPr/>
          <p:nvPr/>
        </p:nvSpPr>
        <p:spPr>
          <a:xfrm>
            <a:off x="4493648" y="2675679"/>
            <a:ext cx="1695577" cy="595448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262E7138-1B3B-8194-7DA7-5BE4CCF55459}"/>
              </a:ext>
            </a:extLst>
          </p:cNvPr>
          <p:cNvCxnSpPr>
            <a:cxnSpLocks/>
          </p:cNvCxnSpPr>
          <p:nvPr/>
        </p:nvCxnSpPr>
        <p:spPr>
          <a:xfrm>
            <a:off x="6189225" y="2822222"/>
            <a:ext cx="30682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C96A8252-6DC1-611B-0F19-C1A288353AF5}"/>
              </a:ext>
            </a:extLst>
          </p:cNvPr>
          <p:cNvCxnSpPr>
            <a:cxnSpLocks/>
          </p:cNvCxnSpPr>
          <p:nvPr/>
        </p:nvCxnSpPr>
        <p:spPr>
          <a:xfrm flipH="1">
            <a:off x="6189225" y="3068765"/>
            <a:ext cx="30682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FF01A267-6F4F-CF14-DA43-5324475BF993}"/>
              </a:ext>
            </a:extLst>
          </p:cNvPr>
          <p:cNvSpPr/>
          <p:nvPr/>
        </p:nvSpPr>
        <p:spPr>
          <a:xfrm>
            <a:off x="6702105" y="3066997"/>
            <a:ext cx="135602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즉시 반환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96AB16A0-27BF-2857-0872-36D62B5277AD}"/>
              </a:ext>
            </a:extLst>
          </p:cNvPr>
          <p:cNvSpPr/>
          <p:nvPr/>
        </p:nvSpPr>
        <p:spPr>
          <a:xfrm>
            <a:off x="6660284" y="2569546"/>
            <a:ext cx="135602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(Task)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제출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CBD96B1F-FA31-33AC-2732-2A46E3CAF76C}"/>
              </a:ext>
            </a:extLst>
          </p:cNvPr>
          <p:cNvSpPr/>
          <p:nvPr/>
        </p:nvSpPr>
        <p:spPr>
          <a:xfrm>
            <a:off x="6397098" y="4115387"/>
            <a:ext cx="11846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 여부 확인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9F3292C5-6518-CC49-6CE5-C1440367374F}"/>
              </a:ext>
            </a:extLst>
          </p:cNvPr>
          <p:cNvSpPr/>
          <p:nvPr/>
        </p:nvSpPr>
        <p:spPr>
          <a:xfrm>
            <a:off x="6622076" y="4366361"/>
            <a:ext cx="75804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취소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E092B5CF-A6B8-D07D-5D59-75C90D2E5861}"/>
              </a:ext>
            </a:extLst>
          </p:cNvPr>
          <p:cNvSpPr/>
          <p:nvPr/>
        </p:nvSpPr>
        <p:spPr>
          <a:xfrm>
            <a:off x="6520353" y="4595214"/>
            <a:ext cx="98478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확인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609734B5-3107-488D-AD7C-2D2735236F23}"/>
              </a:ext>
            </a:extLst>
          </p:cNvPr>
          <p:cNvCxnSpPr>
            <a:cxnSpLocks/>
            <a:stCxn id="81" idx="3"/>
          </p:cNvCxnSpPr>
          <p:nvPr/>
        </p:nvCxnSpPr>
        <p:spPr>
          <a:xfrm flipV="1">
            <a:off x="5904083" y="4610575"/>
            <a:ext cx="258328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A66168E6-C9A4-5580-2A2E-7F4EA3040DF8}"/>
              </a:ext>
            </a:extLst>
          </p:cNvPr>
          <p:cNvCxnSpPr>
            <a:cxnSpLocks/>
          </p:cNvCxnSpPr>
          <p:nvPr/>
        </p:nvCxnSpPr>
        <p:spPr>
          <a:xfrm>
            <a:off x="5914500" y="4357245"/>
            <a:ext cx="257287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BBA1363E-6D09-88B6-1B52-F8378BEAA849}"/>
              </a:ext>
            </a:extLst>
          </p:cNvPr>
          <p:cNvCxnSpPr>
            <a:cxnSpLocks/>
          </p:cNvCxnSpPr>
          <p:nvPr/>
        </p:nvCxnSpPr>
        <p:spPr>
          <a:xfrm>
            <a:off x="5914500" y="4829590"/>
            <a:ext cx="257287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5" name="모서리가 둥근 직사각형 104">
            <a:extLst>
              <a:ext uri="{FF2B5EF4-FFF2-40B4-BE49-F238E27FC236}">
                <a16:creationId xmlns:a16="http://schemas.microsoft.com/office/drawing/2014/main" id="{7F897CB6-CE6D-3272-1630-881BD773759E}"/>
              </a:ext>
            </a:extLst>
          </p:cNvPr>
          <p:cNvSpPr/>
          <p:nvPr/>
        </p:nvSpPr>
        <p:spPr>
          <a:xfrm>
            <a:off x="9256406" y="5243824"/>
            <a:ext cx="1695577" cy="316761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CC010137-704C-1C71-E80F-474BD2FEC4BA}"/>
              </a:ext>
            </a:extLst>
          </p:cNvPr>
          <p:cNvCxnSpPr>
            <a:cxnSpLocks/>
            <a:stCxn id="4" idx="2"/>
            <a:endCxn id="105" idx="0"/>
          </p:cNvCxnSpPr>
          <p:nvPr/>
        </p:nvCxnSpPr>
        <p:spPr>
          <a:xfrm flipH="1">
            <a:off x="10104195" y="4890132"/>
            <a:ext cx="1040" cy="3536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64B22F08-7797-C0B8-15E6-58F234A2DC18}"/>
              </a:ext>
            </a:extLst>
          </p:cNvPr>
          <p:cNvSpPr/>
          <p:nvPr/>
        </p:nvSpPr>
        <p:spPr>
          <a:xfrm>
            <a:off x="5338004" y="5017401"/>
            <a:ext cx="1686746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작업으로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아직 작업 결과가 없는 상태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F582B7E5-34EC-F731-AE42-415460DB39C7}"/>
              </a:ext>
            </a:extLst>
          </p:cNvPr>
          <p:cNvSpPr/>
          <p:nvPr/>
        </p:nvSpPr>
        <p:spPr>
          <a:xfrm>
            <a:off x="6264730" y="5883525"/>
            <a:ext cx="126079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받아오기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AE76DCAA-BBCD-939D-BE12-5739786B5207}"/>
              </a:ext>
            </a:extLst>
          </p:cNvPr>
          <p:cNvCxnSpPr>
            <a:cxnSpLocks/>
          </p:cNvCxnSpPr>
          <p:nvPr/>
        </p:nvCxnSpPr>
        <p:spPr>
          <a:xfrm>
            <a:off x="5341437" y="5835836"/>
            <a:ext cx="31459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77F38F91-7D87-AE5A-D0F0-C06594FB3FA8}"/>
              </a:ext>
            </a:extLst>
          </p:cNvPr>
          <p:cNvSpPr/>
          <p:nvPr/>
        </p:nvSpPr>
        <p:spPr>
          <a:xfrm>
            <a:off x="10035149" y="4902710"/>
            <a:ext cx="804430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117C3B2-384A-E6A8-DFA5-5A5A8DD809FB}"/>
              </a:ext>
            </a:extLst>
          </p:cNvPr>
          <p:cNvSpPr/>
          <p:nvPr/>
        </p:nvSpPr>
        <p:spPr>
          <a:xfrm>
            <a:off x="9701979" y="5615202"/>
            <a:ext cx="804430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0CB0D5FE-9670-4F02-7D84-B588D1C15662}"/>
              </a:ext>
            </a:extLst>
          </p:cNvPr>
          <p:cNvSpPr/>
          <p:nvPr/>
        </p:nvSpPr>
        <p:spPr>
          <a:xfrm>
            <a:off x="959668" y="2677273"/>
            <a:ext cx="2767330" cy="2333677"/>
          </a:xfrm>
          <a:prstGeom prst="roundRect">
            <a:avLst>
              <a:gd name="adj" fmla="val 3443"/>
            </a:avLst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4344D2-B78A-B88C-BF9E-038A040D8004}"/>
              </a:ext>
            </a:extLst>
          </p:cNvPr>
          <p:cNvSpPr txBox="1"/>
          <p:nvPr/>
        </p:nvSpPr>
        <p:spPr>
          <a:xfrm>
            <a:off x="1013322" y="3161389"/>
            <a:ext cx="2646845" cy="17107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cancel(boolean flag);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isCancelled() 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isDone();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get(long timeout, TimeUnit unit)</a:t>
            </a:r>
            <a:endParaRPr lang="en-US" altLang="ko-Kore-KR" sz="12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32B5AF0B-7F42-75A1-824A-C3AEDB7C169A}"/>
              </a:ext>
            </a:extLst>
          </p:cNvPr>
          <p:cNvCxnSpPr>
            <a:cxnSpLocks/>
          </p:cNvCxnSpPr>
          <p:nvPr/>
        </p:nvCxnSpPr>
        <p:spPr>
          <a:xfrm>
            <a:off x="959667" y="3091686"/>
            <a:ext cx="2767330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CF848A8-B043-8AE2-676B-45CD8A5B4D38}"/>
              </a:ext>
            </a:extLst>
          </p:cNvPr>
          <p:cNvSpPr txBox="1"/>
          <p:nvPr/>
        </p:nvSpPr>
        <p:spPr>
          <a:xfrm>
            <a:off x="1691065" y="2691576"/>
            <a:ext cx="129135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</a:p>
        </p:txBody>
      </p:sp>
      <p:cxnSp>
        <p:nvCxnSpPr>
          <p:cNvPr id="41" name="직선 연결선[R] 40">
            <a:extLst>
              <a:ext uri="{FF2B5EF4-FFF2-40B4-BE49-F238E27FC236}">
                <a16:creationId xmlns:a16="http://schemas.microsoft.com/office/drawing/2014/main" id="{301ED7B8-3DAA-CDF4-4DA8-3222A20AD979}"/>
              </a:ext>
            </a:extLst>
          </p:cNvPr>
          <p:cNvCxnSpPr>
            <a:cxnSpLocks/>
            <a:stCxn id="39" idx="2"/>
          </p:cNvCxnSpPr>
          <p:nvPr/>
        </p:nvCxnSpPr>
        <p:spPr>
          <a:xfrm>
            <a:off x="5341437" y="3271127"/>
            <a:ext cx="0" cy="332438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3C0FC5A6-9290-8827-E86C-79E9449F16F6}"/>
              </a:ext>
            </a:extLst>
          </p:cNvPr>
          <p:cNvSpPr/>
          <p:nvPr/>
        </p:nvSpPr>
        <p:spPr>
          <a:xfrm>
            <a:off x="4643291" y="4312851"/>
            <a:ext cx="1260792" cy="595449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API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0167228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0DBAECE4-589F-BBB4-9ECF-3DE8B8AB5C1E}"/>
              </a:ext>
            </a:extLst>
          </p:cNvPr>
          <p:cNvSpPr/>
          <p:nvPr/>
        </p:nvSpPr>
        <p:spPr>
          <a:xfrm>
            <a:off x="4155908" y="2187847"/>
            <a:ext cx="5793493" cy="3976780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3" name="모서리가 둥근 직사각형 152">
            <a:extLst>
              <a:ext uri="{FF2B5EF4-FFF2-40B4-BE49-F238E27FC236}">
                <a16:creationId xmlns:a16="http://schemas.microsoft.com/office/drawing/2014/main" id="{18B98F20-819D-504A-3C13-C7039F486460}"/>
              </a:ext>
            </a:extLst>
          </p:cNvPr>
          <p:cNvSpPr/>
          <p:nvPr/>
        </p:nvSpPr>
        <p:spPr>
          <a:xfrm>
            <a:off x="7432223" y="3430385"/>
            <a:ext cx="1695577" cy="2520050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210035"/>
            <a:ext cx="210551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&amp; Callable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F95368F6-3866-77D2-D05B-12AB477918EB}"/>
              </a:ext>
            </a:extLst>
          </p:cNvPr>
          <p:cNvSpPr/>
          <p:nvPr/>
        </p:nvSpPr>
        <p:spPr>
          <a:xfrm>
            <a:off x="7611546" y="3869994"/>
            <a:ext cx="1336933" cy="1949466"/>
          </a:xfrm>
          <a:prstGeom prst="roundRect">
            <a:avLst>
              <a:gd name="adj" fmla="val 10842"/>
            </a:avLst>
          </a:prstGeom>
          <a:solidFill>
            <a:schemeClr val="bg1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603830" y="500193"/>
            <a:ext cx="11294459" cy="1354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자바에서 비동기 작업을 처리하기 위해 서로 관련된 관계를 가진 클래스들이다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비동기 작업의 실행 내용을 정의하는 인터페이스로서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call()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구현하여 작업을 정의하고 작업의 결과를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반환한 비동기 작업의 결과를 가져오기 위한 인터페이스로서 작업이 완료될 때까지 결과를 기다리거나 작업이 완료되면 결과를 가져올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받아 작업을 실행하고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C2699972-AA4D-DEDE-2F39-FA939C0BA7DC}"/>
              </a:ext>
            </a:extLst>
          </p:cNvPr>
          <p:cNvSpPr/>
          <p:nvPr/>
        </p:nvSpPr>
        <p:spPr>
          <a:xfrm>
            <a:off x="960799" y="2187846"/>
            <a:ext cx="2106394" cy="3976780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0B10FB88-4B61-7D34-B2C7-B1EEDD56C135}"/>
              </a:ext>
            </a:extLst>
          </p:cNvPr>
          <p:cNvCxnSpPr>
            <a:cxnSpLocks/>
            <a:stCxn id="11" idx="3"/>
            <a:endCxn id="9" idx="1"/>
          </p:cNvCxnSpPr>
          <p:nvPr/>
        </p:nvCxnSpPr>
        <p:spPr>
          <a:xfrm flipV="1">
            <a:off x="6338502" y="2647670"/>
            <a:ext cx="1093722" cy="2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CCD708A0-98A1-0403-69F4-F77D8E2C267E}"/>
              </a:ext>
            </a:extLst>
          </p:cNvPr>
          <p:cNvCxnSpPr>
            <a:cxnSpLocks/>
            <a:stCxn id="9" idx="2"/>
            <a:endCxn id="153" idx="0"/>
          </p:cNvCxnSpPr>
          <p:nvPr/>
        </p:nvCxnSpPr>
        <p:spPr>
          <a:xfrm flipH="1">
            <a:off x="8280012" y="2945393"/>
            <a:ext cx="1" cy="4849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DC8351AA-26AC-22C0-A5CD-218397C3D728}"/>
              </a:ext>
            </a:extLst>
          </p:cNvPr>
          <p:cNvSpPr/>
          <p:nvPr/>
        </p:nvSpPr>
        <p:spPr>
          <a:xfrm>
            <a:off x="1151192" y="2350189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482DFEEE-B1C2-1389-C820-6EB31791240B}"/>
              </a:ext>
            </a:extLst>
          </p:cNvPr>
          <p:cNvCxnSpPr>
            <a:cxnSpLocks/>
            <a:stCxn id="17" idx="3"/>
            <a:endCxn id="11" idx="1"/>
          </p:cNvCxnSpPr>
          <p:nvPr/>
        </p:nvCxnSpPr>
        <p:spPr>
          <a:xfrm>
            <a:off x="2846769" y="2647913"/>
            <a:ext cx="1796156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A09AF3E8-1A89-BBFD-A374-4B8D193245F1}"/>
              </a:ext>
            </a:extLst>
          </p:cNvPr>
          <p:cNvCxnSpPr>
            <a:cxnSpLocks/>
            <a:stCxn id="17" idx="2"/>
          </p:cNvCxnSpPr>
          <p:nvPr/>
        </p:nvCxnSpPr>
        <p:spPr>
          <a:xfrm>
            <a:off x="1998981" y="2945636"/>
            <a:ext cx="0" cy="2958599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52AA1F4-C68F-4CFE-0EA7-07D15CE5A762}"/>
              </a:ext>
            </a:extLst>
          </p:cNvPr>
          <p:cNvSpPr/>
          <p:nvPr/>
        </p:nvSpPr>
        <p:spPr>
          <a:xfrm>
            <a:off x="3310904" y="2350189"/>
            <a:ext cx="70317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submit()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66366A8-05CC-447D-4F66-59FE742D2A0B}"/>
              </a:ext>
            </a:extLst>
          </p:cNvPr>
          <p:cNvSpPr/>
          <p:nvPr/>
        </p:nvSpPr>
        <p:spPr>
          <a:xfrm>
            <a:off x="4665697" y="3213389"/>
            <a:ext cx="10929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즉시 반환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5AFE5B8F-B51B-ECCF-CF2D-89115E1A0646}"/>
              </a:ext>
            </a:extLst>
          </p:cNvPr>
          <p:cNvSpPr/>
          <p:nvPr/>
        </p:nvSpPr>
        <p:spPr>
          <a:xfrm>
            <a:off x="6613620" y="6193797"/>
            <a:ext cx="12087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</a:t>
            </a:r>
            <a:endParaRPr lang="en-US" altLang="ko-KR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EC65350A-E58F-8FDE-561D-DEC89019D015}"/>
              </a:ext>
            </a:extLst>
          </p:cNvPr>
          <p:cNvSpPr/>
          <p:nvPr/>
        </p:nvSpPr>
        <p:spPr>
          <a:xfrm>
            <a:off x="6364832" y="2392581"/>
            <a:ext cx="10152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전달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AE6278CA-C312-F5B0-A49B-CE3B21A3945F}"/>
              </a:ext>
            </a:extLst>
          </p:cNvPr>
          <p:cNvSpPr/>
          <p:nvPr/>
        </p:nvSpPr>
        <p:spPr>
          <a:xfrm>
            <a:off x="7733772" y="4345437"/>
            <a:ext cx="1101542" cy="4445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EB5DD3B6-1B41-061A-9BCE-1E04B5F40EDA}"/>
              </a:ext>
            </a:extLst>
          </p:cNvPr>
          <p:cNvSpPr/>
          <p:nvPr/>
        </p:nvSpPr>
        <p:spPr>
          <a:xfrm>
            <a:off x="8528568" y="2996895"/>
            <a:ext cx="989614" cy="4385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전달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모서리가 둥근 직사각형 96">
            <a:extLst>
              <a:ext uri="{FF2B5EF4-FFF2-40B4-BE49-F238E27FC236}">
                <a16:creationId xmlns:a16="http://schemas.microsoft.com/office/drawing/2014/main" id="{2850A6F5-70E3-E1CA-A852-75EF838B4A34}"/>
              </a:ext>
            </a:extLst>
          </p:cNvPr>
          <p:cNvSpPr/>
          <p:nvPr/>
        </p:nvSpPr>
        <p:spPr>
          <a:xfrm>
            <a:off x="7733038" y="5223507"/>
            <a:ext cx="1101542" cy="4445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CD7A5836-1C43-0416-4A5E-50C4DA373ACC}"/>
              </a:ext>
            </a:extLst>
          </p:cNvPr>
          <p:cNvCxnSpPr>
            <a:cxnSpLocks/>
            <a:stCxn id="8" idx="2"/>
            <a:endCxn id="97" idx="0"/>
          </p:cNvCxnSpPr>
          <p:nvPr/>
        </p:nvCxnSpPr>
        <p:spPr>
          <a:xfrm flipH="1">
            <a:off x="8283809" y="4790002"/>
            <a:ext cx="734" cy="4335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0557E81C-3862-57B0-C093-8F3A94C34D94}"/>
              </a:ext>
            </a:extLst>
          </p:cNvPr>
          <p:cNvSpPr/>
          <p:nvPr/>
        </p:nvSpPr>
        <p:spPr>
          <a:xfrm>
            <a:off x="4636299" y="5442664"/>
            <a:ext cx="7049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AED01E9D-7ACE-85B3-9542-568F5218FFD6}"/>
              </a:ext>
            </a:extLst>
          </p:cNvPr>
          <p:cNvCxnSpPr>
            <a:cxnSpLocks/>
          </p:cNvCxnSpPr>
          <p:nvPr/>
        </p:nvCxnSpPr>
        <p:spPr>
          <a:xfrm>
            <a:off x="1988853" y="4794695"/>
            <a:ext cx="562269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6" name="TextBox 115">
            <a:extLst>
              <a:ext uri="{FF2B5EF4-FFF2-40B4-BE49-F238E27FC236}">
                <a16:creationId xmlns:a16="http://schemas.microsoft.com/office/drawing/2014/main" id="{33218163-9F4A-420A-5ACB-1E9293D00094}"/>
              </a:ext>
            </a:extLst>
          </p:cNvPr>
          <p:cNvSpPr txBox="1"/>
          <p:nvPr/>
        </p:nvSpPr>
        <p:spPr>
          <a:xfrm>
            <a:off x="4511974" y="4528072"/>
            <a:ext cx="100184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futrue.get()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8E0BFE14-5246-FDD9-89AF-3E3AED037A21}"/>
              </a:ext>
            </a:extLst>
          </p:cNvPr>
          <p:cNvSpPr txBox="1"/>
          <p:nvPr/>
        </p:nvSpPr>
        <p:spPr>
          <a:xfrm>
            <a:off x="1163014" y="5005208"/>
            <a:ext cx="79391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119" name="왼쪽 중괄호[L] 118">
            <a:extLst>
              <a:ext uri="{FF2B5EF4-FFF2-40B4-BE49-F238E27FC236}">
                <a16:creationId xmlns:a16="http://schemas.microsoft.com/office/drawing/2014/main" id="{17FA7EBC-51AA-A579-A55E-7A93C41AFD9F}"/>
              </a:ext>
            </a:extLst>
          </p:cNvPr>
          <p:cNvSpPr/>
          <p:nvPr/>
        </p:nvSpPr>
        <p:spPr>
          <a:xfrm>
            <a:off x="1802818" y="4801794"/>
            <a:ext cx="175475" cy="653050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1E0CEF70-37C1-9374-F57E-270F96A49472}"/>
              </a:ext>
            </a:extLst>
          </p:cNvPr>
          <p:cNvCxnSpPr>
            <a:cxnSpLocks/>
          </p:cNvCxnSpPr>
          <p:nvPr/>
        </p:nvCxnSpPr>
        <p:spPr>
          <a:xfrm flipH="1">
            <a:off x="1978293" y="5445790"/>
            <a:ext cx="563325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DC457912-503E-DEEB-5A1E-E3C321870020}"/>
              </a:ext>
            </a:extLst>
          </p:cNvPr>
          <p:cNvSpPr/>
          <p:nvPr/>
        </p:nvSpPr>
        <p:spPr>
          <a:xfrm>
            <a:off x="8271895" y="4870248"/>
            <a:ext cx="69475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6949DFF9-84F7-DB89-0349-EAD315E27F73}"/>
              </a:ext>
            </a:extLst>
          </p:cNvPr>
          <p:cNvSpPr/>
          <p:nvPr/>
        </p:nvSpPr>
        <p:spPr>
          <a:xfrm>
            <a:off x="7786004" y="4876161"/>
            <a:ext cx="4944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call()</a:t>
            </a:r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B132C8A5-A271-0995-33C4-49491FDA4235}"/>
              </a:ext>
            </a:extLst>
          </p:cNvPr>
          <p:cNvCxnSpPr>
            <a:cxnSpLocks/>
          </p:cNvCxnSpPr>
          <p:nvPr/>
        </p:nvCxnSpPr>
        <p:spPr>
          <a:xfrm>
            <a:off x="2008927" y="4041910"/>
            <a:ext cx="5602619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C30CB506-20AC-2351-986A-612F48423515}"/>
              </a:ext>
            </a:extLst>
          </p:cNvPr>
          <p:cNvSpPr txBox="1"/>
          <p:nvPr/>
        </p:nvSpPr>
        <p:spPr>
          <a:xfrm>
            <a:off x="4411578" y="3756926"/>
            <a:ext cx="120263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futrue.isDone()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71012D79-0F28-0195-57DB-098A37D3AFFC}"/>
              </a:ext>
            </a:extLst>
          </p:cNvPr>
          <p:cNvSpPr/>
          <p:nvPr/>
        </p:nvSpPr>
        <p:spPr>
          <a:xfrm>
            <a:off x="4642925" y="235019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27E4EE13-7287-0300-B609-41F4A2A59E78}"/>
              </a:ext>
            </a:extLst>
          </p:cNvPr>
          <p:cNvSpPr/>
          <p:nvPr/>
        </p:nvSpPr>
        <p:spPr>
          <a:xfrm>
            <a:off x="7432224" y="2349946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2" name="모서리가 둥근 직사각형 141">
            <a:extLst>
              <a:ext uri="{FF2B5EF4-FFF2-40B4-BE49-F238E27FC236}">
                <a16:creationId xmlns:a16="http://schemas.microsoft.com/office/drawing/2014/main" id="{271FEA04-A261-5E7C-704E-D66D731D6062}"/>
              </a:ext>
            </a:extLst>
          </p:cNvPr>
          <p:cNvSpPr/>
          <p:nvPr/>
        </p:nvSpPr>
        <p:spPr>
          <a:xfrm>
            <a:off x="1556422" y="3671498"/>
            <a:ext cx="864862" cy="303924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B431D3AB-FB4A-1416-0292-FA8C597699D0}"/>
              </a:ext>
            </a:extLst>
          </p:cNvPr>
          <p:cNvCxnSpPr>
            <a:cxnSpLocks/>
          </p:cNvCxnSpPr>
          <p:nvPr/>
        </p:nvCxnSpPr>
        <p:spPr>
          <a:xfrm>
            <a:off x="2006253" y="4421430"/>
            <a:ext cx="560529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4" name="TextBox 143">
            <a:extLst>
              <a:ext uri="{FF2B5EF4-FFF2-40B4-BE49-F238E27FC236}">
                <a16:creationId xmlns:a16="http://schemas.microsoft.com/office/drawing/2014/main" id="{E76348E5-B709-38ED-5202-2280A7E3C7C0}"/>
              </a:ext>
            </a:extLst>
          </p:cNvPr>
          <p:cNvSpPr txBox="1"/>
          <p:nvPr/>
        </p:nvSpPr>
        <p:spPr>
          <a:xfrm>
            <a:off x="4275677" y="4148553"/>
            <a:ext cx="148322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futrue.isCancelled()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B1FA4922-55AB-E417-68CA-1DC71F1E8877}"/>
              </a:ext>
            </a:extLst>
          </p:cNvPr>
          <p:cNvSpPr/>
          <p:nvPr/>
        </p:nvSpPr>
        <p:spPr>
          <a:xfrm>
            <a:off x="4636299" y="4805581"/>
            <a:ext cx="7049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얻기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FD16C1A2-2507-C33F-E4A0-575E9D790503}"/>
              </a:ext>
            </a:extLst>
          </p:cNvPr>
          <p:cNvSpPr/>
          <p:nvPr/>
        </p:nvSpPr>
        <p:spPr>
          <a:xfrm>
            <a:off x="3189655" y="2703408"/>
            <a:ext cx="864862" cy="303924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CAD3E8DE-F764-E3A0-AA5B-79AC5DEB7968}"/>
              </a:ext>
            </a:extLst>
          </p:cNvPr>
          <p:cNvSpPr/>
          <p:nvPr/>
        </p:nvSpPr>
        <p:spPr>
          <a:xfrm>
            <a:off x="1483714" y="6189841"/>
            <a:ext cx="12087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작업</a:t>
            </a:r>
            <a:endParaRPr lang="en-US" altLang="ko-KR" sz="1400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4" name="꺾인 연결선[E] 183">
            <a:extLst>
              <a:ext uri="{FF2B5EF4-FFF2-40B4-BE49-F238E27FC236}">
                <a16:creationId xmlns:a16="http://schemas.microsoft.com/office/drawing/2014/main" id="{19A3E15F-3437-C1B1-48B3-AA4C1A5FE68B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5141052" y="405361"/>
            <a:ext cx="241113" cy="6291159"/>
          </a:xfrm>
          <a:prstGeom prst="bentConnector3">
            <a:avLst>
              <a:gd name="adj1" fmla="val -94810"/>
            </a:avLst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10455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745EB64-ECFC-7943-5A64-E49AB8065400}"/>
              </a:ext>
            </a:extLst>
          </p:cNvPr>
          <p:cNvSpPr/>
          <p:nvPr/>
        </p:nvSpPr>
        <p:spPr>
          <a:xfrm>
            <a:off x="341221" y="1346120"/>
            <a:ext cx="27727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Bounded Process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8262786-BE6B-6633-1AA6-C44BB3B066FA}"/>
              </a:ext>
            </a:extLst>
          </p:cNvPr>
          <p:cNvSpPr/>
          <p:nvPr/>
        </p:nvSpPr>
        <p:spPr>
          <a:xfrm>
            <a:off x="662310" y="1715452"/>
            <a:ext cx="9995597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많은 프로세스로서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거의 없는 경우에 해당한다</a:t>
            </a:r>
            <a:endParaRPr lang="ko-KR" altLang="en-US" sz="1200" i="0">
              <a:solidFill>
                <a:srgbClr val="222222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머신러닝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블록체인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동영상 편집 프로그램 등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 위주의 작업을 하는 경우를 의미한다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코어의 병렬성을 최대한 활용해서 처리 성능을 극대화 하도록 스레드를 운용한다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일반적으로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코어수와 스레드 수의 비율을 비슷하게 설정한다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9DBBEC6-B319-E0E8-7221-47EF6ED04B6F}"/>
              </a:ext>
            </a:extLst>
          </p:cNvPr>
          <p:cNvSpPr/>
          <p:nvPr/>
        </p:nvSpPr>
        <p:spPr>
          <a:xfrm>
            <a:off x="336695" y="3896294"/>
            <a:ext cx="2663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Bounded Process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B114142-3ACA-94C2-569C-8917D02EC76B}"/>
              </a:ext>
            </a:extLst>
          </p:cNvPr>
          <p:cNvSpPr/>
          <p:nvPr/>
        </p:nvSpPr>
        <p:spPr>
          <a:xfrm>
            <a:off x="657784" y="4265626"/>
            <a:ext cx="10914523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빈번히 발생하는 프로세스로서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매우 짧다</a:t>
            </a:r>
            <a:endParaRPr lang="ko-KR" altLang="en-US" sz="1200" b="0" i="0">
              <a:solidFill>
                <a:srgbClr val="222222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키보드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DB,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네트워크 등 외부 연결이나 입출력 장치와의 통신 작업이 많은 경우에 해당한다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코어가 많을 경우 멀티 스레드의 동시성을 최대한 활용하여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Idle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상태가 되지 않도록 하고 최적화 된 스레드 수를 운용해서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효율적인 사용을 극대화 한다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5B500DB-A843-AC9A-DE55-C9DCFA67CF4C}"/>
              </a:ext>
            </a:extLst>
          </p:cNvPr>
          <p:cNvSpPr/>
          <p:nvPr/>
        </p:nvSpPr>
        <p:spPr>
          <a:xfrm>
            <a:off x="915136" y="2695920"/>
            <a:ext cx="2559672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0BF94DD-8288-EAB1-0AB1-E130410408B6}"/>
              </a:ext>
            </a:extLst>
          </p:cNvPr>
          <p:cNvSpPr/>
          <p:nvPr/>
        </p:nvSpPr>
        <p:spPr>
          <a:xfrm>
            <a:off x="3597044" y="2695920"/>
            <a:ext cx="5395565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R" altLang="en-US" sz="900">
              <a:solidFill>
                <a:schemeClr val="tx1"/>
              </a:solidFill>
            </a:endParaRPr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514A3129-2C28-B881-4E31-8AF45AEB3024}"/>
              </a:ext>
            </a:extLst>
          </p:cNvPr>
          <p:cNvCxnSpPr/>
          <p:nvPr/>
        </p:nvCxnSpPr>
        <p:spPr>
          <a:xfrm>
            <a:off x="657784" y="3183711"/>
            <a:ext cx="963845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DFAA4A1-736B-FF96-9645-FB6D2F3BCAFB}"/>
              </a:ext>
            </a:extLst>
          </p:cNvPr>
          <p:cNvSpPr/>
          <p:nvPr/>
        </p:nvSpPr>
        <p:spPr>
          <a:xfrm>
            <a:off x="9131940" y="2695722"/>
            <a:ext cx="974218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6ACB54A-00F5-653B-134D-A3FE196B06BB}"/>
              </a:ext>
            </a:extLst>
          </p:cNvPr>
          <p:cNvSpPr txBox="1"/>
          <p:nvPr/>
        </p:nvSpPr>
        <p:spPr>
          <a:xfrm>
            <a:off x="3163587" y="3229224"/>
            <a:ext cx="72531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568279D-A8DF-5192-6878-0F104D02DD06}"/>
              </a:ext>
            </a:extLst>
          </p:cNvPr>
          <p:cNvSpPr txBox="1"/>
          <p:nvPr/>
        </p:nvSpPr>
        <p:spPr>
          <a:xfrm>
            <a:off x="442893" y="287398"/>
            <a:ext cx="6964687" cy="711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4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프로세스마다</a:t>
            </a:r>
            <a:r>
              <a:rPr lang="ko-KR" altLang="en-US" sz="14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버스트와 </a:t>
            </a:r>
            <a:r>
              <a:rPr lang="en-US" altLang="ko-Kore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버스트가 차지하는 비율이 균일하지 않다</a:t>
            </a:r>
            <a:r>
              <a:rPr lang="en-US" altLang="ko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비율을 기준으로 해서 </a:t>
            </a:r>
            <a:r>
              <a:rPr lang="en-US" altLang="ko-Kore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바운드 프로세스와 </a:t>
            </a:r>
            <a:r>
              <a:rPr lang="en-US" altLang="ko-Kore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바운드 프로세스로 나눌 수 있다</a:t>
            </a:r>
            <a:r>
              <a:rPr lang="en-US" altLang="ko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6C02EF1-5BB6-BBEA-3E83-643B45448DD1}"/>
              </a:ext>
            </a:extLst>
          </p:cNvPr>
          <p:cNvSpPr txBox="1"/>
          <p:nvPr/>
        </p:nvSpPr>
        <p:spPr>
          <a:xfrm>
            <a:off x="8702832" y="3219636"/>
            <a:ext cx="72531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9ADAD61-7B20-C18A-2E00-57DC5ABC9305}"/>
              </a:ext>
            </a:extLst>
          </p:cNvPr>
          <p:cNvSpPr/>
          <p:nvPr/>
        </p:nvSpPr>
        <p:spPr>
          <a:xfrm>
            <a:off x="1187643" y="5317390"/>
            <a:ext cx="12037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9291759-91F1-73B7-756F-E6EB72AF82E7}"/>
              </a:ext>
            </a:extLst>
          </p:cNvPr>
          <p:cNvSpPr txBox="1"/>
          <p:nvPr/>
        </p:nvSpPr>
        <p:spPr>
          <a:xfrm>
            <a:off x="1514533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554AC83-783D-D159-15D3-61039E145867}"/>
              </a:ext>
            </a:extLst>
          </p:cNvPr>
          <p:cNvSpPr txBox="1"/>
          <p:nvPr/>
        </p:nvSpPr>
        <p:spPr>
          <a:xfrm>
            <a:off x="2349447" y="5539656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8AE489AE-1D37-936D-4666-59744AD404F4}"/>
              </a:ext>
            </a:extLst>
          </p:cNvPr>
          <p:cNvCxnSpPr>
            <a:cxnSpLocks/>
          </p:cNvCxnSpPr>
          <p:nvPr/>
        </p:nvCxnSpPr>
        <p:spPr>
          <a:xfrm>
            <a:off x="682008" y="5805181"/>
            <a:ext cx="963845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6571499B-C4B8-1419-289B-9C781A91653B}"/>
              </a:ext>
            </a:extLst>
          </p:cNvPr>
          <p:cNvSpPr txBox="1"/>
          <p:nvPr/>
        </p:nvSpPr>
        <p:spPr>
          <a:xfrm>
            <a:off x="5068918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2A6365D-F5C1-10B2-C4FD-A53B5D8A1B66}"/>
              </a:ext>
            </a:extLst>
          </p:cNvPr>
          <p:cNvSpPr txBox="1"/>
          <p:nvPr/>
        </p:nvSpPr>
        <p:spPr>
          <a:xfrm>
            <a:off x="7124167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E6EBFDC-A10F-C7DB-75BF-063BBB26E057}"/>
              </a:ext>
            </a:extLst>
          </p:cNvPr>
          <p:cNvSpPr txBox="1"/>
          <p:nvPr/>
        </p:nvSpPr>
        <p:spPr>
          <a:xfrm>
            <a:off x="8726906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7AF7718-72A0-D189-5BB8-46CC6EFD6FFD}"/>
              </a:ext>
            </a:extLst>
          </p:cNvPr>
          <p:cNvSpPr txBox="1"/>
          <p:nvPr/>
        </p:nvSpPr>
        <p:spPr>
          <a:xfrm>
            <a:off x="682008" y="5862167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77F9F00-BA51-AC1C-E311-E37DB34BAFFD}"/>
              </a:ext>
            </a:extLst>
          </p:cNvPr>
          <p:cNvSpPr txBox="1"/>
          <p:nvPr/>
        </p:nvSpPr>
        <p:spPr>
          <a:xfrm>
            <a:off x="2102311" y="5862167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640F39E-1E8B-EFF3-24BB-5284AD64738A}"/>
              </a:ext>
            </a:extLst>
          </p:cNvPr>
          <p:cNvSpPr txBox="1"/>
          <p:nvPr/>
        </p:nvSpPr>
        <p:spPr>
          <a:xfrm>
            <a:off x="4236757" y="588432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1D662CC-13E5-D957-3C12-F0626FE79F67}"/>
              </a:ext>
            </a:extLst>
          </p:cNvPr>
          <p:cNvSpPr txBox="1"/>
          <p:nvPr/>
        </p:nvSpPr>
        <p:spPr>
          <a:xfrm>
            <a:off x="5675857" y="5869483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B9E25D6-B448-8A5A-95C3-5C911AADA9B2}"/>
              </a:ext>
            </a:extLst>
          </p:cNvPr>
          <p:cNvSpPr txBox="1"/>
          <p:nvPr/>
        </p:nvSpPr>
        <p:spPr>
          <a:xfrm>
            <a:off x="7668065" y="5872556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8B804AD-106E-BFB0-1697-7220E6EC7475}"/>
              </a:ext>
            </a:extLst>
          </p:cNvPr>
          <p:cNvSpPr txBox="1"/>
          <p:nvPr/>
        </p:nvSpPr>
        <p:spPr>
          <a:xfrm>
            <a:off x="9376465" y="584946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634E468-1CC1-B9DD-6042-4C1C67612CE8}"/>
              </a:ext>
            </a:extLst>
          </p:cNvPr>
          <p:cNvSpPr txBox="1"/>
          <p:nvPr/>
        </p:nvSpPr>
        <p:spPr>
          <a:xfrm>
            <a:off x="1268939" y="6084356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89B0A7C-DA40-F4D6-56A2-5E852C7D5881}"/>
              </a:ext>
            </a:extLst>
          </p:cNvPr>
          <p:cNvSpPr txBox="1"/>
          <p:nvPr/>
        </p:nvSpPr>
        <p:spPr>
          <a:xfrm>
            <a:off x="3297324" y="6014516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3D9AC84-83DE-F0EA-098B-9A8DB835BD9A}"/>
              </a:ext>
            </a:extLst>
          </p:cNvPr>
          <p:cNvSpPr txBox="1"/>
          <p:nvPr/>
        </p:nvSpPr>
        <p:spPr>
          <a:xfrm>
            <a:off x="4888711" y="6072530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20E6AC1-55E3-C153-7BA7-5B3DE3B18731}"/>
              </a:ext>
            </a:extLst>
          </p:cNvPr>
          <p:cNvSpPr txBox="1"/>
          <p:nvPr/>
        </p:nvSpPr>
        <p:spPr>
          <a:xfrm>
            <a:off x="6899716" y="6108388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133BD66-86E3-0E98-AD9B-E640E761A311}"/>
              </a:ext>
            </a:extLst>
          </p:cNvPr>
          <p:cNvSpPr txBox="1"/>
          <p:nvPr/>
        </p:nvSpPr>
        <p:spPr>
          <a:xfrm>
            <a:off x="8537267" y="6095683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D5588CDE-026F-7978-3F0E-57C2B9FA3C6C}"/>
              </a:ext>
            </a:extLst>
          </p:cNvPr>
          <p:cNvSpPr/>
          <p:nvPr/>
        </p:nvSpPr>
        <p:spPr>
          <a:xfrm>
            <a:off x="2278741" y="5317389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396A6608-0941-FB07-B895-4F50DD9D84B8}"/>
              </a:ext>
            </a:extLst>
          </p:cNvPr>
          <p:cNvSpPr/>
          <p:nvPr/>
        </p:nvSpPr>
        <p:spPr>
          <a:xfrm>
            <a:off x="2965906" y="5317662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3B455BA1-9DF0-C479-FDA8-BAA64D7B2F1A}"/>
              </a:ext>
            </a:extLst>
          </p:cNvPr>
          <p:cNvSpPr/>
          <p:nvPr/>
        </p:nvSpPr>
        <p:spPr>
          <a:xfrm>
            <a:off x="4564178" y="5317191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11BA4468-6D0D-97B3-805D-36C8571C65BE}"/>
              </a:ext>
            </a:extLst>
          </p:cNvPr>
          <p:cNvSpPr/>
          <p:nvPr/>
        </p:nvSpPr>
        <p:spPr>
          <a:xfrm>
            <a:off x="4948996" y="5317661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61FBBDAD-BF09-E6CD-A515-4D0A8D6DBCDD}"/>
              </a:ext>
            </a:extLst>
          </p:cNvPr>
          <p:cNvSpPr/>
          <p:nvPr/>
        </p:nvSpPr>
        <p:spPr>
          <a:xfrm>
            <a:off x="5763996" y="5317389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E15A3EF9-51F7-704D-6864-61807E7B327C}"/>
              </a:ext>
            </a:extLst>
          </p:cNvPr>
          <p:cNvSpPr/>
          <p:nvPr/>
        </p:nvSpPr>
        <p:spPr>
          <a:xfrm>
            <a:off x="6081214" y="5317662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1AA42003-7FA5-928F-9345-513060C081C1}"/>
              </a:ext>
            </a:extLst>
          </p:cNvPr>
          <p:cNvSpPr/>
          <p:nvPr/>
        </p:nvSpPr>
        <p:spPr>
          <a:xfrm>
            <a:off x="6663977" y="5317389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C4B6A93F-7118-E20F-F343-3E3F0D2ECEAB}"/>
              </a:ext>
            </a:extLst>
          </p:cNvPr>
          <p:cNvSpPr/>
          <p:nvPr/>
        </p:nvSpPr>
        <p:spPr>
          <a:xfrm>
            <a:off x="8182634" y="5317937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1A6727CA-098E-03EE-DECD-D70BC2A2AA52}"/>
              </a:ext>
            </a:extLst>
          </p:cNvPr>
          <p:cNvSpPr/>
          <p:nvPr/>
        </p:nvSpPr>
        <p:spPr>
          <a:xfrm>
            <a:off x="9904688" y="5317191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41666405-4EC0-79BA-B1EC-A3AC01183EF0}"/>
              </a:ext>
            </a:extLst>
          </p:cNvPr>
          <p:cNvSpPr txBox="1"/>
          <p:nvPr/>
        </p:nvSpPr>
        <p:spPr>
          <a:xfrm>
            <a:off x="4498879" y="5535009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A7039B7B-79F4-0DB8-40B9-8186656F295B}"/>
              </a:ext>
            </a:extLst>
          </p:cNvPr>
          <p:cNvSpPr txBox="1"/>
          <p:nvPr/>
        </p:nvSpPr>
        <p:spPr>
          <a:xfrm>
            <a:off x="3547746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21F0F6BC-B9B3-0B48-D73A-5D57B3F6BBD7}"/>
              </a:ext>
            </a:extLst>
          </p:cNvPr>
          <p:cNvSpPr txBox="1"/>
          <p:nvPr/>
        </p:nvSpPr>
        <p:spPr>
          <a:xfrm>
            <a:off x="5675857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152EB18D-9F04-BB10-FF4A-9E3387A8E6C6}"/>
              </a:ext>
            </a:extLst>
          </p:cNvPr>
          <p:cNvSpPr txBox="1"/>
          <p:nvPr/>
        </p:nvSpPr>
        <p:spPr>
          <a:xfrm>
            <a:off x="6143717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57059927"/>
      </p:ext>
    </p:extLst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21003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0658" y="728254"/>
            <a:ext cx="10661142" cy="3447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비동기 작업의 결과를 나타낸다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37415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완료되었는지 확인하고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완료될 때까지 기다리며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solidFill>
                  <a:srgbClr val="37415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결과를 검색하기 위한 메서드가 제공된다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2778A2B4-0C52-1B3E-3836-FD2380BBBF56}"/>
              </a:ext>
            </a:extLst>
          </p:cNvPr>
          <p:cNvSpPr/>
          <p:nvPr/>
        </p:nvSpPr>
        <p:spPr>
          <a:xfrm>
            <a:off x="630658" y="728254"/>
            <a:ext cx="10930684" cy="6005606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9C8032-96DF-A7CF-C9D8-A7E49D8DFB81}"/>
              </a:ext>
            </a:extLst>
          </p:cNvPr>
          <p:cNvSpPr txBox="1"/>
          <p:nvPr/>
        </p:nvSpPr>
        <p:spPr>
          <a:xfrm>
            <a:off x="684313" y="1212370"/>
            <a:ext cx="10772937" cy="55784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이미 완료되었거나 취소되었거나 다른 이유로 취소할 수 없는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=&gt;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아무런 일도 발생하지 않으며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시작되지 않은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=&gt;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해당 작업은 실행되지 않으며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이미 시작된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=&gt;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mayInterruptIfRunning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매개변수에 따라 결정된다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mayInterruptIfRunning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파라미터가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인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=&gt;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작업을 중지시키기 위해 현재 작업을 실행 중인 스레드를 인터럽트 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작업결과를 가져 올 때 취소 예외가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mayInterruptIfRunning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파라미터가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인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=&gt;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진행 중인 작업을 완료 할 수 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작업결과를 가져 올 때 취소 예외가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메서드의 반환 값은 작업이 현재 취소되었는지 여부를 반드시 나타내지 않기 때문에 정확한 결과는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isCancelled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메서드를 사용해야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작업과 연관된 모든 대기 중인 스레드를 깨우고 시그널을 보내며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done()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호출하고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cancel(boolean mayInterruptIfRunning);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작업이 정상적으로 완료되기 전에 취소되었으면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취소되었는지 여부를 명확하게 확인할 때 사용함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isCancelled() 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완료된 경우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반환하며 완료는 정상 종료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또는 취소를 포함한 모든 경우에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isDone();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결과를 반환하며 작업이 완료될 때 까지 스레드는 대기한다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예외를 던져 실패하면 해당 예외가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Future.get()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호출할 때 발생한다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실패했을 경우 실패한 정보나 결과값을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얻어 올 수 없고 예외 구문에서 확인해야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 CancellationException –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취소된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 –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예외를 발생시킨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–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대기 중에 인트럽트 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get() throws InterruptedException, ExecutionException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지정한 시간 동안 대기하고 해당 시간 내에 완료되면 작업결과를 반환하고 시간 내에 완료되지 않으면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발생시킨다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get(long timeout, TimeUnit unit)	</a:t>
            </a: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" name="직선 연결선[R] 6">
            <a:extLst>
              <a:ext uri="{FF2B5EF4-FFF2-40B4-BE49-F238E27FC236}">
                <a16:creationId xmlns:a16="http://schemas.microsoft.com/office/drawing/2014/main" id="{0712E4C1-54EB-F892-2E11-1DF7C4F57A54}"/>
              </a:ext>
            </a:extLst>
          </p:cNvPr>
          <p:cNvCxnSpPr>
            <a:cxnSpLocks/>
          </p:cNvCxnSpPr>
          <p:nvPr/>
        </p:nvCxnSpPr>
        <p:spPr>
          <a:xfrm>
            <a:off x="630658" y="1142667"/>
            <a:ext cx="1093068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F3A3FFC-B2FC-2964-0127-BCDDBA55B9DD}"/>
              </a:ext>
            </a:extLst>
          </p:cNvPr>
          <p:cNvSpPr txBox="1"/>
          <p:nvPr/>
        </p:nvSpPr>
        <p:spPr>
          <a:xfrm>
            <a:off x="4600995" y="742557"/>
            <a:ext cx="190605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</a:p>
        </p:txBody>
      </p:sp>
    </p:spTree>
    <p:extLst>
      <p:ext uri="{BB962C8B-B14F-4D97-AF65-F5344CB8AC3E}">
        <p14:creationId xmlns:p14="http://schemas.microsoft.com/office/powerpoint/2010/main" val="1429261043"/>
      </p:ext>
    </p:extLst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CDAEAA0-A6AA-7CB7-320A-EEE734ACFE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266" y="196808"/>
            <a:ext cx="3660834" cy="646438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1E99F3F-2300-C0DB-62DB-5CC7E12EB6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3351"/>
          <a:stretch/>
        </p:blipFill>
        <p:spPr>
          <a:xfrm>
            <a:off x="4035100" y="196808"/>
            <a:ext cx="7888435" cy="646438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4E71CAC-35C2-9A87-BB04-214DA8937467}"/>
              </a:ext>
            </a:extLst>
          </p:cNvPr>
          <p:cNvSpPr txBox="1"/>
          <p:nvPr/>
        </p:nvSpPr>
        <p:spPr>
          <a:xfrm>
            <a:off x="4526922" y="682212"/>
            <a:ext cx="3575510" cy="22147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volatile int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상태 변수</a:t>
            </a:r>
            <a:endParaRPr lang="en-US" altLang="ko-KR" sz="10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시작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COMPLETING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작업진행 중</a:t>
            </a:r>
            <a:b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NORMAL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완료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CANCELLED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취소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INTERRUPTING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인트럽트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중</a:t>
            </a:r>
            <a:b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인트럽트 됨</a:t>
            </a:r>
            <a:endParaRPr lang="en-US" altLang="ko-Kore-KR" sz="10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3F49E9-41B3-199D-49B0-924B9C55BA3C}"/>
              </a:ext>
            </a:extLst>
          </p:cNvPr>
          <p:cNvSpPr txBox="1"/>
          <p:nvPr/>
        </p:nvSpPr>
        <p:spPr>
          <a:xfrm>
            <a:off x="4526922" y="3237754"/>
            <a:ext cx="6682048" cy="32521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작업완료는  </a:t>
            </a:r>
            <a:r>
              <a:rPr lang="en-US" altLang="ko-KR" sz="12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set, setException, cancel 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메소드에서만 이루어진다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작업에 따른 상태 변화는 다음과 같다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정상완료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&gt; COMPLETING &gt; NORMAL</a:t>
            </a:r>
          </a:p>
          <a:p>
            <a:pPr marL="628650" lvl="1" indent="-1714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예외발생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&gt; COMPLETING &gt; EXCEPTIONAL</a:t>
            </a:r>
          </a:p>
          <a:p>
            <a:pPr marL="628650" lvl="1" indent="-1714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작업취소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&gt;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INTERRUPTING &gt; INTERRUPTED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작업취소 인자가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 경우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작업취소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&gt; CANCELLED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작업취소 인자가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 경우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Courier New" panose="02070309020205020404" pitchFamily="49" charset="0"/>
              <a:buChar char="o"/>
            </a:pP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 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시 반환하는 결과 값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상태가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NORMAL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인 경우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정상 값 반환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상태가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CANCELLED,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INTERRUPTING,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 경우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CancellationException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던짐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그 외 모든 상태는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 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지정된 경우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TimeoutException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던짐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677457"/>
      </p:ext>
    </p:extLst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3178728" y="176883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취소 흐름도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FCB3E2C-6788-8F0B-6057-371692A3DCA7}"/>
              </a:ext>
            </a:extLst>
          </p:cNvPr>
          <p:cNvSpPr/>
          <p:nvPr/>
        </p:nvSpPr>
        <p:spPr>
          <a:xfrm>
            <a:off x="5112696" y="178642"/>
            <a:ext cx="6693293" cy="6470428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E518B685-61F4-4F44-538A-23E5DFD74D7D}"/>
              </a:ext>
            </a:extLst>
          </p:cNvPr>
          <p:cNvSpPr/>
          <p:nvPr/>
        </p:nvSpPr>
        <p:spPr>
          <a:xfrm>
            <a:off x="942627" y="178641"/>
            <a:ext cx="2106394" cy="6470428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0D58FA0-6440-CEFF-2020-66F44CDF805B}"/>
              </a:ext>
            </a:extLst>
          </p:cNvPr>
          <p:cNvCxnSpPr>
            <a:cxnSpLocks/>
            <a:stCxn id="36" idx="3"/>
            <a:endCxn id="37" idx="1"/>
          </p:cNvCxnSpPr>
          <p:nvPr/>
        </p:nvCxnSpPr>
        <p:spPr>
          <a:xfrm flipV="1">
            <a:off x="7162058" y="638465"/>
            <a:ext cx="433657" cy="2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6F498B11-00EC-A348-E350-934E042C4DDE}"/>
              </a:ext>
            </a:extLst>
          </p:cNvPr>
          <p:cNvCxnSpPr>
            <a:cxnSpLocks/>
            <a:stCxn id="37" idx="2"/>
            <a:endCxn id="48" idx="0"/>
          </p:cNvCxnSpPr>
          <p:nvPr/>
        </p:nvCxnSpPr>
        <p:spPr>
          <a:xfrm flipH="1">
            <a:off x="8443503" y="936188"/>
            <a:ext cx="1" cy="4668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FAD71F56-3FEE-DA64-FD32-31645AB454C1}"/>
              </a:ext>
            </a:extLst>
          </p:cNvPr>
          <p:cNvSpPr/>
          <p:nvPr/>
        </p:nvSpPr>
        <p:spPr>
          <a:xfrm>
            <a:off x="1133020" y="340984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61035A4-1564-344E-952C-87E7A09974F7}"/>
              </a:ext>
            </a:extLst>
          </p:cNvPr>
          <p:cNvCxnSpPr>
            <a:cxnSpLocks/>
            <a:stCxn id="15" idx="3"/>
            <a:endCxn id="36" idx="1"/>
          </p:cNvCxnSpPr>
          <p:nvPr/>
        </p:nvCxnSpPr>
        <p:spPr>
          <a:xfrm>
            <a:off x="2828597" y="638708"/>
            <a:ext cx="2637884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2FE787F9-B879-5BED-6F2D-A694AE458E55}"/>
              </a:ext>
            </a:extLst>
          </p:cNvPr>
          <p:cNvCxnSpPr>
            <a:cxnSpLocks/>
            <a:stCxn id="15" idx="2"/>
          </p:cNvCxnSpPr>
          <p:nvPr/>
        </p:nvCxnSpPr>
        <p:spPr>
          <a:xfrm>
            <a:off x="1980809" y="936431"/>
            <a:ext cx="0" cy="5452258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22ECF35-B75C-41B8-8B69-349B1E17BE8B}"/>
              </a:ext>
            </a:extLst>
          </p:cNvPr>
          <p:cNvSpPr/>
          <p:nvPr/>
        </p:nvSpPr>
        <p:spPr>
          <a:xfrm>
            <a:off x="8713349" y="5007380"/>
            <a:ext cx="716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중단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1F1F28C-61C0-4F79-C066-0DF8713C7437}"/>
              </a:ext>
            </a:extLst>
          </p:cNvPr>
          <p:cNvSpPr/>
          <p:nvPr/>
        </p:nvSpPr>
        <p:spPr>
          <a:xfrm>
            <a:off x="7952443" y="3010408"/>
            <a:ext cx="4944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call()</a:t>
            </a: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101F5D25-D847-9F94-B54F-4CABA1E89E01}"/>
              </a:ext>
            </a:extLst>
          </p:cNvPr>
          <p:cNvCxnSpPr>
            <a:cxnSpLocks/>
            <a:endCxn id="48" idx="1"/>
          </p:cNvCxnSpPr>
          <p:nvPr/>
        </p:nvCxnSpPr>
        <p:spPr>
          <a:xfrm>
            <a:off x="1980809" y="1700759"/>
            <a:ext cx="5614905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9E32748C-67BB-6C40-C06E-CF09538CB0FB}"/>
              </a:ext>
            </a:extLst>
          </p:cNvPr>
          <p:cNvSpPr txBox="1"/>
          <p:nvPr/>
        </p:nvSpPr>
        <p:spPr>
          <a:xfrm>
            <a:off x="5235134" y="1390432"/>
            <a:ext cx="158349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futrue.cancel(true)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D6504828-BED8-CDFA-E2C7-C97FE0B59029}"/>
              </a:ext>
            </a:extLst>
          </p:cNvPr>
          <p:cNvSpPr/>
          <p:nvPr/>
        </p:nvSpPr>
        <p:spPr>
          <a:xfrm>
            <a:off x="5466481" y="340986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모서리가 둥근 직사각형 36">
            <a:extLst>
              <a:ext uri="{FF2B5EF4-FFF2-40B4-BE49-F238E27FC236}">
                <a16:creationId xmlns:a16="http://schemas.microsoft.com/office/drawing/2014/main" id="{8CBB8F59-C2D1-0536-26F6-BA2600FDBED0}"/>
              </a:ext>
            </a:extLst>
          </p:cNvPr>
          <p:cNvSpPr/>
          <p:nvPr/>
        </p:nvSpPr>
        <p:spPr>
          <a:xfrm>
            <a:off x="7595715" y="34074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8639597E-DB5E-5179-DE95-C53B52234675}"/>
              </a:ext>
            </a:extLst>
          </p:cNvPr>
          <p:cNvCxnSpPr>
            <a:cxnSpLocks/>
          </p:cNvCxnSpPr>
          <p:nvPr/>
        </p:nvCxnSpPr>
        <p:spPr>
          <a:xfrm flipH="1" flipV="1">
            <a:off x="8671649" y="936188"/>
            <a:ext cx="1" cy="51793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DD8BA76F-17EF-50FB-E912-F59A644C9FC9}"/>
              </a:ext>
            </a:extLst>
          </p:cNvPr>
          <p:cNvSpPr txBox="1"/>
          <p:nvPr/>
        </p:nvSpPr>
        <p:spPr>
          <a:xfrm>
            <a:off x="8725771" y="1064899"/>
            <a:ext cx="9991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59" name="모서리가 둥근 직사각형 58">
            <a:extLst>
              <a:ext uri="{FF2B5EF4-FFF2-40B4-BE49-F238E27FC236}">
                <a16:creationId xmlns:a16="http://schemas.microsoft.com/office/drawing/2014/main" id="{B959D3CA-3DD6-3344-E15F-87D5D6D1780B}"/>
              </a:ext>
            </a:extLst>
          </p:cNvPr>
          <p:cNvSpPr/>
          <p:nvPr/>
        </p:nvSpPr>
        <p:spPr>
          <a:xfrm>
            <a:off x="7595715" y="2336168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4151A44E-165A-1758-539D-23E858D60DDA}"/>
              </a:ext>
            </a:extLst>
          </p:cNvPr>
          <p:cNvCxnSpPr>
            <a:cxnSpLocks/>
            <a:stCxn id="48" idx="2"/>
            <a:endCxn id="59" idx="0"/>
          </p:cNvCxnSpPr>
          <p:nvPr/>
        </p:nvCxnSpPr>
        <p:spPr>
          <a:xfrm>
            <a:off x="8443503" y="1998482"/>
            <a:ext cx="1" cy="3376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다이아몬드 63">
            <a:extLst>
              <a:ext uri="{FF2B5EF4-FFF2-40B4-BE49-F238E27FC236}">
                <a16:creationId xmlns:a16="http://schemas.microsoft.com/office/drawing/2014/main" id="{BF5D7D49-02AB-BBCC-A04C-8D4A8ED37EE0}"/>
              </a:ext>
            </a:extLst>
          </p:cNvPr>
          <p:cNvSpPr/>
          <p:nvPr/>
        </p:nvSpPr>
        <p:spPr>
          <a:xfrm>
            <a:off x="8014260" y="3275666"/>
            <a:ext cx="858485" cy="747818"/>
          </a:xfrm>
          <a:prstGeom prst="diamond">
            <a:avLst/>
          </a:prstGeom>
          <a:solidFill>
            <a:schemeClr val="bg1"/>
          </a:solidFill>
          <a:ln w="9525">
            <a:solidFill>
              <a:srgbClr val="0070C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C01AD9E-0B1B-5BF4-F524-998F582864E6}"/>
              </a:ext>
            </a:extLst>
          </p:cNvPr>
          <p:cNvSpPr txBox="1"/>
          <p:nvPr/>
        </p:nvSpPr>
        <p:spPr>
          <a:xfrm>
            <a:off x="8019924" y="3454526"/>
            <a:ext cx="8448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 or wait ?</a:t>
            </a:r>
            <a:endParaRPr lang="ko-Kore-KR" altLang="en-US" sz="1000"/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BE426700-F589-7FFB-9AB2-1A2FA46A942A}"/>
              </a:ext>
            </a:extLst>
          </p:cNvPr>
          <p:cNvCxnSpPr>
            <a:cxnSpLocks/>
            <a:stCxn id="59" idx="2"/>
            <a:endCxn id="64" idx="0"/>
          </p:cNvCxnSpPr>
          <p:nvPr/>
        </p:nvCxnSpPr>
        <p:spPr>
          <a:xfrm flipH="1">
            <a:off x="8443503" y="2931615"/>
            <a:ext cx="1" cy="3440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3AF30F69-6746-47E7-C46A-4B446CCCE626}"/>
              </a:ext>
            </a:extLst>
          </p:cNvPr>
          <p:cNvSpPr/>
          <p:nvPr/>
        </p:nvSpPr>
        <p:spPr>
          <a:xfrm>
            <a:off x="7426317" y="4407525"/>
            <a:ext cx="2032026" cy="30777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8B3AB74B-0735-41FB-0F6E-E678DECC3E53}"/>
              </a:ext>
            </a:extLst>
          </p:cNvPr>
          <p:cNvCxnSpPr>
            <a:cxnSpLocks/>
            <a:stCxn id="65" idx="3"/>
            <a:endCxn id="83" idx="1"/>
          </p:cNvCxnSpPr>
          <p:nvPr/>
        </p:nvCxnSpPr>
        <p:spPr>
          <a:xfrm flipV="1">
            <a:off x="8864736" y="3653012"/>
            <a:ext cx="483074" cy="1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타원 72">
            <a:extLst>
              <a:ext uri="{FF2B5EF4-FFF2-40B4-BE49-F238E27FC236}">
                <a16:creationId xmlns:a16="http://schemas.microsoft.com/office/drawing/2014/main" id="{3892A05A-DCAB-A504-450E-D6590C16CF4E}"/>
              </a:ext>
            </a:extLst>
          </p:cNvPr>
          <p:cNvSpPr/>
          <p:nvPr/>
        </p:nvSpPr>
        <p:spPr>
          <a:xfrm>
            <a:off x="8242275" y="4916580"/>
            <a:ext cx="400110" cy="400110"/>
          </a:xfrm>
          <a:prstGeom prst="ellipse">
            <a:avLst/>
          </a:prstGeom>
          <a:solidFill>
            <a:schemeClr val="tx1"/>
          </a:solidFill>
          <a:ln w="28575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8F90A58E-09C6-05B5-1400-309D1924F949}"/>
              </a:ext>
            </a:extLst>
          </p:cNvPr>
          <p:cNvCxnSpPr>
            <a:cxnSpLocks/>
            <a:stCxn id="69" idx="2"/>
            <a:endCxn id="73" idx="0"/>
          </p:cNvCxnSpPr>
          <p:nvPr/>
        </p:nvCxnSpPr>
        <p:spPr>
          <a:xfrm>
            <a:off x="8442330" y="4715302"/>
            <a:ext cx="0" cy="2012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63228900-CDD7-C476-1A07-671DE732E87D}"/>
              </a:ext>
            </a:extLst>
          </p:cNvPr>
          <p:cNvSpPr/>
          <p:nvPr/>
        </p:nvSpPr>
        <p:spPr>
          <a:xfrm>
            <a:off x="8926790" y="3432108"/>
            <a:ext cx="3196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4E77CE78-8D3C-4666-8995-7B17B550943A}"/>
              </a:ext>
            </a:extLst>
          </p:cNvPr>
          <p:cNvSpPr/>
          <p:nvPr/>
        </p:nvSpPr>
        <p:spPr>
          <a:xfrm>
            <a:off x="9347810" y="3514512"/>
            <a:ext cx="1245332" cy="27699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200">
                <a:solidFill>
                  <a:schemeClr val="tx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작업 진행</a:t>
            </a:r>
            <a:endParaRPr lang="en-US" altLang="ko-KR" sz="1200">
              <a:solidFill>
                <a:schemeClr val="tx2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A8E14D2D-1232-F153-EBE8-F5BEA495A9D2}"/>
              </a:ext>
            </a:extLst>
          </p:cNvPr>
          <p:cNvCxnSpPr>
            <a:cxnSpLocks/>
            <a:stCxn id="64" idx="2"/>
            <a:endCxn id="69" idx="0"/>
          </p:cNvCxnSpPr>
          <p:nvPr/>
        </p:nvCxnSpPr>
        <p:spPr>
          <a:xfrm flipH="1">
            <a:off x="8442330" y="4023484"/>
            <a:ext cx="1173" cy="3840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모서리가 둥근 직사각형 47">
            <a:extLst>
              <a:ext uri="{FF2B5EF4-FFF2-40B4-BE49-F238E27FC236}">
                <a16:creationId xmlns:a16="http://schemas.microsoft.com/office/drawing/2014/main" id="{AD3A4F06-901A-B069-09AD-E5553952AE43}"/>
              </a:ext>
            </a:extLst>
          </p:cNvPr>
          <p:cNvSpPr/>
          <p:nvPr/>
        </p:nvSpPr>
        <p:spPr>
          <a:xfrm>
            <a:off x="7595714" y="1403035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D0EC7EAA-D5B6-ED25-575C-EE063F6A8E1E}"/>
              </a:ext>
            </a:extLst>
          </p:cNvPr>
          <p:cNvCxnSpPr>
            <a:cxnSpLocks/>
          </p:cNvCxnSpPr>
          <p:nvPr/>
        </p:nvCxnSpPr>
        <p:spPr>
          <a:xfrm>
            <a:off x="1995824" y="5541685"/>
            <a:ext cx="644650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3E59B449-D215-52FF-6248-A60FD02F6700}"/>
              </a:ext>
            </a:extLst>
          </p:cNvPr>
          <p:cNvSpPr/>
          <p:nvPr/>
        </p:nvSpPr>
        <p:spPr>
          <a:xfrm>
            <a:off x="8442330" y="4042521"/>
            <a:ext cx="3196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CEEDC0A3-CE34-3D62-D230-2233A45497C9}"/>
              </a:ext>
            </a:extLst>
          </p:cNvPr>
          <p:cNvSpPr/>
          <p:nvPr/>
        </p:nvSpPr>
        <p:spPr>
          <a:xfrm>
            <a:off x="9291291" y="3807828"/>
            <a:ext cx="2185706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인터럽트에 반응하는 작업이 아닌 경우 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중단되지 않는다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0570D4C9-49B0-EFB1-83E7-BCD6417E8422}"/>
              </a:ext>
            </a:extLst>
          </p:cNvPr>
          <p:cNvSpPr txBox="1"/>
          <p:nvPr/>
        </p:nvSpPr>
        <p:spPr>
          <a:xfrm>
            <a:off x="5276473" y="5612012"/>
            <a:ext cx="114142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</a:t>
            </a:r>
            <a:r>
              <a:rPr lang="en-US" altLang="ko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C7F09137-9486-18C9-9D07-94108C365F8C}"/>
              </a:ext>
            </a:extLst>
          </p:cNvPr>
          <p:cNvCxnSpPr/>
          <p:nvPr/>
        </p:nvCxnSpPr>
        <p:spPr>
          <a:xfrm>
            <a:off x="8442330" y="5332859"/>
            <a:ext cx="0" cy="12217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851495C3-49AC-FFA1-6224-0FD61804A752}"/>
              </a:ext>
            </a:extLst>
          </p:cNvPr>
          <p:cNvSpPr/>
          <p:nvPr/>
        </p:nvSpPr>
        <p:spPr>
          <a:xfrm>
            <a:off x="7423430" y="5764652"/>
            <a:ext cx="2032026" cy="30777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CancellationException</a:t>
            </a: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AA337D23-DD52-344A-42ED-74552CDDB167}"/>
              </a:ext>
            </a:extLst>
          </p:cNvPr>
          <p:cNvSpPr/>
          <p:nvPr/>
        </p:nvSpPr>
        <p:spPr>
          <a:xfrm>
            <a:off x="9455457" y="5686425"/>
            <a:ext cx="2185706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취소된 상태에서 결과 값 얻기를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시도하면 작업 취소 예외가 발생한다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21" name="그림 120">
            <a:extLst>
              <a:ext uri="{FF2B5EF4-FFF2-40B4-BE49-F238E27FC236}">
                <a16:creationId xmlns:a16="http://schemas.microsoft.com/office/drawing/2014/main" id="{2D27DED3-AAB8-4EE6-66A0-21A85B36FF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1542" y="1977340"/>
            <a:ext cx="5071085" cy="332868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41E32CB-5CB4-E0DD-BCD4-8AE7CDFE816E}"/>
              </a:ext>
            </a:extLst>
          </p:cNvPr>
          <p:cNvSpPr txBox="1"/>
          <p:nvPr/>
        </p:nvSpPr>
        <p:spPr>
          <a:xfrm>
            <a:off x="4970667" y="2173944"/>
            <a:ext cx="2261960" cy="24622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상태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-&gt; INTERRUPTING </a:t>
            </a:r>
            <a:endParaRPr lang="ko-Kore-KR" altLang="en-US" sz="1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A4EAF5-A1EA-BBD3-420C-3B67A61C194A}"/>
              </a:ext>
            </a:extLst>
          </p:cNvPr>
          <p:cNvSpPr txBox="1"/>
          <p:nvPr/>
        </p:nvSpPr>
        <p:spPr>
          <a:xfrm>
            <a:off x="3069545" y="4051804"/>
            <a:ext cx="2951832" cy="24622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상태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INTERRUPTING -&gt; INTERRUPTED </a:t>
            </a:r>
            <a:endParaRPr lang="ko-Kore-KR" altLang="en-US" sz="10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132B7F-ED4E-6144-4652-8D1E4F76991A}"/>
              </a:ext>
            </a:extLst>
          </p:cNvPr>
          <p:cNvSpPr txBox="1"/>
          <p:nvPr/>
        </p:nvSpPr>
        <p:spPr>
          <a:xfrm>
            <a:off x="4261510" y="3526464"/>
            <a:ext cx="1834490" cy="24622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해당 스레드에 인트럽트 함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3318527948"/>
      </p:ext>
    </p:extLst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7794" y="130063"/>
            <a:ext cx="19161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39805" y="526797"/>
            <a:ext cx="8779807" cy="616322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FutureExample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R" sz="1200">
              <a:solidFill>
                <a:srgbClr val="54A857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54A857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=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Callable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비동기 작업 정의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풀 생성</a:t>
            </a:r>
            <a:b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Callable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제출하고 즉시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반환받는다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!future.isDone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완료되었는지 상태를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계속 확인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"Waiting for the result..."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     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!future.isCancelled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취소 되지 않았다면 결과 값을 호출한다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result = future.get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결과를 가져온다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완료되지 않았다면 대기한다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was cancelled."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ExecutorService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260765"/>
      </p:ext>
    </p:extLst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657307" y="3013502"/>
            <a:ext cx="108774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풀 실행 및 관리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37718151"/>
      </p:ext>
    </p:extLst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모서리가 둥근 직사각형 160">
            <a:extLst>
              <a:ext uri="{FF2B5EF4-FFF2-40B4-BE49-F238E27FC236}">
                <a16:creationId xmlns:a16="http://schemas.microsoft.com/office/drawing/2014/main" id="{811647B7-1E76-31A7-6E15-CA2C2E0EB184}"/>
              </a:ext>
            </a:extLst>
          </p:cNvPr>
          <p:cNvSpPr/>
          <p:nvPr/>
        </p:nvSpPr>
        <p:spPr>
          <a:xfrm>
            <a:off x="2156962" y="2502485"/>
            <a:ext cx="9469846" cy="3056573"/>
          </a:xfrm>
          <a:prstGeom prst="roundRect">
            <a:avLst>
              <a:gd name="adj" fmla="val 7830"/>
            </a:avLst>
          </a:prstGeom>
          <a:solidFill>
            <a:schemeClr val="bg1"/>
          </a:solidFill>
          <a:ln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2FE2F3F7-F714-3D95-D2B5-92D272CDE62A}"/>
              </a:ext>
            </a:extLst>
          </p:cNvPr>
          <p:cNvSpPr/>
          <p:nvPr/>
        </p:nvSpPr>
        <p:spPr>
          <a:xfrm>
            <a:off x="4555526" y="2996214"/>
            <a:ext cx="1777003" cy="593482"/>
          </a:xfrm>
          <a:prstGeom prst="roundRect">
            <a:avLst>
              <a:gd name="adj" fmla="val 8841"/>
            </a:avLst>
          </a:prstGeom>
          <a:solidFill>
            <a:schemeClr val="accent5">
              <a:lumMod val="75000"/>
            </a:schemeClr>
          </a:solidFill>
          <a:ln>
            <a:noFill/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322578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603830" y="661132"/>
            <a:ext cx="10405304" cy="12234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비동기 작업을 실행하고 관리하기 위한 두 가지 메서드를 제공한다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solidFill>
                  <a:schemeClr val="bg2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execute(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 –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제출하면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실행하고 종료한다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solidFill>
                  <a:schemeClr val="bg2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submit(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c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작업을 제출하면 작업을 실행함과 동시에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결과 값을 포함하고 있다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2" name="모서리가 둥근 직사각형 161">
            <a:extLst>
              <a:ext uri="{FF2B5EF4-FFF2-40B4-BE49-F238E27FC236}">
                <a16:creationId xmlns:a16="http://schemas.microsoft.com/office/drawing/2014/main" id="{E5D15AE2-016E-A844-F26A-FD394D4765F8}"/>
              </a:ext>
            </a:extLst>
          </p:cNvPr>
          <p:cNvSpPr/>
          <p:nvPr/>
        </p:nvSpPr>
        <p:spPr>
          <a:xfrm>
            <a:off x="6728578" y="4048554"/>
            <a:ext cx="3933806" cy="1019562"/>
          </a:xfrm>
          <a:prstGeom prst="roundRect">
            <a:avLst>
              <a:gd name="adj" fmla="val 8248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3" name="모서리가 둥근 직사각형 162">
            <a:extLst>
              <a:ext uri="{FF2B5EF4-FFF2-40B4-BE49-F238E27FC236}">
                <a16:creationId xmlns:a16="http://schemas.microsoft.com/office/drawing/2014/main" id="{C47E54D4-114E-734E-5F39-FE6B50B4DDF8}"/>
              </a:ext>
            </a:extLst>
          </p:cNvPr>
          <p:cNvSpPr/>
          <p:nvPr/>
        </p:nvSpPr>
        <p:spPr>
          <a:xfrm>
            <a:off x="7804125" y="4169347"/>
            <a:ext cx="2670533" cy="754030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D83A47D3-A6D4-CCD5-F939-DA29506ADB6F}"/>
              </a:ext>
            </a:extLst>
          </p:cNvPr>
          <p:cNvSpPr txBox="1"/>
          <p:nvPr/>
        </p:nvSpPr>
        <p:spPr>
          <a:xfrm>
            <a:off x="6741597" y="4377085"/>
            <a:ext cx="8554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400" b="1"/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2DF5864B-024A-CCC5-BFE1-64A7F24AF2F1}"/>
              </a:ext>
            </a:extLst>
          </p:cNvPr>
          <p:cNvSpPr txBox="1"/>
          <p:nvPr/>
        </p:nvSpPr>
        <p:spPr>
          <a:xfrm>
            <a:off x="7751248" y="4367853"/>
            <a:ext cx="113479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400" b="1"/>
          </a:p>
        </p:txBody>
      </p:sp>
      <p:sp>
        <p:nvSpPr>
          <p:cNvPr id="168" name="모서리가 둥근 직사각형 167">
            <a:extLst>
              <a:ext uri="{FF2B5EF4-FFF2-40B4-BE49-F238E27FC236}">
                <a16:creationId xmlns:a16="http://schemas.microsoft.com/office/drawing/2014/main" id="{8F3F8CCA-B002-DF74-821A-AAEF789BC8B7}"/>
              </a:ext>
            </a:extLst>
          </p:cNvPr>
          <p:cNvSpPr/>
          <p:nvPr/>
        </p:nvSpPr>
        <p:spPr>
          <a:xfrm>
            <a:off x="9116871" y="4260187"/>
            <a:ext cx="1231169" cy="553887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lang="ko-Kore-KR" altLang="en-US" sz="1400" b="1">
              <a:solidFill>
                <a:schemeClr val="bg1"/>
              </a:solidFill>
            </a:endParaRPr>
          </a:p>
        </p:txBody>
      </p:sp>
      <p:sp>
        <p:nvSpPr>
          <p:cNvPr id="169" name="모서리가 둥근 직사각형 168">
            <a:extLst>
              <a:ext uri="{FF2B5EF4-FFF2-40B4-BE49-F238E27FC236}">
                <a16:creationId xmlns:a16="http://schemas.microsoft.com/office/drawing/2014/main" id="{A8BBAB58-9CEE-E759-5070-BEF5BD05151F}"/>
              </a:ext>
            </a:extLst>
          </p:cNvPr>
          <p:cNvSpPr/>
          <p:nvPr/>
        </p:nvSpPr>
        <p:spPr>
          <a:xfrm>
            <a:off x="6728578" y="2783782"/>
            <a:ext cx="2468892" cy="1019562"/>
          </a:xfrm>
          <a:prstGeom prst="roundRect">
            <a:avLst>
              <a:gd name="adj" fmla="val 884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0" name="모서리가 둥근 직사각형 169">
            <a:extLst>
              <a:ext uri="{FF2B5EF4-FFF2-40B4-BE49-F238E27FC236}">
                <a16:creationId xmlns:a16="http://schemas.microsoft.com/office/drawing/2014/main" id="{3D8ECAB9-F7AF-67BC-7F8C-E71966B0E371}"/>
              </a:ext>
            </a:extLst>
          </p:cNvPr>
          <p:cNvSpPr/>
          <p:nvPr/>
        </p:nvSpPr>
        <p:spPr>
          <a:xfrm>
            <a:off x="7804125" y="2886407"/>
            <a:ext cx="1257621" cy="754030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3C23802F-16B7-7419-72C6-FC00467DEDB0}"/>
              </a:ext>
            </a:extLst>
          </p:cNvPr>
          <p:cNvSpPr txBox="1"/>
          <p:nvPr/>
        </p:nvSpPr>
        <p:spPr>
          <a:xfrm>
            <a:off x="6731839" y="3144368"/>
            <a:ext cx="82721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400" b="1"/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C57660B0-E28C-B59D-1768-AD31587F339E}"/>
              </a:ext>
            </a:extLst>
          </p:cNvPr>
          <p:cNvSpPr txBox="1"/>
          <p:nvPr/>
        </p:nvSpPr>
        <p:spPr>
          <a:xfrm>
            <a:off x="7749000" y="3043075"/>
            <a:ext cx="131274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400" b="1"/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4ECD039D-BEAE-C45F-B3E0-C9A063351CBC}"/>
              </a:ext>
            </a:extLst>
          </p:cNvPr>
          <p:cNvSpPr txBox="1"/>
          <p:nvPr/>
        </p:nvSpPr>
        <p:spPr>
          <a:xfrm>
            <a:off x="2143587" y="3775727"/>
            <a:ext cx="17223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ko-Kore-KR" altLang="en-US" sz="1600" b="1"/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6BAB29CC-83EF-2D16-A74B-D8FEBFB6F46E}"/>
              </a:ext>
            </a:extLst>
          </p:cNvPr>
          <p:cNvSpPr txBox="1"/>
          <p:nvPr/>
        </p:nvSpPr>
        <p:spPr>
          <a:xfrm>
            <a:off x="4545062" y="3166436"/>
            <a:ext cx="17770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execute(Runnable)</a:t>
            </a:r>
            <a:endParaRPr lang="ko-Kore-KR" altLang="en-US" sz="1400" b="1">
              <a:solidFill>
                <a:schemeClr val="bg1"/>
              </a:solidFill>
            </a:endParaRP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7B98B7AB-7BAD-33FF-03F5-EF59130CE8D3}"/>
              </a:ext>
            </a:extLst>
          </p:cNvPr>
          <p:cNvSpPr txBox="1"/>
          <p:nvPr/>
        </p:nvSpPr>
        <p:spPr>
          <a:xfrm>
            <a:off x="293711" y="3775727"/>
            <a:ext cx="98152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600" b="1"/>
          </a:p>
        </p:txBody>
      </p:sp>
      <p:cxnSp>
        <p:nvCxnSpPr>
          <p:cNvPr id="177" name="직선 화살표 연결선 176">
            <a:extLst>
              <a:ext uri="{FF2B5EF4-FFF2-40B4-BE49-F238E27FC236}">
                <a16:creationId xmlns:a16="http://schemas.microsoft.com/office/drawing/2014/main" id="{8ABEB56D-6BDF-B976-C9F7-34891A465149}"/>
              </a:ext>
            </a:extLst>
          </p:cNvPr>
          <p:cNvCxnSpPr>
            <a:cxnSpLocks/>
            <a:endCxn id="173" idx="1"/>
          </p:cNvCxnSpPr>
          <p:nvPr/>
        </p:nvCxnSpPr>
        <p:spPr>
          <a:xfrm>
            <a:off x="1095922" y="3945004"/>
            <a:ext cx="104766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8" name="꺾인 연결선[E] 177">
            <a:extLst>
              <a:ext uri="{FF2B5EF4-FFF2-40B4-BE49-F238E27FC236}">
                <a16:creationId xmlns:a16="http://schemas.microsoft.com/office/drawing/2014/main" id="{27D9346C-2A0E-51DB-57F2-591B29EB997A}"/>
              </a:ext>
            </a:extLst>
          </p:cNvPr>
          <p:cNvCxnSpPr>
            <a:cxnSpLocks/>
            <a:stCxn id="162" idx="2"/>
            <a:endCxn id="176" idx="2"/>
          </p:cNvCxnSpPr>
          <p:nvPr/>
        </p:nvCxnSpPr>
        <p:spPr>
          <a:xfrm rot="5400000" flipH="1">
            <a:off x="4263059" y="635695"/>
            <a:ext cx="953835" cy="7911009"/>
          </a:xfrm>
          <a:prstGeom prst="bentConnector3">
            <a:avLst>
              <a:gd name="adj1" fmla="val -23966"/>
            </a:avLst>
          </a:prstGeom>
          <a:ln w="952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직선 화살표 연결선 178">
            <a:extLst>
              <a:ext uri="{FF2B5EF4-FFF2-40B4-BE49-F238E27FC236}">
                <a16:creationId xmlns:a16="http://schemas.microsoft.com/office/drawing/2014/main" id="{0A6322B6-7D55-2F88-913C-F9CF5AACDC3D}"/>
              </a:ext>
            </a:extLst>
          </p:cNvPr>
          <p:cNvCxnSpPr>
            <a:cxnSpLocks/>
          </p:cNvCxnSpPr>
          <p:nvPr/>
        </p:nvCxnSpPr>
        <p:spPr>
          <a:xfrm>
            <a:off x="7496873" y="4521211"/>
            <a:ext cx="278599" cy="53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0" name="직선 화살표 연결선 179">
            <a:extLst>
              <a:ext uri="{FF2B5EF4-FFF2-40B4-BE49-F238E27FC236}">
                <a16:creationId xmlns:a16="http://schemas.microsoft.com/office/drawing/2014/main" id="{30FFC892-9AE5-3BDD-DE00-B422552A9E08}"/>
              </a:ext>
            </a:extLst>
          </p:cNvPr>
          <p:cNvCxnSpPr>
            <a:cxnSpLocks/>
          </p:cNvCxnSpPr>
          <p:nvPr/>
        </p:nvCxnSpPr>
        <p:spPr>
          <a:xfrm>
            <a:off x="8838670" y="4521211"/>
            <a:ext cx="23205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1" name="모서리가 둥근 직사각형 180">
            <a:extLst>
              <a:ext uri="{FF2B5EF4-FFF2-40B4-BE49-F238E27FC236}">
                <a16:creationId xmlns:a16="http://schemas.microsoft.com/office/drawing/2014/main" id="{90F993F7-3FA9-F5B2-0E62-6211E9674CA6}"/>
              </a:ext>
            </a:extLst>
          </p:cNvPr>
          <p:cNvSpPr/>
          <p:nvPr/>
        </p:nvSpPr>
        <p:spPr>
          <a:xfrm>
            <a:off x="4986271" y="5133846"/>
            <a:ext cx="864862" cy="303924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9A0DA48C-B8BA-98EB-CDE3-03E55570522D}"/>
              </a:ext>
            </a:extLst>
          </p:cNvPr>
          <p:cNvSpPr/>
          <p:nvPr/>
        </p:nvSpPr>
        <p:spPr>
          <a:xfrm>
            <a:off x="7996169" y="3343475"/>
            <a:ext cx="87353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run()</a:t>
            </a: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10927D2D-DF2E-2DB5-A331-1E7446242B97}"/>
              </a:ext>
            </a:extLst>
          </p:cNvPr>
          <p:cNvSpPr/>
          <p:nvPr/>
        </p:nvSpPr>
        <p:spPr>
          <a:xfrm>
            <a:off x="7936714" y="4617298"/>
            <a:ext cx="79861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run()</a:t>
            </a: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1A52B0EB-DB18-CABE-10B7-5E49D08243FA}"/>
              </a:ext>
            </a:extLst>
          </p:cNvPr>
          <p:cNvSpPr/>
          <p:nvPr/>
        </p:nvSpPr>
        <p:spPr>
          <a:xfrm>
            <a:off x="9411569" y="4592528"/>
            <a:ext cx="6345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call()</a:t>
            </a: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00148697-FBB6-C2F5-6E4D-F1372572C2C8}"/>
              </a:ext>
            </a:extLst>
          </p:cNvPr>
          <p:cNvSpPr/>
          <p:nvPr/>
        </p:nvSpPr>
        <p:spPr>
          <a:xfrm>
            <a:off x="9293607" y="3121506"/>
            <a:ext cx="12907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 후 종료 </a:t>
            </a: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5DF9AF53-34ED-089D-3279-CCDA6ED6C577}"/>
              </a:ext>
            </a:extLst>
          </p:cNvPr>
          <p:cNvSpPr/>
          <p:nvPr/>
        </p:nvSpPr>
        <p:spPr>
          <a:xfrm>
            <a:off x="10662384" y="4463409"/>
            <a:ext cx="15664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종료 후 결과 반환</a:t>
            </a: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60AC7F0F-15D3-5115-542F-5A812F2D14E3}"/>
              </a:ext>
            </a:extLst>
          </p:cNvPr>
          <p:cNvSpPr/>
          <p:nvPr/>
        </p:nvSpPr>
        <p:spPr>
          <a:xfrm>
            <a:off x="4745458" y="4882541"/>
            <a:ext cx="132440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제출 후 즉시 반환</a:t>
            </a:r>
          </a:p>
        </p:txBody>
      </p: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5EFD6510-E53C-267F-BB5D-2B59C243B317}"/>
              </a:ext>
            </a:extLst>
          </p:cNvPr>
          <p:cNvCxnSpPr>
            <a:cxnSpLocks/>
          </p:cNvCxnSpPr>
          <p:nvPr/>
        </p:nvCxnSpPr>
        <p:spPr>
          <a:xfrm>
            <a:off x="7482418" y="3281359"/>
            <a:ext cx="278599" cy="53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꺾인 연결선[E] 5">
            <a:extLst>
              <a:ext uri="{FF2B5EF4-FFF2-40B4-BE49-F238E27FC236}">
                <a16:creationId xmlns:a16="http://schemas.microsoft.com/office/drawing/2014/main" id="{E4485DFC-2D2C-B32C-19FA-F1D7DA87FE75}"/>
              </a:ext>
            </a:extLst>
          </p:cNvPr>
          <p:cNvCxnSpPr>
            <a:stCxn id="173" idx="3"/>
            <a:endCxn id="175" idx="1"/>
          </p:cNvCxnSpPr>
          <p:nvPr/>
        </p:nvCxnSpPr>
        <p:spPr>
          <a:xfrm flipV="1">
            <a:off x="3865913" y="3320325"/>
            <a:ext cx="679149" cy="624679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08CB5C04-443E-6AA0-F725-14254D4989D6}"/>
              </a:ext>
            </a:extLst>
          </p:cNvPr>
          <p:cNvSpPr/>
          <p:nvPr/>
        </p:nvSpPr>
        <p:spPr>
          <a:xfrm>
            <a:off x="4545062" y="4207925"/>
            <a:ext cx="1777003" cy="593482"/>
          </a:xfrm>
          <a:prstGeom prst="roundRect">
            <a:avLst>
              <a:gd name="adj" fmla="val 8841"/>
            </a:avLst>
          </a:prstGeom>
          <a:solidFill>
            <a:schemeClr val="accent5">
              <a:lumMod val="75000"/>
            </a:schemeClr>
          </a:solidFill>
          <a:ln>
            <a:noFill/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2740CA-F3B2-D4CB-06D5-9AE348A4D81A}"/>
              </a:ext>
            </a:extLst>
          </p:cNvPr>
          <p:cNvSpPr txBox="1"/>
          <p:nvPr/>
        </p:nvSpPr>
        <p:spPr>
          <a:xfrm>
            <a:off x="4555526" y="4367322"/>
            <a:ext cx="174453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submit(Callable)</a:t>
            </a:r>
            <a:endParaRPr lang="ko-Kore-KR" altLang="en-US" sz="1400" b="1">
              <a:solidFill>
                <a:schemeClr val="bg1"/>
              </a:solidFill>
            </a:endParaRPr>
          </a:p>
        </p:txBody>
      </p:sp>
      <p:cxnSp>
        <p:nvCxnSpPr>
          <p:cNvPr id="11" name="꺾인 연결선[E] 10">
            <a:extLst>
              <a:ext uri="{FF2B5EF4-FFF2-40B4-BE49-F238E27FC236}">
                <a16:creationId xmlns:a16="http://schemas.microsoft.com/office/drawing/2014/main" id="{FDD739A9-D5D0-9511-F90B-B932B25AC66C}"/>
              </a:ext>
            </a:extLst>
          </p:cNvPr>
          <p:cNvCxnSpPr>
            <a:cxnSpLocks/>
            <a:stCxn id="173" idx="3"/>
            <a:endCxn id="8" idx="1"/>
          </p:cNvCxnSpPr>
          <p:nvPr/>
        </p:nvCxnSpPr>
        <p:spPr>
          <a:xfrm>
            <a:off x="3865913" y="3945004"/>
            <a:ext cx="679149" cy="559662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75D628E9-A5FE-94A0-D61D-74619757A935}"/>
              </a:ext>
            </a:extLst>
          </p:cNvPr>
          <p:cNvCxnSpPr>
            <a:cxnSpLocks/>
            <a:stCxn id="4" idx="3"/>
            <a:endCxn id="169" idx="1"/>
          </p:cNvCxnSpPr>
          <p:nvPr/>
        </p:nvCxnSpPr>
        <p:spPr>
          <a:xfrm>
            <a:off x="6332529" y="3292955"/>
            <a:ext cx="396049" cy="6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60356FF3-1D00-8506-AEBC-9F0F96774DAC}"/>
              </a:ext>
            </a:extLst>
          </p:cNvPr>
          <p:cNvCxnSpPr>
            <a:cxnSpLocks/>
            <a:stCxn id="9" idx="3"/>
            <a:endCxn id="164" idx="1"/>
          </p:cNvCxnSpPr>
          <p:nvPr/>
        </p:nvCxnSpPr>
        <p:spPr>
          <a:xfrm>
            <a:off x="6300061" y="4521211"/>
            <a:ext cx="441536" cy="97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2062661"/>
      </p:ext>
    </p:extLst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3554" y="202698"/>
            <a:ext cx="308994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execute()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submit()</a:t>
            </a:r>
            <a:endParaRPr lang="ko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8BCEE495-DC86-56FD-3A64-1A15037531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3238787"/>
              </p:ext>
            </p:extLst>
          </p:nvPr>
        </p:nvGraphicFramePr>
        <p:xfrm>
          <a:off x="657372" y="688738"/>
          <a:ext cx="9128525" cy="16176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78155">
                  <a:extLst>
                    <a:ext uri="{9D8B030D-6E8A-4147-A177-3AD203B41FA5}">
                      <a16:colId xmlns:a16="http://schemas.microsoft.com/office/drawing/2014/main" val="2378927703"/>
                    </a:ext>
                  </a:extLst>
                </a:gridCol>
                <a:gridCol w="3311758">
                  <a:extLst>
                    <a:ext uri="{9D8B030D-6E8A-4147-A177-3AD203B41FA5}">
                      <a16:colId xmlns:a16="http://schemas.microsoft.com/office/drawing/2014/main" val="2380782544"/>
                    </a:ext>
                  </a:extLst>
                </a:gridCol>
                <a:gridCol w="4638612">
                  <a:extLst>
                    <a:ext uri="{9D8B030D-6E8A-4147-A177-3AD203B41FA5}">
                      <a16:colId xmlns:a16="http://schemas.microsoft.com/office/drawing/2014/main" val="2200559405"/>
                    </a:ext>
                  </a:extLst>
                </a:gridCol>
              </a:tblGrid>
              <a:tr h="32352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기능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execute()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submit()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2678145"/>
                  </a:ext>
                </a:extLst>
              </a:tr>
              <a:tr h="32352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유형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스레드 풀에서 실행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또는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Callable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스레드 풀에서 실행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98793691"/>
                  </a:ext>
                </a:extLst>
              </a:tr>
              <a:tr h="32352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완료 대기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작업을 수행하고 작업이 완료되기를 기다리지 않음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작업이 완료될 때까지 결과를 기다릴 수 있음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44076361"/>
                  </a:ext>
                </a:extLst>
              </a:tr>
              <a:tr h="32352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결과 반환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결과를 반환하지 않음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작업의 결과를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로 반환하여 추후에 결과를 가져올 수 있음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3964121"/>
                  </a:ext>
                </a:extLst>
              </a:tr>
              <a:tr h="32352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반환 값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13063476"/>
                  </a:ext>
                </a:extLst>
              </a:tr>
            </a:tbl>
          </a:graphicData>
        </a:graphic>
      </p:graphicFrame>
      <p:sp>
        <p:nvSpPr>
          <p:cNvPr id="3" name="직사각형 2">
            <a:extLst>
              <a:ext uri="{FF2B5EF4-FFF2-40B4-BE49-F238E27FC236}">
                <a16:creationId xmlns:a16="http://schemas.microsoft.com/office/drawing/2014/main" id="{DE06E635-503D-B033-1CB5-3FD96A3C0E47}"/>
              </a:ext>
            </a:extLst>
          </p:cNvPr>
          <p:cNvSpPr/>
          <p:nvPr/>
        </p:nvSpPr>
        <p:spPr>
          <a:xfrm>
            <a:off x="657372" y="4586631"/>
            <a:ext cx="8803706" cy="44106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13BA214-FDD5-ECBA-1213-C8A1AF04D27C}"/>
              </a:ext>
            </a:extLst>
          </p:cNvPr>
          <p:cNvSpPr/>
          <p:nvPr/>
        </p:nvSpPr>
        <p:spPr>
          <a:xfrm>
            <a:off x="657372" y="5812783"/>
            <a:ext cx="8803706" cy="44106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C70D6AA-DD47-2900-1D43-3C405C4274C4}"/>
              </a:ext>
            </a:extLst>
          </p:cNvPr>
          <p:cNvSpPr/>
          <p:nvPr/>
        </p:nvSpPr>
        <p:spPr>
          <a:xfrm>
            <a:off x="657373" y="3384693"/>
            <a:ext cx="8803706" cy="44106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7AB7269-D6F4-A222-012D-6F81A41EC643}"/>
              </a:ext>
            </a:extLst>
          </p:cNvPr>
          <p:cNvSpPr/>
          <p:nvPr/>
        </p:nvSpPr>
        <p:spPr>
          <a:xfrm>
            <a:off x="712548" y="3447751"/>
            <a:ext cx="313682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Future&lt;T&gt; submit(Callable&lt;T&gt; task)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6C2DBF-7EDF-A9BC-6344-3DCEC8991B9F}"/>
              </a:ext>
            </a:extLst>
          </p:cNvPr>
          <p:cNvSpPr txBox="1"/>
          <p:nvPr/>
        </p:nvSpPr>
        <p:spPr>
          <a:xfrm>
            <a:off x="657373" y="3825756"/>
            <a:ext cx="7783443" cy="34624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실행하는 메서드로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결과를 나타내는 </a:t>
            </a:r>
            <a:r>
              <a:rPr lang="en-US" altLang="ko-Kore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반환하며 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결과가 저장된다</a:t>
            </a:r>
            <a:endParaRPr lang="en-US" altLang="ko-KR" sz="1200" u="none" strike="noStrike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2FF47BE-24FF-45C6-6896-85AF1682EA42}"/>
              </a:ext>
            </a:extLst>
          </p:cNvPr>
          <p:cNvSpPr/>
          <p:nvPr/>
        </p:nvSpPr>
        <p:spPr>
          <a:xfrm>
            <a:off x="712548" y="4647970"/>
            <a:ext cx="369569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Future&lt;T&gt; submit(Runnable task, T result)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00A7BA-3320-74DB-04E4-4199C51295F9}"/>
              </a:ext>
            </a:extLst>
          </p:cNvPr>
          <p:cNvSpPr txBox="1"/>
          <p:nvPr/>
        </p:nvSpPr>
        <p:spPr>
          <a:xfrm>
            <a:off x="657374" y="5027694"/>
            <a:ext cx="7783442" cy="34624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실행하는 메서드로 작업의 결과를 나타내는 </a:t>
            </a:r>
            <a:r>
              <a:rPr lang="en-US" altLang="ko-Kore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반환하며 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결과가 저장된다</a:t>
            </a:r>
            <a:endParaRPr lang="en-US" altLang="ko-KR" sz="1200" u="none" strike="noStrike">
              <a:solidFill>
                <a:schemeClr val="bg2">
                  <a:lumMod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783CC59-A295-CA64-DE7D-2263EFFCEAF0}"/>
              </a:ext>
            </a:extLst>
          </p:cNvPr>
          <p:cNvSpPr/>
          <p:nvPr/>
        </p:nvSpPr>
        <p:spPr>
          <a:xfrm>
            <a:off x="712548" y="5864657"/>
            <a:ext cx="296850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Future&lt;?&gt; submit(Runnable task);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B7975E3-9B72-611C-5C10-E84F80B30F71}"/>
              </a:ext>
            </a:extLst>
          </p:cNvPr>
          <p:cNvSpPr txBox="1"/>
          <p:nvPr/>
        </p:nvSpPr>
        <p:spPr>
          <a:xfrm>
            <a:off x="657374" y="6253846"/>
            <a:ext cx="8189900" cy="34624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실행하는 메서드로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결과를 나타내는 </a:t>
            </a:r>
            <a:r>
              <a:rPr lang="en-US" altLang="ko-Kore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반환하며 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아무런 결과가 존재하지 않는다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14" name="오른쪽 중괄호[R] 13">
            <a:extLst>
              <a:ext uri="{FF2B5EF4-FFF2-40B4-BE49-F238E27FC236}">
                <a16:creationId xmlns:a16="http://schemas.microsoft.com/office/drawing/2014/main" id="{772D7710-99AD-D875-58EB-C5DB9B182462}"/>
              </a:ext>
            </a:extLst>
          </p:cNvPr>
          <p:cNvSpPr/>
          <p:nvPr/>
        </p:nvSpPr>
        <p:spPr>
          <a:xfrm>
            <a:off x="9516253" y="3457685"/>
            <a:ext cx="218002" cy="1453428"/>
          </a:xfrm>
          <a:prstGeom prst="rightBrace">
            <a:avLst>
              <a:gd name="adj1" fmla="val 66667"/>
              <a:gd name="adj2" fmla="val 50918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0070C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8ABF235-A5E3-F7DC-48D9-952C227B26EF}"/>
              </a:ext>
            </a:extLst>
          </p:cNvPr>
          <p:cNvSpPr txBox="1"/>
          <p:nvPr/>
        </p:nvSpPr>
        <p:spPr>
          <a:xfrm>
            <a:off x="9789429" y="4097753"/>
            <a:ext cx="240257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결과 </a:t>
            </a:r>
            <a:r>
              <a:rPr lang="en-US" altLang="ko-KR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</a:t>
            </a:r>
            <a:r>
              <a:rPr lang="ko-KR" altLang="en-US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존재함</a:t>
            </a:r>
            <a:endParaRPr lang="ko-Kore-KR" altLang="en-US" sz="14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8F3929C-F96D-086A-D557-3AC6EB4BEC52}"/>
              </a:ext>
            </a:extLst>
          </p:cNvPr>
          <p:cNvSpPr txBox="1"/>
          <p:nvPr/>
        </p:nvSpPr>
        <p:spPr>
          <a:xfrm>
            <a:off x="9516253" y="5946069"/>
            <a:ext cx="251157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결과가 존재하지 않음</a:t>
            </a:r>
            <a:endParaRPr lang="ko-Kore-KR" altLang="en-US" sz="140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95ACFF3-769A-0C71-79AA-446694109D1C}"/>
              </a:ext>
            </a:extLst>
          </p:cNvPr>
          <p:cNvSpPr/>
          <p:nvPr/>
        </p:nvSpPr>
        <p:spPr>
          <a:xfrm>
            <a:off x="163554" y="2816058"/>
            <a:ext cx="85311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646F18D7-BAA4-E867-E7A3-A688DCC0B8A3}"/>
              </a:ext>
            </a:extLst>
          </p:cNvPr>
          <p:cNvCxnSpPr>
            <a:cxnSpLocks/>
          </p:cNvCxnSpPr>
          <p:nvPr/>
        </p:nvCxnSpPr>
        <p:spPr>
          <a:xfrm>
            <a:off x="657372" y="3384693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6B7E0022-8D7C-545F-FE10-6D446306C143}"/>
              </a:ext>
            </a:extLst>
          </p:cNvPr>
          <p:cNvCxnSpPr>
            <a:cxnSpLocks/>
          </p:cNvCxnSpPr>
          <p:nvPr/>
        </p:nvCxnSpPr>
        <p:spPr>
          <a:xfrm>
            <a:off x="657372" y="3825756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6224ECA5-4173-2304-6D65-589A01023E41}"/>
              </a:ext>
            </a:extLst>
          </p:cNvPr>
          <p:cNvCxnSpPr>
            <a:cxnSpLocks/>
          </p:cNvCxnSpPr>
          <p:nvPr/>
        </p:nvCxnSpPr>
        <p:spPr>
          <a:xfrm>
            <a:off x="657372" y="4585224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108AE9FB-0141-03DF-0F5F-FB1A2196F91A}"/>
              </a:ext>
            </a:extLst>
          </p:cNvPr>
          <p:cNvCxnSpPr>
            <a:cxnSpLocks/>
          </p:cNvCxnSpPr>
          <p:nvPr/>
        </p:nvCxnSpPr>
        <p:spPr>
          <a:xfrm>
            <a:off x="657372" y="5027694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ED1B0756-1B50-EB0D-3ED5-E4B95D202331}"/>
              </a:ext>
            </a:extLst>
          </p:cNvPr>
          <p:cNvCxnSpPr>
            <a:cxnSpLocks/>
          </p:cNvCxnSpPr>
          <p:nvPr/>
        </p:nvCxnSpPr>
        <p:spPr>
          <a:xfrm>
            <a:off x="657372" y="5812783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68FCB12D-2EFA-59B6-C6D2-6DB0AB7D29B9}"/>
              </a:ext>
            </a:extLst>
          </p:cNvPr>
          <p:cNvCxnSpPr>
            <a:cxnSpLocks/>
          </p:cNvCxnSpPr>
          <p:nvPr/>
        </p:nvCxnSpPr>
        <p:spPr>
          <a:xfrm>
            <a:off x="657372" y="6253846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7382069"/>
      </p:ext>
    </p:extLst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7794" y="130063"/>
            <a:ext cx="333084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execute() &amp; submit()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88251" y="520356"/>
            <a:ext cx="7265901" cy="61651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ExecuteSubmitExample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풀 생성</a:t>
            </a:r>
            <a:endParaRPr lang="en-US" altLang="ko-Kore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executor.execute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execute()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실행하고 작업 종료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"Runnable Task Executed"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Future&lt;String&gt; future =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executor.submit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submit()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 후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1500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"Callable Result"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"Callable Interrupted"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String result = future.get(); </a:t>
            </a:r>
            <a:r>
              <a:rPr lang="ko-KR" altLang="en-US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결과 가져오기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종료 될 때 까지 대기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CB2F92-70A8-FE80-F7CF-A0F2ADA16646}"/>
              </a:ext>
            </a:extLst>
          </p:cNvPr>
          <p:cNvSpPr txBox="1"/>
          <p:nvPr/>
        </p:nvSpPr>
        <p:spPr>
          <a:xfrm>
            <a:off x="8043388" y="2690336"/>
            <a:ext cx="391042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결과가 필요없을 경우 </a:t>
            </a:r>
            <a:r>
              <a:rPr lang="en-US" altLang="ko-KR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ore-KR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결과가 필요할 경우 </a:t>
            </a:r>
            <a:r>
              <a:rPr lang="en-US" altLang="ko-KR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submit(Callable)</a:t>
            </a:r>
            <a:endParaRPr lang="ko-Kore-KR" altLang="en-US" b="1" i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2022367"/>
      </p:ext>
    </p:extLst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657307" y="3013502"/>
            <a:ext cx="108774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중단 및 종료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17011079"/>
      </p:ext>
    </p:extLst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9766" y="273667"/>
            <a:ext cx="20633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중단 및 종료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1D696B3-5E87-25B5-3FC6-F7F01CB53178}"/>
              </a:ext>
            </a:extLst>
          </p:cNvPr>
          <p:cNvSpPr/>
          <p:nvPr/>
        </p:nvSpPr>
        <p:spPr>
          <a:xfrm>
            <a:off x="603830" y="661132"/>
            <a:ext cx="6196642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스레드 풀을 종료하기 위한 두 가지 메서드를 제공한다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94B66B2-155C-E6FE-5F3A-61D4051789A4}"/>
              </a:ext>
            </a:extLst>
          </p:cNvPr>
          <p:cNvSpPr/>
          <p:nvPr/>
        </p:nvSpPr>
        <p:spPr>
          <a:xfrm>
            <a:off x="1007728" y="2791725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6CDC8E7-D0FA-7CB8-2B05-1C5788C7322C}"/>
              </a:ext>
            </a:extLst>
          </p:cNvPr>
          <p:cNvSpPr/>
          <p:nvPr/>
        </p:nvSpPr>
        <p:spPr>
          <a:xfrm>
            <a:off x="1007730" y="1263268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A40C38A-CFBF-9C2A-F309-B0D8D8B2EA71}"/>
              </a:ext>
            </a:extLst>
          </p:cNvPr>
          <p:cNvSpPr/>
          <p:nvPr/>
        </p:nvSpPr>
        <p:spPr>
          <a:xfrm>
            <a:off x="1062905" y="1326326"/>
            <a:ext cx="368235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</a:t>
            </a:r>
            <a:r>
              <a:rPr lang="en-US" altLang="ko-Kore-KR" sz="1600" b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shutdown() - </a:t>
            </a:r>
            <a:r>
              <a:rPr lang="ko-KR" altLang="en-US" sz="1400" b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정상적인 스레드 풀 종료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8447F7C-BE35-B53C-AA6E-AD9828EFB54B}"/>
              </a:ext>
            </a:extLst>
          </p:cNvPr>
          <p:cNvSpPr txBox="1"/>
          <p:nvPr/>
        </p:nvSpPr>
        <p:spPr>
          <a:xfrm>
            <a:off x="1007730" y="1704331"/>
            <a:ext cx="101467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이전에 제출된 작업은 실행하고 더 이상 새로운 작업은 수락하지 않습니다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모두 완료되면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종료됩니다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실행중인 스레드를 강제로 인트럽트 하지 않기 때문에 인트럽트에 응답하는 작업이나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구문을 작성할 필요가 없다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292558F-DF89-E9D2-0657-3D99DA7DD9F4}"/>
              </a:ext>
            </a:extLst>
          </p:cNvPr>
          <p:cNvSpPr/>
          <p:nvPr/>
        </p:nvSpPr>
        <p:spPr>
          <a:xfrm>
            <a:off x="1062904" y="2853064"/>
            <a:ext cx="51046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1600" b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List&lt;Runnable&gt; shutdown</a:t>
            </a:r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Now</a:t>
            </a:r>
            <a:r>
              <a:rPr lang="en-US" altLang="ko-Kore-KR" sz="1600" b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- </a:t>
            </a:r>
            <a:r>
              <a:rPr lang="ko-KR" altLang="en-US" sz="1400" b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강제적인 스레드 풀 종료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4721BD1-DF62-1B4A-F046-29EA91E6268B}"/>
              </a:ext>
            </a:extLst>
          </p:cNvPr>
          <p:cNvSpPr txBox="1"/>
          <p:nvPr/>
        </p:nvSpPr>
        <p:spPr>
          <a:xfrm>
            <a:off x="1007729" y="3232788"/>
            <a:ext cx="10146739" cy="8951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이전에 제출된 작업도 취소하고 현재 실행중인 작업도 중단하려고 시도한다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그리고 작업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중이었던 작업 목록을 반환한다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중인 스레드를 강제로 인터럽트 하지만 해당 작업이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인터럽트에 응답하는 작업이 아닌 경우 작업 종료를 보장하지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marR="0" indent="-171450" algn="l" defTabSz="914400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종료 하기 위해서는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Thread.isInterrupted()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같은 인터럽트 관련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사용해야 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AC56D76-07BE-83B8-3B30-544CFB6880ED}"/>
              </a:ext>
            </a:extLst>
          </p:cNvPr>
          <p:cNvSpPr/>
          <p:nvPr/>
        </p:nvSpPr>
        <p:spPr>
          <a:xfrm>
            <a:off x="603830" y="4586245"/>
            <a:ext cx="7867995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후 작업을 제출할려고 시도하면 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RejectedExecutionException 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1991F14-C3FF-4D75-9A34-B5B95307B3DC}"/>
              </a:ext>
            </a:extLst>
          </p:cNvPr>
          <p:cNvSpPr/>
          <p:nvPr/>
        </p:nvSpPr>
        <p:spPr>
          <a:xfrm>
            <a:off x="603830" y="5021251"/>
            <a:ext cx="10792864" cy="5873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호출한 스레드는 실행 중인 작업이 종료될 때까지 기다리지 않고 바로 다음 라인을 실행한다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만약 스레드가 메서드 호출 후 블록킹 되기 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위해서는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awaitTermination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사용해야 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AED62C3F-F3EF-3866-554D-A1FD0929D4C6}"/>
              </a:ext>
            </a:extLst>
          </p:cNvPr>
          <p:cNvCxnSpPr>
            <a:cxnSpLocks/>
          </p:cNvCxnSpPr>
          <p:nvPr/>
        </p:nvCxnSpPr>
        <p:spPr>
          <a:xfrm>
            <a:off x="995616" y="1263268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9BCA328F-19D2-8953-590B-A3E545242D6E}"/>
              </a:ext>
            </a:extLst>
          </p:cNvPr>
          <p:cNvCxnSpPr>
            <a:cxnSpLocks/>
          </p:cNvCxnSpPr>
          <p:nvPr/>
        </p:nvCxnSpPr>
        <p:spPr>
          <a:xfrm>
            <a:off x="995616" y="1698275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82AF0A5E-AECC-CC07-5B1B-0CCAE213E4EB}"/>
              </a:ext>
            </a:extLst>
          </p:cNvPr>
          <p:cNvCxnSpPr>
            <a:cxnSpLocks/>
          </p:cNvCxnSpPr>
          <p:nvPr/>
        </p:nvCxnSpPr>
        <p:spPr>
          <a:xfrm>
            <a:off x="995616" y="3232788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94627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763150" y="3105835"/>
            <a:ext cx="46657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모드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커널모드</a:t>
            </a:r>
          </a:p>
        </p:txBody>
      </p:sp>
    </p:spTree>
    <p:extLst>
      <p:ext uri="{BB962C8B-B14F-4D97-AF65-F5344CB8AC3E}">
        <p14:creationId xmlns:p14="http://schemas.microsoft.com/office/powerpoint/2010/main" val="3811471102"/>
      </p:ext>
    </p:extLst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9766" y="273667"/>
            <a:ext cx="25250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종료 대기 및 확인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1D696B3-5E87-25B5-3FC6-F7F01CB53178}"/>
              </a:ext>
            </a:extLst>
          </p:cNvPr>
          <p:cNvSpPr/>
          <p:nvPr/>
        </p:nvSpPr>
        <p:spPr>
          <a:xfrm>
            <a:off x="597774" y="739182"/>
            <a:ext cx="619664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작업 종료 대기 및 확인 위한 메서드를 제공한다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94B66B2-155C-E6FE-5F3A-61D4051789A4}"/>
              </a:ext>
            </a:extLst>
          </p:cNvPr>
          <p:cNvSpPr/>
          <p:nvPr/>
        </p:nvSpPr>
        <p:spPr>
          <a:xfrm>
            <a:off x="922947" y="3121159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6CDC8E7-D0FA-7CB8-2B05-1C5788C7322C}"/>
              </a:ext>
            </a:extLst>
          </p:cNvPr>
          <p:cNvSpPr/>
          <p:nvPr/>
        </p:nvSpPr>
        <p:spPr>
          <a:xfrm>
            <a:off x="922951" y="1396490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A40C38A-CFBF-9C2A-F309-B0D8D8B2EA71}"/>
              </a:ext>
            </a:extLst>
          </p:cNvPr>
          <p:cNvSpPr/>
          <p:nvPr/>
        </p:nvSpPr>
        <p:spPr>
          <a:xfrm>
            <a:off x="978125" y="1448188"/>
            <a:ext cx="952369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awaitTermination(long timeout, TimeUnit unit)</a:t>
            </a:r>
            <a:r>
              <a:rPr lang="ko-KR" altLang="en-US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InterruptedException;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8447F7C-BE35-B53C-AA6E-AD9828EFB54B}"/>
              </a:ext>
            </a:extLst>
          </p:cNvPr>
          <p:cNvSpPr txBox="1"/>
          <p:nvPr/>
        </p:nvSpPr>
        <p:spPr>
          <a:xfrm>
            <a:off x="922951" y="1837553"/>
            <a:ext cx="101467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요청 후 모든 작업이 실행 완료될 때까지 또는 타임아웃이 발생하거나 현재 스레드가 인터럽트될 때까지 블록된다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종료가 완료되면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반환하고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종료가 타임아웃 발생 전에 완료되지 않으면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292558F-DF89-E9D2-0657-3D99DA7DD9F4}"/>
              </a:ext>
            </a:extLst>
          </p:cNvPr>
          <p:cNvSpPr/>
          <p:nvPr/>
        </p:nvSpPr>
        <p:spPr>
          <a:xfrm>
            <a:off x="978123" y="3182498"/>
            <a:ext cx="226722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isShutdown()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4721BD1-DF62-1B4A-F046-29EA91E6268B}"/>
              </a:ext>
            </a:extLst>
          </p:cNvPr>
          <p:cNvSpPr txBox="1"/>
          <p:nvPr/>
        </p:nvSpPr>
        <p:spPr>
          <a:xfrm>
            <a:off x="922948" y="3562222"/>
            <a:ext cx="101467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xecutorService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shutdown()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shutdownNow()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호출 후 종료 절차가 시작되었는지를 나타내며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절차 중이거나 완전히 종료된 상태일 때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EDB203A-8D86-8A74-889F-26D6C05A83DD}"/>
              </a:ext>
            </a:extLst>
          </p:cNvPr>
          <p:cNvSpPr/>
          <p:nvPr/>
        </p:nvSpPr>
        <p:spPr>
          <a:xfrm>
            <a:off x="937850" y="4588862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3A3DAD6-DDA1-77C8-37B6-B7B5E46678B9}"/>
              </a:ext>
            </a:extLst>
          </p:cNvPr>
          <p:cNvSpPr/>
          <p:nvPr/>
        </p:nvSpPr>
        <p:spPr>
          <a:xfrm>
            <a:off x="993026" y="4650201"/>
            <a:ext cx="244201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isTerminated();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47EAEC-104A-4CD1-05B3-D84B576B838E}"/>
              </a:ext>
            </a:extLst>
          </p:cNvPr>
          <p:cNvSpPr txBox="1"/>
          <p:nvPr/>
        </p:nvSpPr>
        <p:spPr>
          <a:xfrm>
            <a:off x="937851" y="5029925"/>
            <a:ext cx="101467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xecutorService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완전히 종료되어 더 이상 어떠한 작업도 수행하지 않는 상태인지를 나타내며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작업과 스레드가 완전히 종료된 후에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shutdownNow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먼저 호출 되지 않은 경우에는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isTerminated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절대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되지 않는다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8E45AC91-F661-AA40-F522-4A55EB116DA0}"/>
              </a:ext>
            </a:extLst>
          </p:cNvPr>
          <p:cNvCxnSpPr>
            <a:cxnSpLocks/>
          </p:cNvCxnSpPr>
          <p:nvPr/>
        </p:nvCxnSpPr>
        <p:spPr>
          <a:xfrm>
            <a:off x="910835" y="1837553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0F7BCF3F-0E61-35CE-7BDC-3C410D3BD125}"/>
              </a:ext>
            </a:extLst>
          </p:cNvPr>
          <p:cNvCxnSpPr>
            <a:cxnSpLocks/>
          </p:cNvCxnSpPr>
          <p:nvPr/>
        </p:nvCxnSpPr>
        <p:spPr>
          <a:xfrm>
            <a:off x="910835" y="3559873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4941ECE4-EB43-C3CC-FB95-BCD5B8895BF7}"/>
              </a:ext>
            </a:extLst>
          </p:cNvPr>
          <p:cNvCxnSpPr>
            <a:cxnSpLocks/>
          </p:cNvCxnSpPr>
          <p:nvPr/>
        </p:nvCxnSpPr>
        <p:spPr>
          <a:xfrm>
            <a:off x="922947" y="5029925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2070898"/>
      </p:ext>
    </p:extLst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60A16094-018B-E6A2-02E7-D3845DD8AE1A}"/>
              </a:ext>
            </a:extLst>
          </p:cNvPr>
          <p:cNvSpPr/>
          <p:nvPr/>
        </p:nvSpPr>
        <p:spPr>
          <a:xfrm>
            <a:off x="4257096" y="193786"/>
            <a:ext cx="5771020" cy="6470428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E518B685-61F4-4F44-538A-23E5DFD74D7D}"/>
              </a:ext>
            </a:extLst>
          </p:cNvPr>
          <p:cNvSpPr/>
          <p:nvPr/>
        </p:nvSpPr>
        <p:spPr>
          <a:xfrm>
            <a:off x="318887" y="178641"/>
            <a:ext cx="2106394" cy="6470428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6F498B11-00EC-A348-E350-934E042C4DDE}"/>
              </a:ext>
            </a:extLst>
          </p:cNvPr>
          <p:cNvCxnSpPr>
            <a:cxnSpLocks/>
            <a:stCxn id="37" idx="2"/>
          </p:cNvCxnSpPr>
          <p:nvPr/>
        </p:nvCxnSpPr>
        <p:spPr>
          <a:xfrm>
            <a:off x="8849222" y="936188"/>
            <a:ext cx="0" cy="24363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FAD71F56-3FEE-DA64-FD32-31645AB454C1}"/>
              </a:ext>
            </a:extLst>
          </p:cNvPr>
          <p:cNvSpPr/>
          <p:nvPr/>
        </p:nvSpPr>
        <p:spPr>
          <a:xfrm>
            <a:off x="509280" y="340984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61035A4-1564-344E-952C-87E7A09974F7}"/>
              </a:ext>
            </a:extLst>
          </p:cNvPr>
          <p:cNvCxnSpPr>
            <a:cxnSpLocks/>
          </p:cNvCxnSpPr>
          <p:nvPr/>
        </p:nvCxnSpPr>
        <p:spPr>
          <a:xfrm>
            <a:off x="1357068" y="1177319"/>
            <a:ext cx="41921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2FE787F9-B879-5BED-6F2D-A694AE458E55}"/>
              </a:ext>
            </a:extLst>
          </p:cNvPr>
          <p:cNvCxnSpPr>
            <a:cxnSpLocks/>
            <a:stCxn id="15" idx="2"/>
          </p:cNvCxnSpPr>
          <p:nvPr/>
        </p:nvCxnSpPr>
        <p:spPr>
          <a:xfrm>
            <a:off x="1357069" y="936431"/>
            <a:ext cx="0" cy="5452258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22ECF35-B75C-41B8-8B69-349B1E17BE8B}"/>
              </a:ext>
            </a:extLst>
          </p:cNvPr>
          <p:cNvSpPr/>
          <p:nvPr/>
        </p:nvSpPr>
        <p:spPr>
          <a:xfrm>
            <a:off x="9119067" y="5382837"/>
            <a:ext cx="716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중단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101F5D25-D847-9F94-B54F-4CABA1E89E01}"/>
              </a:ext>
            </a:extLst>
          </p:cNvPr>
          <p:cNvCxnSpPr>
            <a:cxnSpLocks/>
          </p:cNvCxnSpPr>
          <p:nvPr/>
        </p:nvCxnSpPr>
        <p:spPr>
          <a:xfrm>
            <a:off x="1372084" y="2476983"/>
            <a:ext cx="41841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D6504828-BED8-CDFA-E2C7-C97FE0B59029}"/>
              </a:ext>
            </a:extLst>
          </p:cNvPr>
          <p:cNvSpPr/>
          <p:nvPr/>
        </p:nvSpPr>
        <p:spPr>
          <a:xfrm>
            <a:off x="4691357" y="340986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모서리가 둥근 직사각형 36">
            <a:extLst>
              <a:ext uri="{FF2B5EF4-FFF2-40B4-BE49-F238E27FC236}">
                <a16:creationId xmlns:a16="http://schemas.microsoft.com/office/drawing/2014/main" id="{8CBB8F59-C2D1-0536-26F6-BA2600FDBED0}"/>
              </a:ext>
            </a:extLst>
          </p:cNvPr>
          <p:cNvSpPr/>
          <p:nvPr/>
        </p:nvSpPr>
        <p:spPr>
          <a:xfrm>
            <a:off x="8001433" y="34074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D8BA76F-17EF-50FB-E912-F59A644C9FC9}"/>
              </a:ext>
            </a:extLst>
          </p:cNvPr>
          <p:cNvSpPr txBox="1"/>
          <p:nvPr/>
        </p:nvSpPr>
        <p:spPr>
          <a:xfrm>
            <a:off x="6649398" y="2377857"/>
            <a:ext cx="9991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64" name="다이아몬드 63">
            <a:extLst>
              <a:ext uri="{FF2B5EF4-FFF2-40B4-BE49-F238E27FC236}">
                <a16:creationId xmlns:a16="http://schemas.microsoft.com/office/drawing/2014/main" id="{BF5D7D49-02AB-BBCC-A04C-8D4A8ED37EE0}"/>
              </a:ext>
            </a:extLst>
          </p:cNvPr>
          <p:cNvSpPr/>
          <p:nvPr/>
        </p:nvSpPr>
        <p:spPr>
          <a:xfrm>
            <a:off x="8419978" y="3372561"/>
            <a:ext cx="858485" cy="747818"/>
          </a:xfrm>
          <a:prstGeom prst="diamond">
            <a:avLst/>
          </a:prstGeom>
          <a:solidFill>
            <a:schemeClr val="bg1"/>
          </a:solidFill>
          <a:ln w="9525">
            <a:solidFill>
              <a:srgbClr val="0070C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C01AD9E-0B1B-5BF4-F524-998F582864E6}"/>
              </a:ext>
            </a:extLst>
          </p:cNvPr>
          <p:cNvSpPr txBox="1"/>
          <p:nvPr/>
        </p:nvSpPr>
        <p:spPr>
          <a:xfrm>
            <a:off x="8425642" y="3551421"/>
            <a:ext cx="8448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 or wait ?</a:t>
            </a:r>
            <a:endParaRPr lang="ko-Kore-KR" altLang="en-US" sz="1000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3AF30F69-6746-47E7-C46A-4B446CCCE626}"/>
              </a:ext>
            </a:extLst>
          </p:cNvPr>
          <p:cNvSpPr/>
          <p:nvPr/>
        </p:nvSpPr>
        <p:spPr>
          <a:xfrm>
            <a:off x="7832035" y="4619478"/>
            <a:ext cx="2032026" cy="30777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8B3AB74B-0735-41FB-0F6E-E678DECC3E53}"/>
              </a:ext>
            </a:extLst>
          </p:cNvPr>
          <p:cNvCxnSpPr>
            <a:cxnSpLocks/>
            <a:stCxn id="65" idx="3"/>
            <a:endCxn id="83" idx="1"/>
          </p:cNvCxnSpPr>
          <p:nvPr/>
        </p:nvCxnSpPr>
        <p:spPr>
          <a:xfrm flipV="1">
            <a:off x="9270454" y="3749907"/>
            <a:ext cx="870634" cy="1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타원 72">
            <a:extLst>
              <a:ext uri="{FF2B5EF4-FFF2-40B4-BE49-F238E27FC236}">
                <a16:creationId xmlns:a16="http://schemas.microsoft.com/office/drawing/2014/main" id="{3892A05A-DCAB-A504-450E-D6590C16CF4E}"/>
              </a:ext>
            </a:extLst>
          </p:cNvPr>
          <p:cNvSpPr/>
          <p:nvPr/>
        </p:nvSpPr>
        <p:spPr>
          <a:xfrm>
            <a:off x="8647993" y="5292037"/>
            <a:ext cx="400110" cy="400110"/>
          </a:xfrm>
          <a:prstGeom prst="ellipse">
            <a:avLst/>
          </a:prstGeom>
          <a:solidFill>
            <a:schemeClr val="tx1"/>
          </a:solidFill>
          <a:ln w="28575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8F90A58E-09C6-05B5-1400-309D1924F949}"/>
              </a:ext>
            </a:extLst>
          </p:cNvPr>
          <p:cNvCxnSpPr>
            <a:cxnSpLocks/>
            <a:stCxn id="69" idx="2"/>
            <a:endCxn id="73" idx="0"/>
          </p:cNvCxnSpPr>
          <p:nvPr/>
        </p:nvCxnSpPr>
        <p:spPr>
          <a:xfrm>
            <a:off x="8848048" y="4927255"/>
            <a:ext cx="0" cy="3647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63228900-CDD7-C476-1A07-671DE732E87D}"/>
              </a:ext>
            </a:extLst>
          </p:cNvPr>
          <p:cNvSpPr/>
          <p:nvPr/>
        </p:nvSpPr>
        <p:spPr>
          <a:xfrm>
            <a:off x="8799438" y="4204409"/>
            <a:ext cx="3196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4E77CE78-8D3C-4666-8995-7B17B550943A}"/>
              </a:ext>
            </a:extLst>
          </p:cNvPr>
          <p:cNvSpPr/>
          <p:nvPr/>
        </p:nvSpPr>
        <p:spPr>
          <a:xfrm>
            <a:off x="10141088" y="3611407"/>
            <a:ext cx="1245332" cy="27699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200">
                <a:solidFill>
                  <a:schemeClr val="tx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작업 진행</a:t>
            </a:r>
            <a:endParaRPr lang="en-US" altLang="ko-KR" sz="1200">
              <a:solidFill>
                <a:schemeClr val="tx2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A8E14D2D-1232-F153-EBE8-F5BEA495A9D2}"/>
              </a:ext>
            </a:extLst>
          </p:cNvPr>
          <p:cNvCxnSpPr>
            <a:cxnSpLocks/>
            <a:stCxn id="64" idx="2"/>
            <a:endCxn id="69" idx="0"/>
          </p:cNvCxnSpPr>
          <p:nvPr/>
        </p:nvCxnSpPr>
        <p:spPr>
          <a:xfrm flipH="1">
            <a:off x="8848048" y="4120379"/>
            <a:ext cx="1173" cy="499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D0EC7EAA-D5B6-ED25-575C-EE063F6A8E1E}"/>
              </a:ext>
            </a:extLst>
          </p:cNvPr>
          <p:cNvCxnSpPr>
            <a:cxnSpLocks/>
          </p:cNvCxnSpPr>
          <p:nvPr/>
        </p:nvCxnSpPr>
        <p:spPr>
          <a:xfrm>
            <a:off x="1372084" y="5456912"/>
            <a:ext cx="41841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3E59B449-D215-52FF-6248-A60FD02F6700}"/>
              </a:ext>
            </a:extLst>
          </p:cNvPr>
          <p:cNvSpPr/>
          <p:nvPr/>
        </p:nvSpPr>
        <p:spPr>
          <a:xfrm>
            <a:off x="9470379" y="3488296"/>
            <a:ext cx="3196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CEEDC0A3-CE34-3D62-D230-2233A45497C9}"/>
              </a:ext>
            </a:extLst>
          </p:cNvPr>
          <p:cNvSpPr/>
          <p:nvPr/>
        </p:nvSpPr>
        <p:spPr>
          <a:xfrm>
            <a:off x="10046064" y="3147177"/>
            <a:ext cx="2126475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인터럽트에 응답하는 작업이 아닌 경우 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중단되지 않는다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EBD629-3CFE-EB3E-B929-A38FCF6FDEFB}"/>
              </a:ext>
            </a:extLst>
          </p:cNvPr>
          <p:cNvSpPr txBox="1"/>
          <p:nvPr/>
        </p:nvSpPr>
        <p:spPr>
          <a:xfrm>
            <a:off x="2861738" y="889958"/>
            <a:ext cx="104362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8731E96F-599E-8C0E-065D-310A91AC79DC}"/>
              </a:ext>
            </a:extLst>
          </p:cNvPr>
          <p:cNvCxnSpPr>
            <a:cxnSpLocks/>
          </p:cNvCxnSpPr>
          <p:nvPr/>
        </p:nvCxnSpPr>
        <p:spPr>
          <a:xfrm>
            <a:off x="5556184" y="926883"/>
            <a:ext cx="0" cy="5452258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4B8CABB5-3E69-1B53-AB6E-5CB15919BD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9358" y="2689761"/>
            <a:ext cx="4572000" cy="16256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26A43CF-9492-C294-BDB3-533AB2206654}"/>
              </a:ext>
            </a:extLst>
          </p:cNvPr>
          <p:cNvSpPr txBox="1"/>
          <p:nvPr/>
        </p:nvSpPr>
        <p:spPr>
          <a:xfrm>
            <a:off x="2705424" y="2199984"/>
            <a:ext cx="135625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shutdownNow()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ABFB86D-C24A-475C-4425-75DD403D3F74}"/>
              </a:ext>
            </a:extLst>
          </p:cNvPr>
          <p:cNvSpPr/>
          <p:nvPr/>
        </p:nvSpPr>
        <p:spPr>
          <a:xfrm>
            <a:off x="5549216" y="1054971"/>
            <a:ext cx="17937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작업이 완료되면 종료된다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E20AFC76-A9D3-6901-1799-C3393B80C236}"/>
              </a:ext>
            </a:extLst>
          </p:cNvPr>
          <p:cNvCxnSpPr>
            <a:cxnSpLocks/>
          </p:cNvCxnSpPr>
          <p:nvPr/>
        </p:nvCxnSpPr>
        <p:spPr>
          <a:xfrm>
            <a:off x="5556184" y="2659819"/>
            <a:ext cx="329186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FD317AFB-06ED-C9BD-29DE-129E154D290F}"/>
              </a:ext>
            </a:extLst>
          </p:cNvPr>
          <p:cNvCxnSpPr>
            <a:cxnSpLocks/>
          </p:cNvCxnSpPr>
          <p:nvPr/>
        </p:nvCxnSpPr>
        <p:spPr>
          <a:xfrm flipH="1">
            <a:off x="1365116" y="1240634"/>
            <a:ext cx="41740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7611768-0C98-6197-0236-66C7DBE98DC2}"/>
              </a:ext>
            </a:extLst>
          </p:cNvPr>
          <p:cNvSpPr/>
          <p:nvPr/>
        </p:nvSpPr>
        <p:spPr>
          <a:xfrm>
            <a:off x="2309547" y="1251201"/>
            <a:ext cx="21218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종료까지 메인이 블록되지 않는다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209A412-F5B6-BCBE-8C95-29245A0EAF0D}"/>
              </a:ext>
            </a:extLst>
          </p:cNvPr>
          <p:cNvSpPr txBox="1"/>
          <p:nvPr/>
        </p:nvSpPr>
        <p:spPr>
          <a:xfrm>
            <a:off x="1589548" y="5171839"/>
            <a:ext cx="358800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awaitTermination(long timeout, TimeUnit unit)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08890B8-2792-EFB5-9FC2-E29DECB91A66}"/>
              </a:ext>
            </a:extLst>
          </p:cNvPr>
          <p:cNvSpPr/>
          <p:nvPr/>
        </p:nvSpPr>
        <p:spPr>
          <a:xfrm>
            <a:off x="5546944" y="5288482"/>
            <a:ext cx="308390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시간동안 작업 종료 될 때까지 메인은 블록 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E8F099B9-4C2E-DEE4-C6E0-38136BBF1F82}"/>
              </a:ext>
            </a:extLst>
          </p:cNvPr>
          <p:cNvSpPr/>
          <p:nvPr/>
        </p:nvSpPr>
        <p:spPr>
          <a:xfrm>
            <a:off x="5392725" y="3397126"/>
            <a:ext cx="299863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만약 작업이 시작되었다면 각 스레드를 인트럽트 한다</a:t>
            </a:r>
            <a:endParaRPr lang="en-US" altLang="ko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143E18C-EEE3-B3ED-747C-7FE8E17F3031}"/>
              </a:ext>
            </a:extLst>
          </p:cNvPr>
          <p:cNvCxnSpPr>
            <a:cxnSpLocks/>
          </p:cNvCxnSpPr>
          <p:nvPr/>
        </p:nvCxnSpPr>
        <p:spPr>
          <a:xfrm>
            <a:off x="1365116" y="1828625"/>
            <a:ext cx="417402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11EFF7EB-87D6-F754-313A-FFF13A1EC05F}"/>
              </a:ext>
            </a:extLst>
          </p:cNvPr>
          <p:cNvCxnSpPr>
            <a:cxnSpLocks/>
          </p:cNvCxnSpPr>
          <p:nvPr/>
        </p:nvCxnSpPr>
        <p:spPr>
          <a:xfrm>
            <a:off x="1357068" y="6193019"/>
            <a:ext cx="418207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2C94FB10-C61E-060B-2546-5F06E143F3C2}"/>
              </a:ext>
            </a:extLst>
          </p:cNvPr>
          <p:cNvSpPr txBox="1"/>
          <p:nvPr/>
        </p:nvSpPr>
        <p:spPr>
          <a:xfrm>
            <a:off x="2785548" y="1573903"/>
            <a:ext cx="119600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</a:t>
            </a:r>
            <a:r>
              <a:rPr lang="en-US" altLang="ko-KR" sz="1200" b="1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08EEBF8-B2E2-5B72-963D-EA3CC6A86126}"/>
              </a:ext>
            </a:extLst>
          </p:cNvPr>
          <p:cNvSpPr txBox="1"/>
          <p:nvPr/>
        </p:nvSpPr>
        <p:spPr>
          <a:xfrm>
            <a:off x="2724141" y="5909016"/>
            <a:ext cx="13188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isTerminated()</a:t>
            </a:r>
            <a:endParaRPr lang="ko-Kore-KR" altLang="en-US" sz="12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A4FEAD63-614C-0E3C-2088-161B62D37B9E}"/>
              </a:ext>
            </a:extLst>
          </p:cNvPr>
          <p:cNvSpPr/>
          <p:nvPr/>
        </p:nvSpPr>
        <p:spPr>
          <a:xfrm>
            <a:off x="5549216" y="1715103"/>
            <a:ext cx="230914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종료되었는지 확인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A9C5BDFB-A51E-3D72-426E-6667405F761D}"/>
              </a:ext>
            </a:extLst>
          </p:cNvPr>
          <p:cNvSpPr/>
          <p:nvPr/>
        </p:nvSpPr>
        <p:spPr>
          <a:xfrm>
            <a:off x="5569216" y="6034050"/>
            <a:ext cx="250143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풀과 작업이 모두 종료되었는지 확인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B03E44A8-FFF9-0F4B-CE7C-B83B11E7B494}"/>
              </a:ext>
            </a:extLst>
          </p:cNvPr>
          <p:cNvSpPr/>
          <p:nvPr/>
        </p:nvSpPr>
        <p:spPr>
          <a:xfrm>
            <a:off x="10124758" y="529392"/>
            <a:ext cx="189186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및 대기 흐름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09581EEC-C5EB-2B94-9A9D-938899E47E3B}"/>
              </a:ext>
            </a:extLst>
          </p:cNvPr>
          <p:cNvSpPr txBox="1"/>
          <p:nvPr/>
        </p:nvSpPr>
        <p:spPr>
          <a:xfrm>
            <a:off x="649188" y="5690504"/>
            <a:ext cx="59490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blocks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78" name="왼쪽 중괄호[L] 77">
            <a:extLst>
              <a:ext uri="{FF2B5EF4-FFF2-40B4-BE49-F238E27FC236}">
                <a16:creationId xmlns:a16="http://schemas.microsoft.com/office/drawing/2014/main" id="{F3FC4FC8-454E-38F0-92BE-E706CAB40CF8}"/>
              </a:ext>
            </a:extLst>
          </p:cNvPr>
          <p:cNvSpPr/>
          <p:nvPr/>
        </p:nvSpPr>
        <p:spPr>
          <a:xfrm>
            <a:off x="1167878" y="5481033"/>
            <a:ext cx="175475" cy="704975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7219621B-65F9-A3BA-FFFB-8C1FB8E40923}"/>
              </a:ext>
            </a:extLst>
          </p:cNvPr>
          <p:cNvSpPr/>
          <p:nvPr/>
        </p:nvSpPr>
        <p:spPr>
          <a:xfrm>
            <a:off x="583787" y="1327682"/>
            <a:ext cx="6880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수행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D90312A0-D25A-B659-081A-2AE2A7210F81}"/>
              </a:ext>
            </a:extLst>
          </p:cNvPr>
          <p:cNvCxnSpPr>
            <a:cxnSpLocks/>
          </p:cNvCxnSpPr>
          <p:nvPr/>
        </p:nvCxnSpPr>
        <p:spPr>
          <a:xfrm flipH="1">
            <a:off x="1243510" y="1289242"/>
            <a:ext cx="1173" cy="499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8480716"/>
      </p:ext>
    </p:extLst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524533" y="3013502"/>
            <a:ext cx="914295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다중 작업 처리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18205402"/>
      </p:ext>
    </p:extLst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2096" y="30096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412160" y="609061"/>
            <a:ext cx="6533647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여러 작업을 실행하고 결과를 수집하는 데 사용되는 메서드를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1F42E5D-13B4-9D9C-E104-089565FB4598}"/>
              </a:ext>
            </a:extLst>
          </p:cNvPr>
          <p:cNvSpPr/>
          <p:nvPr/>
        </p:nvSpPr>
        <p:spPr>
          <a:xfrm>
            <a:off x="535387" y="1959663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DD8EEF-302B-426E-900A-187AF2F12C4F}"/>
              </a:ext>
            </a:extLst>
          </p:cNvPr>
          <p:cNvSpPr/>
          <p:nvPr/>
        </p:nvSpPr>
        <p:spPr>
          <a:xfrm>
            <a:off x="590562" y="2028777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List&lt;Future&gt; invokeAll(Collection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tasks)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8F980C-118B-D4CD-8AFE-0BD8C574342C}"/>
              </a:ext>
            </a:extLst>
          </p:cNvPr>
          <p:cNvSpPr txBox="1"/>
          <p:nvPr/>
        </p:nvSpPr>
        <p:spPr>
          <a:xfrm>
            <a:off x="535387" y="2303835"/>
            <a:ext cx="10794693" cy="1154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동시에 실행하고 모든 작업이 완료될 때까지 블록되며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작업의 결과를 나타내는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객체의 리스트를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Future.isDone()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되며 작업은 정상적으로 종료되거나 예외를 던져 종료될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인터럽트가 발생한 경우 아직 완료되지 않은 작업들은 취소된다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614ACD0-1600-A761-2112-EAFF9F40D249}"/>
              </a:ext>
            </a:extLst>
          </p:cNvPr>
          <p:cNvSpPr/>
          <p:nvPr/>
        </p:nvSpPr>
        <p:spPr>
          <a:xfrm>
            <a:off x="535387" y="3937228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BB7A1DB-B36D-8E3A-EF94-9E92136EAF4C}"/>
              </a:ext>
            </a:extLst>
          </p:cNvPr>
          <p:cNvSpPr/>
          <p:nvPr/>
        </p:nvSpPr>
        <p:spPr>
          <a:xfrm>
            <a:off x="590562" y="4011207"/>
            <a:ext cx="80810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List&lt;Future&gt; invokeAll(Collection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tasks,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timeout, TimeUnit unit)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CA0E24-1A74-1F40-17B9-737950AF3162}"/>
              </a:ext>
            </a:extLst>
          </p:cNvPr>
          <p:cNvSpPr txBox="1"/>
          <p:nvPr/>
        </p:nvSpPr>
        <p:spPr>
          <a:xfrm>
            <a:off x="535387" y="4305622"/>
            <a:ext cx="10794693" cy="1154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동일하고 시간 경과와 관련된 부분만 차이가 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타임아웃이 발생하거나 모든 작업이 완료될 때 까지 블록되며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작업의 결과를 나타내는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객체의 리스트를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타임아웃이 발생한 경우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작업 중 일부는 완료되지 않을 수 있으며 완료되지 않은 작업은 취소된다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37A5720-F6AC-BE99-AF6D-1F9B28AB0E13}"/>
              </a:ext>
            </a:extLst>
          </p:cNvPr>
          <p:cNvSpPr/>
          <p:nvPr/>
        </p:nvSpPr>
        <p:spPr>
          <a:xfrm>
            <a:off x="122096" y="1422179"/>
            <a:ext cx="132183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invokeAll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F94D007-0673-D882-FA93-195DC6E49A2F}"/>
              </a:ext>
            </a:extLst>
          </p:cNvPr>
          <p:cNvSpPr/>
          <p:nvPr/>
        </p:nvSpPr>
        <p:spPr>
          <a:xfrm>
            <a:off x="2444417" y="5775733"/>
            <a:ext cx="6923641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invokeAll() </a:t>
            </a:r>
            <a:r>
              <a:rPr lang="ko-KR" altLang="en-US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작업들 중 </a:t>
            </a:r>
            <a:r>
              <a:rPr lang="ko-KR" altLang="en-US" b="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오래 걸리는 작업 만큼 시간이 소요된다</a:t>
            </a:r>
            <a:endParaRPr lang="en-US" altLang="ko-KR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4683C4DD-C115-3489-E725-3D56FEBC5E97}"/>
              </a:ext>
            </a:extLst>
          </p:cNvPr>
          <p:cNvCxnSpPr>
            <a:cxnSpLocks/>
          </p:cNvCxnSpPr>
          <p:nvPr/>
        </p:nvCxnSpPr>
        <p:spPr>
          <a:xfrm>
            <a:off x="535387" y="2394670"/>
            <a:ext cx="1079469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801E9C79-7E5C-9500-69AF-8CD6D4265929}"/>
              </a:ext>
            </a:extLst>
          </p:cNvPr>
          <p:cNvCxnSpPr>
            <a:cxnSpLocks/>
          </p:cNvCxnSpPr>
          <p:nvPr/>
        </p:nvCxnSpPr>
        <p:spPr>
          <a:xfrm>
            <a:off x="529331" y="4378291"/>
            <a:ext cx="1079469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8074120"/>
      </p:ext>
    </p:extLst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7794" y="130063"/>
            <a:ext cx="23285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invokeAll()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88250" y="520356"/>
            <a:ext cx="9797153" cy="61651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InvokeAllExample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ArrayList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"invokeAll"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;})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results = executor.invokeAll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ore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제출하고 결과를 반환받음</a:t>
            </a:r>
            <a:b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: results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boolean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 =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.isDone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정상이든 예외든 모든 결과는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종료된 것이므로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value =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결과 가져오기</a:t>
            </a:r>
            <a:b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result: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value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1,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결과는 제출한 순서대로 가지고  옴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번째 작업에서 예외가 발생해서 여기로 옴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future.get() </a:t>
            </a:r>
            <a:r>
              <a:rPr lang="ko-Kore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실행할 때 실패한 작업에 대해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예외를 던짐</a:t>
            </a:r>
            <a:b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434618566"/>
      </p:ext>
    </p:extLst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59A16B5C-4BC3-CE56-855B-A5CD5625E5FF}"/>
              </a:ext>
            </a:extLst>
          </p:cNvPr>
          <p:cNvSpPr/>
          <p:nvPr/>
        </p:nvSpPr>
        <p:spPr>
          <a:xfrm>
            <a:off x="583831" y="1109188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664AFE2-5B78-A62C-5034-656A52F650B6}"/>
              </a:ext>
            </a:extLst>
          </p:cNvPr>
          <p:cNvSpPr/>
          <p:nvPr/>
        </p:nvSpPr>
        <p:spPr>
          <a:xfrm>
            <a:off x="639006" y="1178302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invokeAny(Collection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tasks)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InterruptedException, ExecutionException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4E2274E-5CAA-3573-0F11-C98707E56FB8}"/>
              </a:ext>
            </a:extLst>
          </p:cNvPr>
          <p:cNvSpPr txBox="1"/>
          <p:nvPr/>
        </p:nvSpPr>
        <p:spPr>
          <a:xfrm>
            <a:off x="583831" y="1550251"/>
            <a:ext cx="10794693" cy="1154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동시에 실행하고 그 중 가장 빨리 성공적으로 완료된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던지지 않은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어떤 작업이라도 성공적으로 완료하면 블록을 해제하고 해당 작업의 결과를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정상적인 반환 또는 예외 발생 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완료되지 않은 작업들은 모두 취소된다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345BFA1-27DA-29C1-040F-5B61365CE8DF}"/>
              </a:ext>
            </a:extLst>
          </p:cNvPr>
          <p:cNvSpPr/>
          <p:nvPr/>
        </p:nvSpPr>
        <p:spPr>
          <a:xfrm>
            <a:off x="583831" y="3333107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4F2165C-EFBE-39EC-B8AB-C2A9D23A54B2}"/>
              </a:ext>
            </a:extLst>
          </p:cNvPr>
          <p:cNvSpPr/>
          <p:nvPr/>
        </p:nvSpPr>
        <p:spPr>
          <a:xfrm>
            <a:off x="639006" y="3407086"/>
            <a:ext cx="107395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invokeAny(Collection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tasks,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timeout, TimeUnit unit)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InterruptedException, ExecutionException, TimeoutException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4F7AE83-3F32-3357-15A2-1FC1E3B4373C}"/>
              </a:ext>
            </a:extLst>
          </p:cNvPr>
          <p:cNvSpPr txBox="1"/>
          <p:nvPr/>
        </p:nvSpPr>
        <p:spPr>
          <a:xfrm>
            <a:off x="583831" y="3774170"/>
            <a:ext cx="10794693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동일하고 시간 경과와 관련된 부분만 차이가 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시간이 경과하기 전에 예외 없이 성공적으로 완료된 작업의 결과를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DC98539-826E-5704-89F0-4DF1E0FF113F}"/>
              </a:ext>
            </a:extLst>
          </p:cNvPr>
          <p:cNvSpPr/>
          <p:nvPr/>
        </p:nvSpPr>
        <p:spPr>
          <a:xfrm>
            <a:off x="194764" y="456287"/>
            <a:ext cx="145328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invokeAny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006BFBD-945F-7AC8-EB49-DFFCD12A44D9}"/>
              </a:ext>
            </a:extLst>
          </p:cNvPr>
          <p:cNvSpPr/>
          <p:nvPr/>
        </p:nvSpPr>
        <p:spPr>
          <a:xfrm>
            <a:off x="1917578" y="5206492"/>
            <a:ext cx="7783538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invokeAny() </a:t>
            </a:r>
            <a:r>
              <a:rPr lang="ko-KR" altLang="en-US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작업들 중 </a:t>
            </a:r>
            <a:r>
              <a:rPr lang="ko-KR" altLang="en-US" b="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짧게 걸리는 작업 만큼 시간이 소요된다</a:t>
            </a:r>
            <a:endParaRPr lang="en-US" altLang="ko-KR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" name="직선 연결선[R] 23">
            <a:extLst>
              <a:ext uri="{FF2B5EF4-FFF2-40B4-BE49-F238E27FC236}">
                <a16:creationId xmlns:a16="http://schemas.microsoft.com/office/drawing/2014/main" id="{88084F9A-BA1F-E4DE-0573-5F9BFC21B3EF}"/>
              </a:ext>
            </a:extLst>
          </p:cNvPr>
          <p:cNvCxnSpPr>
            <a:cxnSpLocks/>
          </p:cNvCxnSpPr>
          <p:nvPr/>
        </p:nvCxnSpPr>
        <p:spPr>
          <a:xfrm>
            <a:off x="583831" y="1538139"/>
            <a:ext cx="1079469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157EA7B4-6153-FA3B-1738-451FBD960F35}"/>
              </a:ext>
            </a:extLst>
          </p:cNvPr>
          <p:cNvCxnSpPr>
            <a:cxnSpLocks/>
          </p:cNvCxnSpPr>
          <p:nvPr/>
        </p:nvCxnSpPr>
        <p:spPr>
          <a:xfrm>
            <a:off x="583831" y="3327051"/>
            <a:ext cx="1079469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직선 연결선[R] 25">
            <a:extLst>
              <a:ext uri="{FF2B5EF4-FFF2-40B4-BE49-F238E27FC236}">
                <a16:creationId xmlns:a16="http://schemas.microsoft.com/office/drawing/2014/main" id="{CA3D3B01-F0E7-7A81-370C-28223D4FF54A}"/>
              </a:ext>
            </a:extLst>
          </p:cNvPr>
          <p:cNvCxnSpPr>
            <a:cxnSpLocks/>
          </p:cNvCxnSpPr>
          <p:nvPr/>
        </p:nvCxnSpPr>
        <p:spPr>
          <a:xfrm>
            <a:off x="583831" y="3762058"/>
            <a:ext cx="1079469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6222473"/>
      </p:ext>
    </p:extLst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7794" y="130063"/>
            <a:ext cx="245996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invokeAny()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88250" y="520356"/>
            <a:ext cx="7265901" cy="61651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InvokeAnyExample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ArrayList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1"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가장 빠르게 작업이 완료되는 결과를 반환하고 나머지 작업은 모두 취소된다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2"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3"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result = executor.invokeAny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아닌 작업 결과를 가져온다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"First completed task result: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26184067"/>
      </p:ext>
    </p:extLst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321103" y="2921169"/>
            <a:ext cx="954979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ore-KR" sz="60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</a:p>
        </p:txBody>
      </p:sp>
    </p:spTree>
    <p:extLst>
      <p:ext uri="{BB962C8B-B14F-4D97-AF65-F5344CB8AC3E}">
        <p14:creationId xmlns:p14="http://schemas.microsoft.com/office/powerpoint/2010/main" val="1956430382"/>
      </p:ext>
    </p:extLst>
  </p:cSld>
  <p:clrMapOvr>
    <a:masterClrMapping/>
  </p:clrMapOvr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616" y="163018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554735" y="501572"/>
            <a:ext cx="10405304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지연 시간 후에 명령을 실행하거나 주기적으로 실행할 수 있는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상속한 인터페이스이다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예약 및 실행을 위한 강력한 기능을 제공하여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시간 기반 작업을 조절하거나 주기적인 작업을 수행하는 데 유용하다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A95264C-2AF5-EF0A-A1AC-CBE394815262}"/>
              </a:ext>
            </a:extLst>
          </p:cNvPr>
          <p:cNvSpPr/>
          <p:nvPr/>
        </p:nvSpPr>
        <p:spPr>
          <a:xfrm>
            <a:off x="677580" y="4302347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2551849-9689-54E4-4A88-627261E4E1D7}"/>
              </a:ext>
            </a:extLst>
          </p:cNvPr>
          <p:cNvSpPr/>
          <p:nvPr/>
        </p:nvSpPr>
        <p:spPr>
          <a:xfrm>
            <a:off x="677582" y="2015021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B962934-0B89-7D86-DE7B-2A5579390163}"/>
              </a:ext>
            </a:extLst>
          </p:cNvPr>
          <p:cNvSpPr/>
          <p:nvPr/>
        </p:nvSpPr>
        <p:spPr>
          <a:xfrm>
            <a:off x="732756" y="2078079"/>
            <a:ext cx="761730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schedule(Runnable command, long delay, TimeUnit unit)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6C2CDC-E665-E3F1-A6BB-2882B8372281}"/>
              </a:ext>
            </a:extLst>
          </p:cNvPr>
          <p:cNvSpPr txBox="1"/>
          <p:nvPr/>
        </p:nvSpPr>
        <p:spPr>
          <a:xfrm>
            <a:off x="677582" y="2456084"/>
            <a:ext cx="1014674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지연 시간 이후에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예약하고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예약된 작업은 한 번만 실행된다</a:t>
            </a: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command: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실행할 작업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delay: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실행을 지연할 시간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unit: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지연 매개변수의 시간 단위</a:t>
            </a: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A632F78-B44F-3FBF-9006-FD391875338A}"/>
              </a:ext>
            </a:extLst>
          </p:cNvPr>
          <p:cNvSpPr/>
          <p:nvPr/>
        </p:nvSpPr>
        <p:spPr>
          <a:xfrm>
            <a:off x="732756" y="4363686"/>
            <a:ext cx="71187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schedule(Callable callable, long delay, TimeUnit unit)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E421612-3731-DDF2-8E38-6A1BBA7466A2}"/>
              </a:ext>
            </a:extLst>
          </p:cNvPr>
          <p:cNvSpPr txBox="1"/>
          <p:nvPr/>
        </p:nvSpPr>
        <p:spPr>
          <a:xfrm>
            <a:off x="677581" y="4743410"/>
            <a:ext cx="101467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지연 시간 이후에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예약하고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예약된 작업은 한 번만 실행된다</a:t>
            </a: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실행할 함수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delay: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실행을 지연할 시간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unit: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지연 매개변수의 시간 단위</a:t>
            </a:r>
          </a:p>
        </p:txBody>
      </p: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BBE93876-8ED0-408D-8FA6-1D00A4A7ABFD}"/>
              </a:ext>
            </a:extLst>
          </p:cNvPr>
          <p:cNvCxnSpPr>
            <a:cxnSpLocks/>
          </p:cNvCxnSpPr>
          <p:nvPr/>
        </p:nvCxnSpPr>
        <p:spPr>
          <a:xfrm>
            <a:off x="665468" y="2450028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1943D32C-F231-9246-D83D-55557AACB4A3}"/>
              </a:ext>
            </a:extLst>
          </p:cNvPr>
          <p:cNvCxnSpPr>
            <a:cxnSpLocks/>
          </p:cNvCxnSpPr>
          <p:nvPr/>
        </p:nvCxnSpPr>
        <p:spPr>
          <a:xfrm>
            <a:off x="665468" y="4743410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C87C856-889C-DA3D-0D09-C0356FB1706D}"/>
              </a:ext>
            </a:extLst>
          </p:cNvPr>
          <p:cNvSpPr/>
          <p:nvPr/>
        </p:nvSpPr>
        <p:spPr>
          <a:xfrm>
            <a:off x="244616" y="1601040"/>
            <a:ext cx="77617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AD8DA7-2AC8-5BFF-08B5-C499F22DA101}"/>
              </a:ext>
            </a:extLst>
          </p:cNvPr>
          <p:cNvSpPr txBox="1"/>
          <p:nvPr/>
        </p:nvSpPr>
        <p:spPr>
          <a:xfrm>
            <a:off x="931918" y="3150632"/>
            <a:ext cx="9892402" cy="34624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future = ScheduledExecutorService.schedule(task,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 후에 태스크 실행하고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</a:t>
            </a:r>
            <a:endParaRPr lang="ko-Kore-KR" altLang="en-US" sz="12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332643-5F0B-BB00-EDEF-5F4DF25B5899}"/>
              </a:ext>
            </a:extLst>
          </p:cNvPr>
          <p:cNvSpPr txBox="1"/>
          <p:nvPr/>
        </p:nvSpPr>
        <p:spPr>
          <a:xfrm>
            <a:off x="925859" y="5406409"/>
            <a:ext cx="9892402" cy="34624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future = ScheduledExecutorService.schedule(callable,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 후에 함수 실행하고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2437646415"/>
      </p:ext>
    </p:extLst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2551849-9689-54E4-4A88-627261E4E1D7}"/>
              </a:ext>
            </a:extLst>
          </p:cNvPr>
          <p:cNvSpPr/>
          <p:nvPr/>
        </p:nvSpPr>
        <p:spPr>
          <a:xfrm>
            <a:off x="333057" y="635117"/>
            <a:ext cx="10579185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B962934-0B89-7D86-DE7B-2A5579390163}"/>
              </a:ext>
            </a:extLst>
          </p:cNvPr>
          <p:cNvSpPr/>
          <p:nvPr/>
        </p:nvSpPr>
        <p:spPr>
          <a:xfrm>
            <a:off x="388231" y="698175"/>
            <a:ext cx="1046345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scheduleAtFixedRate(Runnable command, long initialDelay, long period, TimeUnit unit)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6C2CDC-E665-E3F1-A6BB-2882B8372281}"/>
              </a:ext>
            </a:extLst>
          </p:cNvPr>
          <p:cNvSpPr txBox="1"/>
          <p:nvPr/>
        </p:nvSpPr>
        <p:spPr>
          <a:xfrm>
            <a:off x="333057" y="1076180"/>
            <a:ext cx="100160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지연 시간 이후에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주기적으로 실행하도록 예약하고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이후에 주어진 주기로 실행된다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command: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실행할 작업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initialDelay: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첫 번째 실행을 지연할 시간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period 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연속적인 실행 사이의 주기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unit: initialDelay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period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매개변수의 시간 단위</a:t>
            </a:r>
          </a:p>
        </p:txBody>
      </p:sp>
      <p:cxnSp>
        <p:nvCxnSpPr>
          <p:cNvPr id="16" name="직선 연결선[R] 15">
            <a:extLst>
              <a:ext uri="{FF2B5EF4-FFF2-40B4-BE49-F238E27FC236}">
                <a16:creationId xmlns:a16="http://schemas.microsoft.com/office/drawing/2014/main" id="{C36BCF3A-CD58-FADF-5377-3D449F7D71DC}"/>
              </a:ext>
            </a:extLst>
          </p:cNvPr>
          <p:cNvCxnSpPr>
            <a:cxnSpLocks/>
          </p:cNvCxnSpPr>
          <p:nvPr/>
        </p:nvCxnSpPr>
        <p:spPr>
          <a:xfrm>
            <a:off x="320944" y="635117"/>
            <a:ext cx="1059129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BBE93876-8ED0-408D-8FA6-1D00A4A7ABFD}"/>
              </a:ext>
            </a:extLst>
          </p:cNvPr>
          <p:cNvCxnSpPr>
            <a:cxnSpLocks/>
          </p:cNvCxnSpPr>
          <p:nvPr/>
        </p:nvCxnSpPr>
        <p:spPr>
          <a:xfrm>
            <a:off x="320944" y="1070124"/>
            <a:ext cx="1059129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40A2524-4E5B-FEAA-04C1-DBBF88422D6F}"/>
              </a:ext>
            </a:extLst>
          </p:cNvPr>
          <p:cNvSpPr/>
          <p:nvPr/>
        </p:nvSpPr>
        <p:spPr>
          <a:xfrm>
            <a:off x="314887" y="2682817"/>
            <a:ext cx="10579185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ECDB689-E794-7BC7-A022-5D54D84A8A79}"/>
              </a:ext>
            </a:extLst>
          </p:cNvPr>
          <p:cNvSpPr/>
          <p:nvPr/>
        </p:nvSpPr>
        <p:spPr>
          <a:xfrm>
            <a:off x="370061" y="2745875"/>
            <a:ext cx="1046345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scheduleWithFixedDelay(Runnable command, long initialDelay, long delay, TimeUnit unit</a:t>
            </a:r>
            <a:r>
              <a:rPr lang="en-US" altLang="ko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5595DC7-17AD-BB66-64A2-AC3708328A92}"/>
              </a:ext>
            </a:extLst>
          </p:cNvPr>
          <p:cNvSpPr txBox="1"/>
          <p:nvPr/>
        </p:nvSpPr>
        <p:spPr>
          <a:xfrm>
            <a:off x="314888" y="3123880"/>
            <a:ext cx="1010684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지연 이후에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주기적으로 실행하도록 예약하고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완료되고 나서 지연 시간 후 실행된다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command: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실행할 작업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initialDelay: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첫 번째 실행을 지연할 시간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delay: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연속적인 실행 사이의 지연 시간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unit: initialDelay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delay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파라미터의 시간 단위</a:t>
            </a:r>
          </a:p>
        </p:txBody>
      </p: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7DB23E09-4BB4-4F32-F81B-38323AA2706D}"/>
              </a:ext>
            </a:extLst>
          </p:cNvPr>
          <p:cNvCxnSpPr>
            <a:cxnSpLocks/>
          </p:cNvCxnSpPr>
          <p:nvPr/>
        </p:nvCxnSpPr>
        <p:spPr>
          <a:xfrm>
            <a:off x="302774" y="2682817"/>
            <a:ext cx="1059129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연결선[R] 23">
            <a:extLst>
              <a:ext uri="{FF2B5EF4-FFF2-40B4-BE49-F238E27FC236}">
                <a16:creationId xmlns:a16="http://schemas.microsoft.com/office/drawing/2014/main" id="{57CFD859-AC73-C4FC-4A9E-824847272C57}"/>
              </a:ext>
            </a:extLst>
          </p:cNvPr>
          <p:cNvCxnSpPr>
            <a:cxnSpLocks/>
          </p:cNvCxnSpPr>
          <p:nvPr/>
        </p:nvCxnSpPr>
        <p:spPr>
          <a:xfrm>
            <a:off x="302774" y="3117824"/>
            <a:ext cx="1059129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B6A22D40-B318-11FA-9CF2-4D6ED19FA229}"/>
              </a:ext>
            </a:extLst>
          </p:cNvPr>
          <p:cNvSpPr/>
          <p:nvPr/>
        </p:nvSpPr>
        <p:spPr>
          <a:xfrm>
            <a:off x="388231" y="4446684"/>
            <a:ext cx="10804488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두 메서드 모두 명령어 타입이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아니기 때문에 결과를 반환 받을 수 없으며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Future.get()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호출하게 되면 대기 상태에 들어가게 된다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C951166-08C4-2096-D85F-2CAA93A68CFD}"/>
              </a:ext>
            </a:extLst>
          </p:cNvPr>
          <p:cNvSpPr txBox="1"/>
          <p:nvPr/>
        </p:nvSpPr>
        <p:spPr>
          <a:xfrm>
            <a:off x="578959" y="1723511"/>
            <a:ext cx="10315114" cy="34624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ScheduledExecutorService. scheduleAtFixedRate(task,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3,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지연 후 실행하고 이후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 주기로 계속 태스크 실행</a:t>
            </a:r>
            <a:endParaRPr lang="ko-Kore-KR" altLang="en-US" sz="12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20A4BB-62A2-F35F-6AC0-FACC4C4EF2DE}"/>
              </a:ext>
            </a:extLst>
          </p:cNvPr>
          <p:cNvSpPr txBox="1"/>
          <p:nvPr/>
        </p:nvSpPr>
        <p:spPr>
          <a:xfrm>
            <a:off x="566847" y="3770211"/>
            <a:ext cx="10315114" cy="34624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ScheduledExecutorService. scheduleWithFixedDelay(task,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3,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지연 후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실행하고 작업 완료 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 지나고 이것을 반복함 </a:t>
            </a:r>
            <a:endParaRPr lang="ko-Kore-KR" altLang="en-US" sz="120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9EAA250-5EEC-AC27-8EDE-F3F102B5A64C}"/>
              </a:ext>
            </a:extLst>
          </p:cNvPr>
          <p:cNvSpPr/>
          <p:nvPr/>
        </p:nvSpPr>
        <p:spPr>
          <a:xfrm>
            <a:off x="256727" y="5280124"/>
            <a:ext cx="20747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EE006C-AFF1-04CF-0D5E-97C7ED6E67FC}"/>
              </a:ext>
            </a:extLst>
          </p:cNvPr>
          <p:cNvSpPr txBox="1"/>
          <p:nvPr/>
        </p:nvSpPr>
        <p:spPr>
          <a:xfrm>
            <a:off x="566846" y="5593201"/>
            <a:ext cx="1080448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사용하여 작업을 예약한 결과이다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주요 목적은 지연이나 주기적인 작업 실행을 위한 것이며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처리하는 것은 아니다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getDelay(TimeUnit unit)-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실행 되기까지 남은 지연 시간을 반환한다</a:t>
            </a:r>
          </a:p>
        </p:txBody>
      </p:sp>
    </p:spTree>
    <p:extLst>
      <p:ext uri="{BB962C8B-B14F-4D97-AF65-F5344CB8AC3E}">
        <p14:creationId xmlns:p14="http://schemas.microsoft.com/office/powerpoint/2010/main" val="23775441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618248" y="2634916"/>
            <a:ext cx="25138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강좌 소개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944377" y="3429000"/>
            <a:ext cx="2480166" cy="11310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커리큘럼 소개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개발환경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필요사항</a:t>
            </a:r>
          </a:p>
        </p:txBody>
      </p:sp>
    </p:spTree>
    <p:extLst>
      <p:ext uri="{BB962C8B-B14F-4D97-AF65-F5344CB8AC3E}">
        <p14:creationId xmlns:p14="http://schemas.microsoft.com/office/powerpoint/2010/main" val="365329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328800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698132"/>
            <a:ext cx="10824688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운영체제는 사용자가 컴퓨터 시스템을 편리하게 사용할 수 있는 환경을 제공하고 컴퓨터 시스템의 자원을 효율적으로 관리하는 소프트웨어이다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운영체제의 여러 기능 중 핵심 기능를 담당하는 부분을 커널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(kernel)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이라고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64C27DB-1D1D-A177-337E-4E0538517D8A}"/>
              </a:ext>
            </a:extLst>
          </p:cNvPr>
          <p:cNvSpPr/>
          <p:nvPr/>
        </p:nvSpPr>
        <p:spPr>
          <a:xfrm>
            <a:off x="956999" y="4107499"/>
            <a:ext cx="3958668" cy="674365"/>
          </a:xfrm>
          <a:prstGeom prst="rect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Hardware</a:t>
            </a:r>
          </a:p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(cpu, memory, I/O 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</a:t>
            </a:r>
            <a:r>
              <a:rPr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E564FD0-585C-A7C4-2E13-8B98769791DF}"/>
              </a:ext>
            </a:extLst>
          </p:cNvPr>
          <p:cNvSpPr/>
          <p:nvPr/>
        </p:nvSpPr>
        <p:spPr>
          <a:xfrm>
            <a:off x="956999" y="2612689"/>
            <a:ext cx="3958668" cy="10706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Operating System</a:t>
            </a:r>
          </a:p>
          <a:p>
            <a:pPr algn="ctr">
              <a:lnSpc>
                <a:spcPct val="150000"/>
              </a:lnSpc>
            </a:pPr>
            <a:endParaRPr lang="en-US" altLang="ko-KR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61C9D18-C3D6-931C-2252-22121A134E36}"/>
              </a:ext>
            </a:extLst>
          </p:cNvPr>
          <p:cNvSpPr/>
          <p:nvPr/>
        </p:nvSpPr>
        <p:spPr>
          <a:xfrm>
            <a:off x="957000" y="1722834"/>
            <a:ext cx="1037498" cy="4909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Application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EB88E26-5C8B-667D-1070-3D2BAA18B74E}"/>
              </a:ext>
            </a:extLst>
          </p:cNvPr>
          <p:cNvSpPr/>
          <p:nvPr/>
        </p:nvSpPr>
        <p:spPr>
          <a:xfrm>
            <a:off x="2417585" y="1725192"/>
            <a:ext cx="1037498" cy="4909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Application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DB6E683-C368-8243-AC65-44DC8A74173D}"/>
              </a:ext>
            </a:extLst>
          </p:cNvPr>
          <p:cNvSpPr/>
          <p:nvPr/>
        </p:nvSpPr>
        <p:spPr>
          <a:xfrm>
            <a:off x="3878169" y="1722833"/>
            <a:ext cx="1037498" cy="4909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Application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B025A92-927A-59C8-98AC-5328D69037F8}"/>
              </a:ext>
            </a:extLst>
          </p:cNvPr>
          <p:cNvSpPr/>
          <p:nvPr/>
        </p:nvSpPr>
        <p:spPr>
          <a:xfrm>
            <a:off x="1604623" y="3062018"/>
            <a:ext cx="2663420" cy="49099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EB032310-81FC-95AC-C70D-EB27E73E72B0}"/>
              </a:ext>
            </a:extLst>
          </p:cNvPr>
          <p:cNvCxnSpPr>
            <a:stCxn id="6" idx="2"/>
          </p:cNvCxnSpPr>
          <p:nvPr/>
        </p:nvCxnSpPr>
        <p:spPr>
          <a:xfrm>
            <a:off x="1475749" y="2213829"/>
            <a:ext cx="0" cy="39886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34FBCBAF-DF94-DDB2-3579-67C37C913F63}"/>
              </a:ext>
            </a:extLst>
          </p:cNvPr>
          <p:cNvCxnSpPr>
            <a:stCxn id="8" idx="2"/>
            <a:endCxn id="5" idx="0"/>
          </p:cNvCxnSpPr>
          <p:nvPr/>
        </p:nvCxnSpPr>
        <p:spPr>
          <a:xfrm flipH="1">
            <a:off x="2936333" y="2216187"/>
            <a:ext cx="1" cy="396502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5393E624-9BB7-4371-289F-B8F8456D13DB}"/>
              </a:ext>
            </a:extLst>
          </p:cNvPr>
          <p:cNvCxnSpPr>
            <a:stCxn id="9" idx="2"/>
          </p:cNvCxnSpPr>
          <p:nvPr/>
        </p:nvCxnSpPr>
        <p:spPr>
          <a:xfrm>
            <a:off x="4396918" y="2213828"/>
            <a:ext cx="0" cy="398861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EC47813E-D8E0-9F0A-929B-F7B4A356B364}"/>
              </a:ext>
            </a:extLst>
          </p:cNvPr>
          <p:cNvCxnSpPr>
            <a:cxnSpLocks/>
            <a:stCxn id="5" idx="2"/>
            <a:endCxn id="4" idx="0"/>
          </p:cNvCxnSpPr>
          <p:nvPr/>
        </p:nvCxnSpPr>
        <p:spPr>
          <a:xfrm>
            <a:off x="2936333" y="3683357"/>
            <a:ext cx="0" cy="42414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1B9C4B4B-886E-0FA7-69F1-01936FDBF9F4}"/>
              </a:ext>
            </a:extLst>
          </p:cNvPr>
          <p:cNvSpPr txBox="1"/>
          <p:nvPr/>
        </p:nvSpPr>
        <p:spPr>
          <a:xfrm>
            <a:off x="4915667" y="2813916"/>
            <a:ext cx="6861069" cy="669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사용자가 운영체제 위에서 실행되는 프로그램을 편하고 효율적으로 사용할 수 있게 하드웨어와 소프트웨어 간 중개 자 역할을 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CPU, I/O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메모리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저장소와 같은 하드웨어 자원을 프로그램에 잘 할당하는 데 있다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402735F-ECD3-7A77-A3AF-7C075F96BF44}"/>
              </a:ext>
            </a:extLst>
          </p:cNvPr>
          <p:cNvSpPr/>
          <p:nvPr/>
        </p:nvSpPr>
        <p:spPr>
          <a:xfrm>
            <a:off x="565422" y="5303864"/>
            <a:ext cx="10824688" cy="8560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운영체제는 응용 프로그램이 하드웨어 자원에 직접 접근하는 것을 방지하여 자원을 보호한다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응용 프로그램이 하드웨어 자원에 직접 접근해서 조작 할 수 있다면 자원 관리가 되지 않고 프로세스 간 데이터가 훼손되어 컴퓨터 시스템 전체에 오류를 가져오게 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응용 프로그램이 하드 웨어 자원에 접근하려고 할 때는 반드시 운영체제를 통해서만 접근하도록 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8578754"/>
      </p:ext>
    </p:extLst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5683" y="226953"/>
            <a:ext cx="380277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27694" y="668732"/>
            <a:ext cx="5556195" cy="591123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ScheduledTaskExample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scheduler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newScheduledThreadPool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Runnable task =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Thread.sleep(1000);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}catch(InterruptedException){}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처음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초가 지난 후 실행 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 주기마다 계속 실행된다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scheduler.</a:t>
            </a:r>
            <a:r>
              <a:rPr lang="en-US" altLang="ko-Kore-KR" sz="11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scheduleAtFixedRate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task, 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TimeUnit.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future.cancel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취소하면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인트럽트 되어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스케줄링이 중지된다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scheduler.shutdown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523CC8D-EA56-DCDF-054E-C7FF75132DB7}"/>
              </a:ext>
            </a:extLst>
          </p:cNvPr>
          <p:cNvSpPr/>
          <p:nvPr/>
        </p:nvSpPr>
        <p:spPr>
          <a:xfrm>
            <a:off x="6431933" y="668732"/>
            <a:ext cx="5556195" cy="591123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ScheduledTaskExample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scheduler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newScheduledThreadPool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Runnable task =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Thread.sleep(1000);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}catch(InterruptedException){}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처음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초가 지난 후 실행 되고 작업 완료 후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초간 지연되고 실행되는 것을 반복한다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scheduler.</a:t>
            </a:r>
            <a:r>
              <a:rPr lang="en-US" altLang="ko-Kore-KR" sz="11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scheduleWithFixedDelay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task, 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TimeUnit.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future.cancel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취소하면 인트럽트 되어 스케줄링이 중지된다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scheduler.shutdown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9206980"/>
      </p:ext>
    </p:extLst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354463" y="922537"/>
            <a:ext cx="3665747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9BC0C8-0C6B-ADAC-E33B-0107495AE202}"/>
              </a:ext>
            </a:extLst>
          </p:cNvPr>
          <p:cNvSpPr txBox="1"/>
          <p:nvPr/>
        </p:nvSpPr>
        <p:spPr>
          <a:xfrm>
            <a:off x="1354463" y="2685857"/>
            <a:ext cx="4507965" cy="18876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고정 크기 스레드 풀 생성</a:t>
            </a: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유동 및 단일 크기 스레드 풀 생성</a:t>
            </a:r>
            <a:endParaRPr lang="en-US" altLang="ko-KR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 스레드 풀 생성</a:t>
            </a:r>
            <a:endParaRPr lang="en-US" altLang="ko-KR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63610517"/>
      </p:ext>
    </p:extLst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226991" y="2748045"/>
            <a:ext cx="7738017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고정 크기 스레드 풀 생성</a:t>
            </a:r>
            <a:endParaRPr lang="en-US" altLang="ko-KR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6070524"/>
      </p:ext>
    </p:extLst>
  </p:cSld>
  <p:clrMapOvr>
    <a:masterClrMapping/>
  </p:clrMapOvr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2096" y="30096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412160" y="609061"/>
            <a:ext cx="11414484" cy="551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Executor, ExecutorService, ScheduledExecutorService, ThreadFactory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클래스를 위한 유틸리티 팩토리 클래스이다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스레드 풀 및 작업 스케줄링에 대한 다양한 메서드와 팩토리 메서드를 제공함으로 복잡한 멀티 스레드 환경에서의 작업을 간단하게 다룰 수 있도록 해 준다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C78D98D-D509-4FB0-C925-B1A54F83E430}"/>
              </a:ext>
            </a:extLst>
          </p:cNvPr>
          <p:cNvSpPr/>
          <p:nvPr/>
        </p:nvSpPr>
        <p:spPr>
          <a:xfrm>
            <a:off x="412160" y="1759414"/>
            <a:ext cx="6089473" cy="8258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인터페이스를 구현한 클래스를 생성하고 반환하는 메서드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인터페이스를 구현한 클래스를 생성하고 반환하는 메서드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생성하고 반환하는 메서드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F8270FF-B0FF-ECCF-423C-E4EEEB06FFE9}"/>
              </a:ext>
            </a:extLst>
          </p:cNvPr>
          <p:cNvSpPr/>
          <p:nvPr/>
        </p:nvSpPr>
        <p:spPr>
          <a:xfrm>
            <a:off x="122096" y="1360300"/>
            <a:ext cx="14798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 메서드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493D6313-D189-9A28-3E33-F164343398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129" y="2724968"/>
            <a:ext cx="5600549" cy="3845391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F5D73D45-5EBE-ABDB-5B5D-26252F86A9A8}"/>
              </a:ext>
            </a:extLst>
          </p:cNvPr>
          <p:cNvSpPr/>
          <p:nvPr/>
        </p:nvSpPr>
        <p:spPr>
          <a:xfrm>
            <a:off x="1241404" y="4093609"/>
            <a:ext cx="5020117" cy="2422252"/>
          </a:xfrm>
          <a:prstGeom prst="rect">
            <a:avLst/>
          </a:prstGeom>
          <a:noFill/>
          <a:ln w="19050">
            <a:solidFill>
              <a:srgbClr val="FFFF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3F2EBAC-FB8D-C395-47CB-5FE30C631E24}"/>
              </a:ext>
            </a:extLst>
          </p:cNvPr>
          <p:cNvSpPr/>
          <p:nvPr/>
        </p:nvSpPr>
        <p:spPr>
          <a:xfrm>
            <a:off x="6652486" y="3483995"/>
            <a:ext cx="1692384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AF49A6F5-EE38-EC67-D977-F8919FBA3FDF}"/>
              </a:ext>
            </a:extLst>
          </p:cNvPr>
          <p:cNvSpPr/>
          <p:nvPr/>
        </p:nvSpPr>
        <p:spPr>
          <a:xfrm>
            <a:off x="10447242" y="5597582"/>
            <a:ext cx="1275074" cy="447776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838E188D-E984-A922-101A-5BAA6456B6A8}"/>
              </a:ext>
            </a:extLst>
          </p:cNvPr>
          <p:cNvSpPr/>
          <p:nvPr/>
        </p:nvSpPr>
        <p:spPr>
          <a:xfrm>
            <a:off x="9266738" y="3999733"/>
            <a:ext cx="1692384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</a:p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7565612B-CDFA-9EEF-DE5C-3E8E6CAA7EFA}"/>
              </a:ext>
            </a:extLst>
          </p:cNvPr>
          <p:cNvSpPr/>
          <p:nvPr/>
        </p:nvSpPr>
        <p:spPr>
          <a:xfrm>
            <a:off x="8429279" y="5609993"/>
            <a:ext cx="1275074" cy="447776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8B390887-5BCB-E5EA-C765-4E443859C37F}"/>
              </a:ext>
            </a:extLst>
          </p:cNvPr>
          <p:cNvCxnSpPr>
            <a:cxnSpLocks/>
            <a:stCxn id="3" idx="3"/>
            <a:endCxn id="7" idx="1"/>
          </p:cNvCxnSpPr>
          <p:nvPr/>
        </p:nvCxnSpPr>
        <p:spPr>
          <a:xfrm>
            <a:off x="8344870" y="3781719"/>
            <a:ext cx="921868" cy="51573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6F02C0CD-29FB-AA68-2D44-69B878191003}"/>
              </a:ext>
            </a:extLst>
          </p:cNvPr>
          <p:cNvCxnSpPr>
            <a:cxnSpLocks/>
            <a:stCxn id="7" idx="2"/>
            <a:endCxn id="6" idx="0"/>
          </p:cNvCxnSpPr>
          <p:nvPr/>
        </p:nvCxnSpPr>
        <p:spPr>
          <a:xfrm>
            <a:off x="10112930" y="4595180"/>
            <a:ext cx="971849" cy="100240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E318A37B-C447-7D1C-1EBA-0C81376EFE4B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 flipH="1">
            <a:off x="10108821" y="4595180"/>
            <a:ext cx="4109" cy="71709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D23F1362-9119-CFCA-AB7F-9182B36C62AC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9066816" y="4595180"/>
            <a:ext cx="1046114" cy="101481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4B64C518-97A6-5B27-D4BB-4D1D189B3409}"/>
              </a:ext>
            </a:extLst>
          </p:cNvPr>
          <p:cNvSpPr/>
          <p:nvPr/>
        </p:nvSpPr>
        <p:spPr>
          <a:xfrm>
            <a:off x="9471284" y="5312270"/>
            <a:ext cx="1275074" cy="447776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F34723D7-42E6-41FB-DB91-1F35412948E2}"/>
              </a:ext>
            </a:extLst>
          </p:cNvPr>
          <p:cNvSpPr/>
          <p:nvPr/>
        </p:nvSpPr>
        <p:spPr>
          <a:xfrm>
            <a:off x="8560829" y="3643218"/>
            <a:ext cx="69769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creates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6C3963F0-5764-BF1E-82ED-1B06054CAC6E}"/>
              </a:ext>
            </a:extLst>
          </p:cNvPr>
          <p:cNvSpPr/>
          <p:nvPr/>
        </p:nvSpPr>
        <p:spPr>
          <a:xfrm>
            <a:off x="10581958" y="4864494"/>
            <a:ext cx="83003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manages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A187EB42-F027-0C61-387F-2797F4C67E36}"/>
              </a:ext>
            </a:extLst>
          </p:cNvPr>
          <p:cNvSpPr/>
          <p:nvPr/>
        </p:nvSpPr>
        <p:spPr>
          <a:xfrm>
            <a:off x="9258521" y="2952741"/>
            <a:ext cx="1700601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B92EDEC7-F693-986C-0FC8-9772385CE0F1}"/>
              </a:ext>
            </a:extLst>
          </p:cNvPr>
          <p:cNvCxnSpPr>
            <a:cxnSpLocks/>
            <a:stCxn id="3" idx="3"/>
            <a:endCxn id="46" idx="1"/>
          </p:cNvCxnSpPr>
          <p:nvPr/>
        </p:nvCxnSpPr>
        <p:spPr>
          <a:xfrm flipV="1">
            <a:off x="8344870" y="3250465"/>
            <a:ext cx="913651" cy="53125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A2EB6E54-E45C-D89E-8668-2BB3DD84AE6A}"/>
              </a:ext>
            </a:extLst>
          </p:cNvPr>
          <p:cNvCxnSpPr>
            <a:cxnSpLocks/>
            <a:stCxn id="7" idx="0"/>
            <a:endCxn id="46" idx="2"/>
          </p:cNvCxnSpPr>
          <p:nvPr/>
        </p:nvCxnSpPr>
        <p:spPr>
          <a:xfrm flipH="1" flipV="1">
            <a:off x="10108822" y="3548188"/>
            <a:ext cx="4108" cy="451545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0696440"/>
      </p:ext>
    </p:extLst>
  </p:cSld>
  <p:clrMapOvr>
    <a:masterClrMapping/>
  </p:clrMapOvr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3A7905A-E1D3-E1BB-500E-5FAAEB2C01E9}"/>
              </a:ext>
            </a:extLst>
          </p:cNvPr>
          <p:cNvSpPr/>
          <p:nvPr/>
        </p:nvSpPr>
        <p:spPr>
          <a:xfrm>
            <a:off x="541443" y="936262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8EFB49B-636C-7FE6-A186-70EE6619FAA0}"/>
              </a:ext>
            </a:extLst>
          </p:cNvPr>
          <p:cNvSpPr/>
          <p:nvPr/>
        </p:nvSpPr>
        <p:spPr>
          <a:xfrm>
            <a:off x="596618" y="1005376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>
                    <a:lumMod val="9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en-US" altLang="ko-KR" sz="1400" b="1">
                <a:solidFill>
                  <a:schemeClr val="bg1">
                    <a:lumMod val="9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400" b="1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400" b="1">
                <a:solidFill>
                  <a:schemeClr val="bg1">
                    <a:lumMod val="9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nThreads</a:t>
            </a:r>
            <a:r>
              <a:rPr lang="en-US" altLang="ko-Kore-KR" sz="1400" b="1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41443" y="1377325"/>
            <a:ext cx="1079469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메서드의 매개변수로 원하는 스레드 개수를 지정할 수 있으며 지정한 개수만큼 스레드가 생성되어 작업을 처리하게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풀은 모든 스레드가 공유하는 대기열을 가지고 있으며 대기열은 무한한 크기의 대기열로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가용 상태이면 대기 중인 작업을 처리한다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활성 상태이고 작업이 추가적으로 제출되면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사용 가능한 상태가 될 때까지 작업들은 대기열에서 대기한다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풀이 종료하기 전에 어떤 스레드가 실패로 종료하게 되면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필요한 경우 새로운 스레드가 대신하게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nThreads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작거나 같으면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IllegalArgumentException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예외가 발생한다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541443" y="3160863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596618" y="3234842"/>
            <a:ext cx="80810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>
                    <a:lumMod val="9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ExecutorService newFixedThreadPool(int nThreads, ThreadFactory threadFactory)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541443" y="3601926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생성과 관련된 로직을 정할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커스텀하게  스레드 생성 방식을 적용하거나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이름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등을 설정할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248657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고정 크기 스레드 풀 생성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ACAAEA-7641-B8EB-CE0A-BA04D2FA5179}"/>
              </a:ext>
            </a:extLst>
          </p:cNvPr>
          <p:cNvSpPr txBox="1"/>
          <p:nvPr/>
        </p:nvSpPr>
        <p:spPr>
          <a:xfrm>
            <a:off x="531818" y="5783407"/>
            <a:ext cx="10794692" cy="2769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ThreadPoolExecutor(nThreads,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nThreads,0L,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MILLISECONDS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LinkedBlockingQueue&lt;Runnable&gt;()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>
              <a:effectLst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369A654-8789-EEFD-68D7-070BFAA07F53}"/>
              </a:ext>
            </a:extLst>
          </p:cNvPr>
          <p:cNvSpPr/>
          <p:nvPr/>
        </p:nvSpPr>
        <p:spPr>
          <a:xfrm>
            <a:off x="537874" y="6054350"/>
            <a:ext cx="10785067" cy="40487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65FBFF4-CF1D-BF4C-9A9B-B75CD74E7374}"/>
              </a:ext>
            </a:extLst>
          </p:cNvPr>
          <p:cNvSpPr/>
          <p:nvPr/>
        </p:nvSpPr>
        <p:spPr>
          <a:xfrm>
            <a:off x="3615085" y="6079773"/>
            <a:ext cx="481894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최대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대기시간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시간단위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무한크기 대기열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스레드팩토리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4FD8BA-0000-F548-DBA7-A61C03F11498}"/>
              </a:ext>
            </a:extLst>
          </p:cNvPr>
          <p:cNvSpPr txBox="1"/>
          <p:nvPr/>
        </p:nvSpPr>
        <p:spPr>
          <a:xfrm>
            <a:off x="531817" y="4973670"/>
            <a:ext cx="10794692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= Executors.</a:t>
            </a:r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newFixedThreadPool</a:t>
            </a:r>
            <a:r>
              <a:rPr lang="en-US" altLang="ko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(10, threadfactory);</a:t>
            </a:r>
            <a:endParaRPr lang="ko-Kore-KR" altLang="en-US" sz="2000"/>
          </a:p>
        </p:txBody>
      </p:sp>
      <p:sp>
        <p:nvSpPr>
          <p:cNvPr id="50" name="아래쪽 화살표[D] 49">
            <a:extLst>
              <a:ext uri="{FF2B5EF4-FFF2-40B4-BE49-F238E27FC236}">
                <a16:creationId xmlns:a16="http://schemas.microsoft.com/office/drawing/2014/main" id="{DD7DC61E-2C62-8870-ED63-986947CAA81F}"/>
              </a:ext>
            </a:extLst>
          </p:cNvPr>
          <p:cNvSpPr/>
          <p:nvPr/>
        </p:nvSpPr>
        <p:spPr>
          <a:xfrm>
            <a:off x="5425579" y="5501817"/>
            <a:ext cx="354827" cy="23138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DB2459B-72BF-986D-D861-0FA7C04B17A3}"/>
              </a:ext>
            </a:extLst>
          </p:cNvPr>
          <p:cNvCxnSpPr/>
          <p:nvPr/>
        </p:nvCxnSpPr>
        <p:spPr>
          <a:xfrm>
            <a:off x="541442" y="1377325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/>
          <p:nvPr/>
        </p:nvCxnSpPr>
        <p:spPr>
          <a:xfrm>
            <a:off x="539658" y="3601926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4574824"/>
      </p:ext>
    </p:extLst>
  </p:cSld>
  <p:clrMapOvr>
    <a:masterClrMapping/>
  </p:clrMapOvr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37874" y="796639"/>
            <a:ext cx="1079112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생성과 관련된 세부 사항을 추상화하고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원하는 방식으로 스레드를 커스터마이징 할 수 있도록 도와주는 객체이다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팩토리를 사용하면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호출을 직접 생성하지 않고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하위 클래스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우선 순위 등을 사용할 수 있게 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Executors.defaultThreadFactory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기본적인 간단한 구현을 제공한다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613027" y="2037593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668202" y="2111572"/>
            <a:ext cx="80810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newThread(Runnable r</a:t>
            </a:r>
            <a:r>
              <a:rPr lang="en-US" altLang="ko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613027" y="2478656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 </a:t>
            </a:r>
            <a:r>
              <a:rPr lang="en-US" altLang="ko-Kore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생성한다</a:t>
            </a:r>
            <a:endParaRPr lang="en-US" altLang="ko-KR" sz="1200" b="0" i="0">
              <a:solidFill>
                <a:srgbClr val="37415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구현체는 우선순위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이름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상태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등을 초기화할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185095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/>
          <p:nvPr/>
        </p:nvCxnSpPr>
        <p:spPr>
          <a:xfrm>
            <a:off x="611242" y="2478656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7177EE28-77D1-BCF1-1CA2-AD98B35CA1E0}"/>
              </a:ext>
            </a:extLst>
          </p:cNvPr>
          <p:cNvCxnSpPr/>
          <p:nvPr/>
        </p:nvCxnSpPr>
        <p:spPr>
          <a:xfrm>
            <a:off x="609458" y="2037593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32CFEADA-A970-0DA9-6302-98C0D2BD1DA1}"/>
              </a:ext>
            </a:extLst>
          </p:cNvPr>
          <p:cNvSpPr txBox="1"/>
          <p:nvPr/>
        </p:nvSpPr>
        <p:spPr>
          <a:xfrm>
            <a:off x="668203" y="3349245"/>
            <a:ext cx="5902156" cy="228524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CustomThreadFactory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20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threadNamePrefix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20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"-"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threadCount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newThread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"Created new thread: "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  <a:r>
              <a:rPr lang="en-US" altLang="ko-Kore-KR" sz="120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newThread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DE0350D2-E850-1759-0A64-632C67CE3F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3650" y="3622486"/>
            <a:ext cx="4000500" cy="18415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398848D-9471-FCB1-5641-0358C7A8B2C5}"/>
              </a:ext>
            </a:extLst>
          </p:cNvPr>
          <p:cNvSpPr txBox="1"/>
          <p:nvPr/>
        </p:nvSpPr>
        <p:spPr>
          <a:xfrm>
            <a:off x="8354005" y="3259639"/>
            <a:ext cx="209979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DefaultThreadFactory</a:t>
            </a:r>
          </a:p>
        </p:txBody>
      </p:sp>
      <p:sp>
        <p:nvSpPr>
          <p:cNvPr id="17" name="아래쪽 화살표[D] 16">
            <a:extLst>
              <a:ext uri="{FF2B5EF4-FFF2-40B4-BE49-F238E27FC236}">
                <a16:creationId xmlns:a16="http://schemas.microsoft.com/office/drawing/2014/main" id="{558C0D2C-8CEA-2AE7-7779-16C250E28F10}"/>
              </a:ext>
            </a:extLst>
          </p:cNvPr>
          <p:cNvSpPr/>
          <p:nvPr/>
        </p:nvSpPr>
        <p:spPr>
          <a:xfrm rot="5400000">
            <a:off x="6809590" y="4281292"/>
            <a:ext cx="354827" cy="523888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49078053"/>
      </p:ext>
    </p:extLst>
  </p:cSld>
  <p:clrMapOvr>
    <a:masterClrMapping/>
  </p:clrMapOvr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5683" y="226953"/>
            <a:ext cx="444916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</a:t>
            </a:r>
            <a:r>
              <a:rPr lang="en-US" altLang="ko-KR" sz="16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newFixedThreadPool()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27693" y="668732"/>
            <a:ext cx="7017753" cy="618630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FixedThreadPoolExample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endParaRPr lang="en-US" altLang="ko-Kore-KR" sz="1100">
              <a:solidFill>
                <a:srgbClr val="54A857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ThreadFactory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CustomThreadFactory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"CustomThread"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r>
              <a:rPr lang="ko-KR" altLang="en-US" sz="1100">
                <a:solidFill>
                  <a:srgbClr val="54A857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쓰레드 풀 크기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numThreads,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</a:p>
          <a:p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numTasks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생성할 작업 개수 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futures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ArrayList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리스트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numTasks;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= i;</a:t>
            </a:r>
          </a:p>
          <a:p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Callable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=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executor.submit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총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개의 작업을 등록하고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개의 스레드가 실행한다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futures.add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: futures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모든 작업의 결과를 처리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result = future.get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가져오기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블록됨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523CC8D-EA56-DCDF-054E-C7FF75132DB7}"/>
              </a:ext>
            </a:extLst>
          </p:cNvPr>
          <p:cNvSpPr/>
          <p:nvPr/>
        </p:nvSpPr>
        <p:spPr>
          <a:xfrm>
            <a:off x="7729561" y="668732"/>
            <a:ext cx="4313801" cy="43877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CustomThreadFactory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threadCount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threadNamePrefix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CustomThreadFactory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threadNamePrefix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threadNamePrefix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threadNamePrefix;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threadCount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++;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String threadName =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threadNamePrefix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"-"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threadCount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newThread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r, threadName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"Created new thread: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threadName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newThread;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78705E08-2BA0-B50B-6D64-924BBB645CF8}"/>
              </a:ext>
            </a:extLst>
          </p:cNvPr>
          <p:cNvCxnSpPr>
            <a:cxnSpLocks/>
          </p:cNvCxnSpPr>
          <p:nvPr/>
        </p:nvCxnSpPr>
        <p:spPr>
          <a:xfrm>
            <a:off x="5698241" y="1454448"/>
            <a:ext cx="2031320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BAC6E594-CC38-1052-EB79-583EA09AEED9}"/>
              </a:ext>
            </a:extLst>
          </p:cNvPr>
          <p:cNvCxnSpPr>
            <a:cxnSpLocks/>
          </p:cNvCxnSpPr>
          <p:nvPr/>
        </p:nvCxnSpPr>
        <p:spPr>
          <a:xfrm flipH="1">
            <a:off x="7342494" y="4197648"/>
            <a:ext cx="2642266" cy="131330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0B996AB-9B4E-C6FB-70E7-180841FCE1FD}"/>
              </a:ext>
            </a:extLst>
          </p:cNvPr>
          <p:cNvSpPr/>
          <p:nvPr/>
        </p:nvSpPr>
        <p:spPr>
          <a:xfrm>
            <a:off x="732040" y="1872047"/>
            <a:ext cx="5816046" cy="177674"/>
          </a:xfrm>
          <a:prstGeom prst="rect">
            <a:avLst/>
          </a:prstGeom>
          <a:noFill/>
          <a:ln w="19050">
            <a:solidFill>
              <a:srgbClr val="FFFF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42F99289-C410-CB15-791F-1B9573C3FD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5714" y="4356338"/>
            <a:ext cx="2476780" cy="1982855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89905931-913F-AD18-2B7D-28C2B209552F}"/>
              </a:ext>
            </a:extLst>
          </p:cNvPr>
          <p:cNvSpPr/>
          <p:nvPr/>
        </p:nvSpPr>
        <p:spPr>
          <a:xfrm>
            <a:off x="6328904" y="4356338"/>
            <a:ext cx="176224" cy="1982854"/>
          </a:xfrm>
          <a:prstGeom prst="rect">
            <a:avLst/>
          </a:prstGeom>
          <a:noFill/>
          <a:ln w="19050">
            <a:solidFill>
              <a:srgbClr val="FFFF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72388122"/>
      </p:ext>
    </p:extLst>
  </p:cSld>
  <p:clrMapOvr>
    <a:masterClrMapping/>
  </p:clrMapOvr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024740" y="2748045"/>
            <a:ext cx="10142520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유동 및 단일 크기 스레드 풀 생성</a:t>
            </a:r>
          </a:p>
        </p:txBody>
      </p:sp>
    </p:spTree>
    <p:extLst>
      <p:ext uri="{BB962C8B-B14F-4D97-AF65-F5344CB8AC3E}">
        <p14:creationId xmlns:p14="http://schemas.microsoft.com/office/powerpoint/2010/main" val="2592938202"/>
      </p:ext>
    </p:extLst>
  </p:cSld>
  <p:clrMapOvr>
    <a:masterClrMapping/>
  </p:clrMapOvr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3A7905A-E1D3-E1BB-500E-5FAAEB2C01E9}"/>
              </a:ext>
            </a:extLst>
          </p:cNvPr>
          <p:cNvSpPr/>
          <p:nvPr/>
        </p:nvSpPr>
        <p:spPr>
          <a:xfrm>
            <a:off x="541443" y="936262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8EFB49B-636C-7FE6-A186-70EE6619FAA0}"/>
              </a:ext>
            </a:extLst>
          </p:cNvPr>
          <p:cNvSpPr/>
          <p:nvPr/>
        </p:nvSpPr>
        <p:spPr>
          <a:xfrm>
            <a:off x="596618" y="1005376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newCachedThreadPool ()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41443" y="1377325"/>
            <a:ext cx="1056198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제출되면 현재 사용 가능한 스레드가 있는지 확인하고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없으면 새 스레드를 생성하여 작업을 수행한다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많은 수의 짧은 작업들을 병렬로 실행하면서 처리 성능을 향상시킬 수 있으며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60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사용되지 않은 스레드는 자동 종료되고 캐시에서 제거된다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담아놓고 대기시키는 블록킹 큐가 아닌 스레드 간 작업을 주고 받는 동기 큐를 사용하기 때문에 작업이 제출되면 해당 작업이 즉시 실행된다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개수를 제한하지 않으며 작업 요청이 많을 때는 스레드 수가 증가하고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요청이 감소하면 유휴 상태의 스레드가 종료되어 스레드 풀의 스레드 개수가 조절된다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537873" y="3147832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593048" y="3221811"/>
            <a:ext cx="80810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ExecutorService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newCachedThreadPool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(ThreadFactory threadFactory)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537873" y="3588895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생성과 관련된 로직을 정할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커스텀하게  스레드 생성 방식을 적용하거나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이름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등을 설정할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248657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유동 크기 스레드 풀 생성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ACAAEA-7641-B8EB-CE0A-BA04D2FA5179}"/>
              </a:ext>
            </a:extLst>
          </p:cNvPr>
          <p:cNvSpPr txBox="1"/>
          <p:nvPr/>
        </p:nvSpPr>
        <p:spPr>
          <a:xfrm>
            <a:off x="535386" y="5728452"/>
            <a:ext cx="10794692" cy="2769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ThreadPoolExecutor(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Integer.MAX_VALUE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60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MILLISECONDS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SynchronousQueue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&lt;R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unnable&gt;()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>
              <a:effectLst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369A654-8789-EEFD-68D7-070BFAA07F53}"/>
              </a:ext>
            </a:extLst>
          </p:cNvPr>
          <p:cNvSpPr/>
          <p:nvPr/>
        </p:nvSpPr>
        <p:spPr>
          <a:xfrm>
            <a:off x="541442" y="5999395"/>
            <a:ext cx="10785067" cy="40487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65FBFF4-CF1D-BF4C-9A9B-B75CD74E7374}"/>
              </a:ext>
            </a:extLst>
          </p:cNvPr>
          <p:cNvSpPr/>
          <p:nvPr/>
        </p:nvSpPr>
        <p:spPr>
          <a:xfrm>
            <a:off x="3618653" y="6054496"/>
            <a:ext cx="473398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최대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대기시간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시간단위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대기열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스레드팩토리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4FD8BA-0000-F548-DBA7-A61C03F11498}"/>
              </a:ext>
            </a:extLst>
          </p:cNvPr>
          <p:cNvSpPr txBox="1"/>
          <p:nvPr/>
        </p:nvSpPr>
        <p:spPr>
          <a:xfrm>
            <a:off x="535385" y="4918715"/>
            <a:ext cx="10794692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= Executors.</a:t>
            </a:r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newCachedThreadPool</a:t>
            </a:r>
            <a:r>
              <a:rPr lang="en-US" altLang="ko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(threadFactory);</a:t>
            </a:r>
            <a:endParaRPr lang="ko-Kore-KR" altLang="en-US" sz="2000"/>
          </a:p>
        </p:txBody>
      </p:sp>
      <p:sp>
        <p:nvSpPr>
          <p:cNvPr id="50" name="아래쪽 화살표[D] 49">
            <a:extLst>
              <a:ext uri="{FF2B5EF4-FFF2-40B4-BE49-F238E27FC236}">
                <a16:creationId xmlns:a16="http://schemas.microsoft.com/office/drawing/2014/main" id="{DD7DC61E-2C62-8870-ED63-986947CAA81F}"/>
              </a:ext>
            </a:extLst>
          </p:cNvPr>
          <p:cNvSpPr/>
          <p:nvPr/>
        </p:nvSpPr>
        <p:spPr>
          <a:xfrm>
            <a:off x="5429147" y="5446862"/>
            <a:ext cx="354827" cy="23138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DB2459B-72BF-986D-D861-0FA7C04B17A3}"/>
              </a:ext>
            </a:extLst>
          </p:cNvPr>
          <p:cNvCxnSpPr/>
          <p:nvPr/>
        </p:nvCxnSpPr>
        <p:spPr>
          <a:xfrm>
            <a:off x="541442" y="1377325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/>
          <p:nvPr/>
        </p:nvCxnSpPr>
        <p:spPr>
          <a:xfrm>
            <a:off x="536088" y="3588895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9833073"/>
      </p:ext>
    </p:extLst>
  </p:cSld>
  <p:clrMapOvr>
    <a:masterClrMapping/>
  </p:clrMapOvr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3A7905A-E1D3-E1BB-500E-5FAAEB2C01E9}"/>
              </a:ext>
            </a:extLst>
          </p:cNvPr>
          <p:cNvSpPr/>
          <p:nvPr/>
        </p:nvSpPr>
        <p:spPr>
          <a:xfrm>
            <a:off x="541443" y="936262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8EFB49B-636C-7FE6-A186-70EE6619FAA0}"/>
              </a:ext>
            </a:extLst>
          </p:cNvPr>
          <p:cNvSpPr/>
          <p:nvPr/>
        </p:nvSpPr>
        <p:spPr>
          <a:xfrm>
            <a:off x="596618" y="1005376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newSingleThreadExecutor()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41443" y="1377325"/>
            <a:ext cx="1079112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스레드를 사용하여 작업을 실행하는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이며 작업들이 순차적으로 실행되는 것을 보장한다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개의 스레드가 실행 중에 실패로 인해 종료되면 새로운 스레드가 생성되어 실패 이후 후속 작업을 대신 실행한다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순차적으로 실행해야 하거나 여러 작업 간의 순서를 보장해야 할 때 유용하며 스레드가 한 개이기 때문에 공유 자원 관리에 대한 복잡성이 줄어들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newFixedThreadPool(1)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동등한 기능을 가지지만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추가 스레드를 사용하기 위해 다시 구성 되지 않는다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537873" y="3154572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593048" y="3228551"/>
            <a:ext cx="80810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ExecutorService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newSingleThreadExecutor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(ThreadFactory threadFactory)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537873" y="3595635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생성과 관련된 로직을 정할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커스텀하게  스레드 생성 방식을 적용하거나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이름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등을 설정할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207460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스레드 풀 생성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ACAAEA-7641-B8EB-CE0A-BA04D2FA5179}"/>
              </a:ext>
            </a:extLst>
          </p:cNvPr>
          <p:cNvSpPr txBox="1"/>
          <p:nvPr/>
        </p:nvSpPr>
        <p:spPr>
          <a:xfrm>
            <a:off x="528248" y="5783407"/>
            <a:ext cx="10794692" cy="30777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ThreadPoolExecutor(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,0L, TimeUnit.</a:t>
            </a:r>
            <a:r>
              <a:rPr lang="en-US" altLang="ko-Kore-KR" sz="14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MILLISECONDS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LinkedBlockingQueue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&lt;R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unnable&gt;()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400">
              <a:effectLst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369A654-8789-EEFD-68D7-070BFAA07F53}"/>
              </a:ext>
            </a:extLst>
          </p:cNvPr>
          <p:cNvSpPr/>
          <p:nvPr/>
        </p:nvSpPr>
        <p:spPr>
          <a:xfrm>
            <a:off x="534304" y="6054350"/>
            <a:ext cx="10785067" cy="40487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65FBFF4-CF1D-BF4C-9A9B-B75CD74E7374}"/>
              </a:ext>
            </a:extLst>
          </p:cNvPr>
          <p:cNvSpPr/>
          <p:nvPr/>
        </p:nvSpPr>
        <p:spPr>
          <a:xfrm>
            <a:off x="3248740" y="6105610"/>
            <a:ext cx="484780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최대 스레드개수 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대기시간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시간단위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무한크기 대기열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스레드팩토리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4FD8BA-0000-F548-DBA7-A61C03F11498}"/>
              </a:ext>
            </a:extLst>
          </p:cNvPr>
          <p:cNvSpPr txBox="1"/>
          <p:nvPr/>
        </p:nvSpPr>
        <p:spPr>
          <a:xfrm>
            <a:off x="528247" y="4973670"/>
            <a:ext cx="10794692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= Executors.</a:t>
            </a:r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newSingleThreadExecutor</a:t>
            </a:r>
            <a:r>
              <a:rPr lang="en-US" altLang="ko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(threadFactory);</a:t>
            </a:r>
            <a:endParaRPr lang="ko-Kore-KR" altLang="en-US" sz="2000"/>
          </a:p>
        </p:txBody>
      </p:sp>
      <p:sp>
        <p:nvSpPr>
          <p:cNvPr id="50" name="아래쪽 화살표[D] 49">
            <a:extLst>
              <a:ext uri="{FF2B5EF4-FFF2-40B4-BE49-F238E27FC236}">
                <a16:creationId xmlns:a16="http://schemas.microsoft.com/office/drawing/2014/main" id="{DD7DC61E-2C62-8870-ED63-986947CAA81F}"/>
              </a:ext>
            </a:extLst>
          </p:cNvPr>
          <p:cNvSpPr/>
          <p:nvPr/>
        </p:nvSpPr>
        <p:spPr>
          <a:xfrm>
            <a:off x="5422009" y="5501817"/>
            <a:ext cx="354827" cy="23138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DB2459B-72BF-986D-D861-0FA7C04B17A3}"/>
              </a:ext>
            </a:extLst>
          </p:cNvPr>
          <p:cNvCxnSpPr/>
          <p:nvPr/>
        </p:nvCxnSpPr>
        <p:spPr>
          <a:xfrm>
            <a:off x="541442" y="1377325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2CD260F2-6167-CAD3-BD2B-CD6833B13A4C}"/>
              </a:ext>
            </a:extLst>
          </p:cNvPr>
          <p:cNvCxnSpPr/>
          <p:nvPr/>
        </p:nvCxnSpPr>
        <p:spPr>
          <a:xfrm>
            <a:off x="539658" y="936262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/>
          <p:nvPr/>
        </p:nvCxnSpPr>
        <p:spPr>
          <a:xfrm>
            <a:off x="536088" y="3595635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7177EE28-77D1-BCF1-1CA2-AD98B35CA1E0}"/>
              </a:ext>
            </a:extLst>
          </p:cNvPr>
          <p:cNvCxnSpPr/>
          <p:nvPr/>
        </p:nvCxnSpPr>
        <p:spPr>
          <a:xfrm>
            <a:off x="534304" y="3154572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30715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336386" y="299232"/>
            <a:ext cx="9655402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en-US" altLang="ko-Kore-KR" b="1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b="1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권한 모드</a:t>
            </a:r>
            <a:endParaRPr lang="en-US" altLang="ko-KR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명령어를 실행할 때 크게 두 가지 권한 모드로 구분해서 실행하는데 사용자모드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(user mode)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커널모드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(kernel mode)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구분한다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동작하는 동안 두가지 모드를 번갈아 가면서 수행한다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47D5E1D-61EC-A711-5741-F3E00595267C}"/>
              </a:ext>
            </a:extLst>
          </p:cNvPr>
          <p:cNvSpPr txBox="1"/>
          <p:nvPr/>
        </p:nvSpPr>
        <p:spPr>
          <a:xfrm>
            <a:off x="336387" y="2019707"/>
            <a:ext cx="6340574" cy="37087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모드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(Mode Bit =1)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응용프로그램의 코드가 실행 되는 모드로서 메모리의 유저영역만 접근 가능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디스크</a:t>
            </a:r>
            <a:r>
              <a:rPr lang="en-US" altLang="ko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메모리</a:t>
            </a:r>
            <a:r>
              <a:rPr lang="en-US" altLang="ko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P</a:t>
            </a:r>
            <a:r>
              <a:rPr lang="en-US" altLang="ko-Kore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rinter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및 </a:t>
            </a:r>
            <a:r>
              <a:rPr lang="ko-KR" altLang="en-US" sz="1200">
                <a:solidFill>
                  <a:srgbClr val="212529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장치들과 같은 특정 리소스들에 직접 접근할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대부분의 응용프로그램은 입출력 장치나 파일로의 접근이 필요하기 때문에 이 때는 유저모드에서 커널모드로의 전환이 되어야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모드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(Mode Bit =0)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영역의 코드가 실행 되는 모드로서 메모리의 유저영역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커널영역 모두 접근 가능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하드웨어 자원에 직접 접근할 수 있음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135AC1B9-C87E-B66A-8B1C-87F03A74695C}"/>
              </a:ext>
            </a:extLst>
          </p:cNvPr>
          <p:cNvSpPr/>
          <p:nvPr/>
        </p:nvSpPr>
        <p:spPr>
          <a:xfrm>
            <a:off x="7812255" y="4750126"/>
            <a:ext cx="3035646" cy="674365"/>
          </a:xfrm>
          <a:prstGeom prst="rect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Cpu, Memory, I/O </a:t>
            </a:r>
            <a:r>
              <a:rPr lang="ko-KR" altLang="en-US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</a:t>
            </a:r>
            <a:endParaRPr lang="ko-KR" altLang="en-US" sz="1400">
              <a:solidFill>
                <a:schemeClr val="bg1"/>
              </a:solidFill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D7D17D20-5135-EFBC-B540-EEDB311E4289}"/>
              </a:ext>
            </a:extLst>
          </p:cNvPr>
          <p:cNvSpPr/>
          <p:nvPr/>
        </p:nvSpPr>
        <p:spPr>
          <a:xfrm>
            <a:off x="7812255" y="3418469"/>
            <a:ext cx="3035646" cy="9440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영역</a:t>
            </a:r>
            <a:endParaRPr lang="en-US" altLang="ko-KR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 코드 실행</a:t>
            </a:r>
            <a:endParaRPr lang="en-US" altLang="ko-KR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F99D0674-0950-9664-6D68-CA7DFFA374D8}"/>
              </a:ext>
            </a:extLst>
          </p:cNvPr>
          <p:cNvSpPr/>
          <p:nvPr/>
        </p:nvSpPr>
        <p:spPr>
          <a:xfrm>
            <a:off x="7812255" y="2474374"/>
            <a:ext cx="3035645" cy="94409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유저 영역</a:t>
            </a:r>
            <a:endParaRPr lang="en-US" altLang="ko-KR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코드 실행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84" name="직선 연결선[R] 83">
            <a:extLst>
              <a:ext uri="{FF2B5EF4-FFF2-40B4-BE49-F238E27FC236}">
                <a16:creationId xmlns:a16="http://schemas.microsoft.com/office/drawing/2014/main" id="{7E0E9D61-904D-83D2-7559-D49084C327A7}"/>
              </a:ext>
            </a:extLst>
          </p:cNvPr>
          <p:cNvCxnSpPr>
            <a:cxnSpLocks/>
          </p:cNvCxnSpPr>
          <p:nvPr/>
        </p:nvCxnSpPr>
        <p:spPr>
          <a:xfrm>
            <a:off x="10847900" y="2474374"/>
            <a:ext cx="38610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947E2DD4-1FE4-083A-417B-A9D276A94802}"/>
              </a:ext>
            </a:extLst>
          </p:cNvPr>
          <p:cNvSpPr/>
          <p:nvPr/>
        </p:nvSpPr>
        <p:spPr>
          <a:xfrm>
            <a:off x="11084248" y="3194990"/>
            <a:ext cx="7713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커널모드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 가능</a:t>
            </a: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D321D953-7CD2-CD2B-8C0E-3D38EFC0171E}"/>
              </a:ext>
            </a:extLst>
          </p:cNvPr>
          <p:cNvSpPr/>
          <p:nvPr/>
        </p:nvSpPr>
        <p:spPr>
          <a:xfrm>
            <a:off x="6979281" y="2787131"/>
            <a:ext cx="63991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유저모드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접근가능</a:t>
            </a: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493A9242-ADDC-BD1D-3DE3-45AB9763638F}"/>
              </a:ext>
            </a:extLst>
          </p:cNvPr>
          <p:cNvSpPr/>
          <p:nvPr/>
        </p:nvSpPr>
        <p:spPr>
          <a:xfrm>
            <a:off x="7076155" y="4948808"/>
            <a:ext cx="73610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하드웨어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2B123DE-43CD-0962-AF1E-2F7400707F42}"/>
              </a:ext>
            </a:extLst>
          </p:cNvPr>
          <p:cNvSpPr/>
          <p:nvPr/>
        </p:nvSpPr>
        <p:spPr>
          <a:xfrm>
            <a:off x="8983057" y="2163459"/>
            <a:ext cx="51488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RAM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0652E77A-1CAB-F5B8-3DC6-A9244EF60319}"/>
              </a:ext>
            </a:extLst>
          </p:cNvPr>
          <p:cNvCxnSpPr>
            <a:cxnSpLocks/>
            <a:stCxn id="74" idx="2"/>
          </p:cNvCxnSpPr>
          <p:nvPr/>
        </p:nvCxnSpPr>
        <p:spPr>
          <a:xfrm flipH="1">
            <a:off x="9330076" y="4362563"/>
            <a:ext cx="2" cy="38756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8C8DDDDF-BCD1-0D6C-3BEC-95A9C006DB71}"/>
              </a:ext>
            </a:extLst>
          </p:cNvPr>
          <p:cNvCxnSpPr>
            <a:cxnSpLocks/>
          </p:cNvCxnSpPr>
          <p:nvPr/>
        </p:nvCxnSpPr>
        <p:spPr>
          <a:xfrm>
            <a:off x="7426146" y="4356507"/>
            <a:ext cx="38610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53BDE889-BF9E-D6E1-B93C-7D5B2E942C5C}"/>
              </a:ext>
            </a:extLst>
          </p:cNvPr>
          <p:cNvCxnSpPr>
            <a:cxnSpLocks/>
          </p:cNvCxnSpPr>
          <p:nvPr/>
        </p:nvCxnSpPr>
        <p:spPr>
          <a:xfrm>
            <a:off x="7426146" y="3418468"/>
            <a:ext cx="38610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0AE0AAF0-E009-1E4F-1471-E4565302FC9B}"/>
              </a:ext>
            </a:extLst>
          </p:cNvPr>
          <p:cNvCxnSpPr>
            <a:cxnSpLocks/>
          </p:cNvCxnSpPr>
          <p:nvPr/>
        </p:nvCxnSpPr>
        <p:spPr>
          <a:xfrm>
            <a:off x="7412984" y="2474374"/>
            <a:ext cx="38610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3049B603-8F96-BE21-0E7C-7F3D2C727049}"/>
              </a:ext>
            </a:extLst>
          </p:cNvPr>
          <p:cNvCxnSpPr>
            <a:cxnSpLocks/>
          </p:cNvCxnSpPr>
          <p:nvPr/>
        </p:nvCxnSpPr>
        <p:spPr>
          <a:xfrm>
            <a:off x="10847900" y="4356507"/>
            <a:ext cx="38610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213ACA8-3BEA-64CB-8327-29F5CCFFE9FA}"/>
              </a:ext>
            </a:extLst>
          </p:cNvPr>
          <p:cNvSpPr/>
          <p:nvPr/>
        </p:nvSpPr>
        <p:spPr>
          <a:xfrm>
            <a:off x="6907946" y="3617150"/>
            <a:ext cx="78258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유저모드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 불가능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11C40923-3DF3-B4FD-7B6E-2E39E6242A01}"/>
              </a:ext>
            </a:extLst>
          </p:cNvPr>
          <p:cNvCxnSpPr/>
          <p:nvPr/>
        </p:nvCxnSpPr>
        <p:spPr>
          <a:xfrm>
            <a:off x="11040954" y="2474374"/>
            <a:ext cx="0" cy="188213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08BBBCB-26A6-1C5A-4398-8D02E29C53C2}"/>
              </a:ext>
            </a:extLst>
          </p:cNvPr>
          <p:cNvCxnSpPr/>
          <p:nvPr/>
        </p:nvCxnSpPr>
        <p:spPr>
          <a:xfrm>
            <a:off x="7619200" y="2474374"/>
            <a:ext cx="0" cy="94409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39A09899-7594-7A55-017C-6704A45041E2}"/>
              </a:ext>
            </a:extLst>
          </p:cNvPr>
          <p:cNvCxnSpPr/>
          <p:nvPr/>
        </p:nvCxnSpPr>
        <p:spPr>
          <a:xfrm>
            <a:off x="7619200" y="3415440"/>
            <a:ext cx="0" cy="94106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5074230"/>
      </p:ext>
    </p:extLst>
  </p:cSld>
  <p:clrMapOvr>
    <a:masterClrMapping/>
  </p:clrMapOvr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5683" y="226953"/>
            <a:ext cx="46502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</a:t>
            </a:r>
            <a:r>
              <a:rPr lang="en-US" altLang="ko-KR" sz="16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newCachedThreadPool()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27693" y="668732"/>
            <a:ext cx="6646357" cy="618630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ScheduledTaskExample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endParaRPr lang="en-US" altLang="ko-Kore-KR" sz="1100">
              <a:solidFill>
                <a:srgbClr val="54A857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ThreadFactory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CustomThreadFactory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"CustomThread"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Executors.newCachedThreadPool();</a:t>
            </a:r>
          </a:p>
          <a:p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numTasks = </a:t>
            </a:r>
            <a:r>
              <a:rPr lang="en-US" altLang="ko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생성할 작업 개수 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futures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ArrayList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리스트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numTasks;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= i;</a:t>
            </a:r>
          </a:p>
          <a:p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Callable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=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executor.submit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futures.add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: futures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모든 작업의 결과를 처리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result = future.get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가져오기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블록됨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C5A9708D-A0E3-A248-3EB5-64A3907636AC}"/>
              </a:ext>
            </a:extLst>
          </p:cNvPr>
          <p:cNvCxnSpPr>
            <a:cxnSpLocks/>
          </p:cNvCxnSpPr>
          <p:nvPr/>
        </p:nvCxnSpPr>
        <p:spPr>
          <a:xfrm>
            <a:off x="3139148" y="2129509"/>
            <a:ext cx="4982628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7B0AA96-491F-6A2C-4ECF-CB76BE3BD069}"/>
              </a:ext>
            </a:extLst>
          </p:cNvPr>
          <p:cNvSpPr/>
          <p:nvPr/>
        </p:nvSpPr>
        <p:spPr>
          <a:xfrm>
            <a:off x="4886244" y="2147920"/>
            <a:ext cx="22878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작업개수만큼 스레드 생성</a:t>
            </a:r>
            <a:endParaRPr lang="ko-KR" altLang="en-US" sz="16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8EDE4C1-56B5-32CA-A101-5775282F9FAB}"/>
              </a:ext>
            </a:extLst>
          </p:cNvPr>
          <p:cNvSpPr/>
          <p:nvPr/>
        </p:nvSpPr>
        <p:spPr>
          <a:xfrm>
            <a:off x="689081" y="1683707"/>
            <a:ext cx="4226586" cy="224869"/>
          </a:xfrm>
          <a:prstGeom prst="rect">
            <a:avLst/>
          </a:prstGeom>
          <a:noFill/>
          <a:ln w="19050">
            <a:solidFill>
              <a:srgbClr val="FFFF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DE86611-E6BB-D5B3-AB5F-BBA082321B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1776" y="668732"/>
            <a:ext cx="2825997" cy="4035019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16B860C7-8A31-9311-FE4F-5C37C5D4CB7D}"/>
              </a:ext>
            </a:extLst>
          </p:cNvPr>
          <p:cNvSpPr/>
          <p:nvPr/>
        </p:nvSpPr>
        <p:spPr>
          <a:xfrm>
            <a:off x="9702459" y="700778"/>
            <a:ext cx="220929" cy="3990699"/>
          </a:xfrm>
          <a:prstGeom prst="rect">
            <a:avLst/>
          </a:prstGeom>
          <a:noFill/>
          <a:ln w="19050">
            <a:solidFill>
              <a:srgbClr val="FFFF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1029218"/>
      </p:ext>
    </p:extLst>
  </p:cSld>
  <p:clrMapOvr>
    <a:masterClrMapping/>
  </p:clrMapOvr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13555" y="2748045"/>
            <a:ext cx="7564891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 스레드 풀 생성</a:t>
            </a:r>
          </a:p>
        </p:txBody>
      </p:sp>
    </p:spTree>
    <p:extLst>
      <p:ext uri="{BB962C8B-B14F-4D97-AF65-F5344CB8AC3E}">
        <p14:creationId xmlns:p14="http://schemas.microsoft.com/office/powerpoint/2010/main" val="2500811468"/>
      </p:ext>
    </p:extLst>
  </p:cSld>
  <p:clrMapOvr>
    <a:masterClrMapping/>
  </p:clrMapOvr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3A7905A-E1D3-E1BB-500E-5FAAEB2C01E9}"/>
              </a:ext>
            </a:extLst>
          </p:cNvPr>
          <p:cNvSpPr/>
          <p:nvPr/>
        </p:nvSpPr>
        <p:spPr>
          <a:xfrm>
            <a:off x="541443" y="936262"/>
            <a:ext cx="11182255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8EFB49B-636C-7FE6-A186-70EE6619FAA0}"/>
              </a:ext>
            </a:extLst>
          </p:cNvPr>
          <p:cNvSpPr/>
          <p:nvPr/>
        </p:nvSpPr>
        <p:spPr>
          <a:xfrm>
            <a:off x="596618" y="1005376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newScheduledThreadPool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corePoolSize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41443" y="1377325"/>
            <a:ext cx="1079469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지연 시간 후에 명령을 실행하거나 주기적으로 실행할 수 있는 스레드 풀을 생성한다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개의 스레드가 실행 중에 실패로 인해 종료되면 새로운 스레드가 생성되어 실패 이후 후속 작업을 대신 실행한다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작거나 같으면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IllegalArgumentException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예외가 발생한다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541443" y="2830210"/>
            <a:ext cx="11182255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596617" y="2904189"/>
            <a:ext cx="8995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newScheduledThreadPool(int corePoolSize, ThreadFactory threadFactory)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541443" y="3271273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생성과 관련된 로직을 정할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커스텀하게  스레드 생성 방식을 적용하거나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이름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등을 설정할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38122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 기능을 지원하는 스레드 풀 생성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ACAAEA-7641-B8EB-CE0A-BA04D2FA5179}"/>
              </a:ext>
            </a:extLst>
          </p:cNvPr>
          <p:cNvSpPr txBox="1"/>
          <p:nvPr/>
        </p:nvSpPr>
        <p:spPr>
          <a:xfrm>
            <a:off x="535386" y="5533894"/>
            <a:ext cx="11186173" cy="2769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ScheduledThreadPoolExecutor(corePoolSize,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Integer.MAX_VALUE, DEFAULT_KEEPALIVE_MILLIS, MILLISECONDS,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DelayedWorkQueue()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>
              <a:effectLst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369A654-8789-EEFD-68D7-070BFAA07F53}"/>
              </a:ext>
            </a:extLst>
          </p:cNvPr>
          <p:cNvSpPr/>
          <p:nvPr/>
        </p:nvSpPr>
        <p:spPr>
          <a:xfrm>
            <a:off x="537874" y="5790650"/>
            <a:ext cx="11176199" cy="2978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65FBFF4-CF1D-BF4C-9A9B-B75CD74E7374}"/>
              </a:ext>
            </a:extLst>
          </p:cNvPr>
          <p:cNvSpPr/>
          <p:nvPr/>
        </p:nvSpPr>
        <p:spPr>
          <a:xfrm>
            <a:off x="4781335" y="5821428"/>
            <a:ext cx="39372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최대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대기시간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시간단위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지연 대기열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4FD8BA-0000-F548-DBA7-A61C03F11498}"/>
              </a:ext>
            </a:extLst>
          </p:cNvPr>
          <p:cNvSpPr txBox="1"/>
          <p:nvPr/>
        </p:nvSpPr>
        <p:spPr>
          <a:xfrm>
            <a:off x="535386" y="4724157"/>
            <a:ext cx="11182256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</a:t>
            </a:r>
            <a:r>
              <a:rPr lang="ko-KR" altLang="en-US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= Executors.</a:t>
            </a:r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newScheduledThreadPool</a:t>
            </a:r>
            <a:r>
              <a:rPr lang="en-US" altLang="ko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(10);</a:t>
            </a:r>
            <a:endParaRPr lang="ko-Kore-KR" altLang="en-US" sz="2000"/>
          </a:p>
        </p:txBody>
      </p:sp>
      <p:sp>
        <p:nvSpPr>
          <p:cNvPr id="50" name="아래쪽 화살표[D] 49">
            <a:extLst>
              <a:ext uri="{FF2B5EF4-FFF2-40B4-BE49-F238E27FC236}">
                <a16:creationId xmlns:a16="http://schemas.microsoft.com/office/drawing/2014/main" id="{DD7DC61E-2C62-8870-ED63-986947CAA81F}"/>
              </a:ext>
            </a:extLst>
          </p:cNvPr>
          <p:cNvSpPr/>
          <p:nvPr/>
        </p:nvSpPr>
        <p:spPr>
          <a:xfrm>
            <a:off x="5429148" y="5252304"/>
            <a:ext cx="354827" cy="23138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DB2459B-72BF-986D-D861-0FA7C04B17A3}"/>
              </a:ext>
            </a:extLst>
          </p:cNvPr>
          <p:cNvCxnSpPr>
            <a:cxnSpLocks/>
          </p:cNvCxnSpPr>
          <p:nvPr/>
        </p:nvCxnSpPr>
        <p:spPr>
          <a:xfrm>
            <a:off x="541442" y="1377325"/>
            <a:ext cx="1118225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2CD260F2-6167-CAD3-BD2B-CD6833B13A4C}"/>
              </a:ext>
            </a:extLst>
          </p:cNvPr>
          <p:cNvCxnSpPr>
            <a:cxnSpLocks/>
          </p:cNvCxnSpPr>
          <p:nvPr/>
        </p:nvCxnSpPr>
        <p:spPr>
          <a:xfrm>
            <a:off x="539658" y="936262"/>
            <a:ext cx="1118404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>
            <a:cxnSpLocks/>
          </p:cNvCxnSpPr>
          <p:nvPr/>
        </p:nvCxnSpPr>
        <p:spPr>
          <a:xfrm>
            <a:off x="539658" y="3271273"/>
            <a:ext cx="1118404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7177EE28-77D1-BCF1-1CA2-AD98B35CA1E0}"/>
              </a:ext>
            </a:extLst>
          </p:cNvPr>
          <p:cNvCxnSpPr>
            <a:cxnSpLocks/>
          </p:cNvCxnSpPr>
          <p:nvPr/>
        </p:nvCxnSpPr>
        <p:spPr>
          <a:xfrm>
            <a:off x="537874" y="2830210"/>
            <a:ext cx="1118582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7989496"/>
      </p:ext>
    </p:extLst>
  </p:cSld>
  <p:clrMapOvr>
    <a:masterClrMapping/>
  </p:clrMapOvr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3A7905A-E1D3-E1BB-500E-5FAAEB2C01E9}"/>
              </a:ext>
            </a:extLst>
          </p:cNvPr>
          <p:cNvSpPr/>
          <p:nvPr/>
        </p:nvSpPr>
        <p:spPr>
          <a:xfrm>
            <a:off x="541443" y="936262"/>
            <a:ext cx="1140631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8EFB49B-636C-7FE6-A186-70EE6619FAA0}"/>
              </a:ext>
            </a:extLst>
          </p:cNvPr>
          <p:cNvSpPr/>
          <p:nvPr/>
        </p:nvSpPr>
        <p:spPr>
          <a:xfrm>
            <a:off x="596618" y="1005376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newSingleThreadScheduledExecutor()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41443" y="1377325"/>
            <a:ext cx="1079112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지연 후에 명령을 실행하거나 주기적으로 실행할 수 있는 단일 스레드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풀을 생성한다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개의 스레드가 실행 중에 실패로 인해 종료되면 종료 이후에 필요한 경우 새로운 스레드가 생성되어 후속 작업을 실행한다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작업은 순차적으로 실행되며 항상 하나의 작업만 활성화 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newScheduledThreadPool(1)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동등한 기능을 가지지만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반환된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추가 스레드를 사용하도록 재 구성 되지 않음이 보장된다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553556" y="2970591"/>
            <a:ext cx="1140631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608730" y="3044570"/>
            <a:ext cx="856554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newSingleThreadScheduledExecutor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(ThreadFactory threadFactory)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553556" y="3411654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생성과 관련된 로직을 정할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커스텀하게  스레드 생성 방식을 적용하거나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이름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등을 설정할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207460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스레드 풀 생성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ACAAEA-7641-B8EB-CE0A-BA04D2FA5179}"/>
              </a:ext>
            </a:extLst>
          </p:cNvPr>
          <p:cNvSpPr txBox="1"/>
          <p:nvPr/>
        </p:nvSpPr>
        <p:spPr>
          <a:xfrm>
            <a:off x="547500" y="5485892"/>
            <a:ext cx="10800749" cy="30777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ScheduledThreadPoolExecutor(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,0L, TimeUnit.</a:t>
            </a:r>
            <a:r>
              <a:rPr lang="en-US" altLang="ko-Kore-KR" sz="14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MILLISECONDS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Delay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&lt;R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unnable&gt;()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400">
              <a:effectLst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369A654-8789-EEFD-68D7-070BFAA07F53}"/>
              </a:ext>
            </a:extLst>
          </p:cNvPr>
          <p:cNvSpPr/>
          <p:nvPr/>
        </p:nvSpPr>
        <p:spPr>
          <a:xfrm>
            <a:off x="553556" y="5756835"/>
            <a:ext cx="11406313" cy="40487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65FBFF4-CF1D-BF4C-9A9B-B75CD74E7374}"/>
              </a:ext>
            </a:extLst>
          </p:cNvPr>
          <p:cNvSpPr/>
          <p:nvPr/>
        </p:nvSpPr>
        <p:spPr>
          <a:xfrm>
            <a:off x="3267992" y="5808095"/>
            <a:ext cx="484780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최대 스레드개수 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대기시간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시간단위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무한크기 대기열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스레드팩토리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4FD8BA-0000-F548-DBA7-A61C03F11498}"/>
              </a:ext>
            </a:extLst>
          </p:cNvPr>
          <p:cNvSpPr txBox="1"/>
          <p:nvPr/>
        </p:nvSpPr>
        <p:spPr>
          <a:xfrm>
            <a:off x="547499" y="4676155"/>
            <a:ext cx="11412370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</a:t>
            </a:r>
            <a:r>
              <a:rPr lang="ko-KR" altLang="en-US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= Executors.</a:t>
            </a:r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newSingleThreadScheduledExecutor</a:t>
            </a:r>
            <a:r>
              <a:rPr lang="en-US" altLang="ko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endParaRPr lang="ko-Kore-KR" altLang="en-US" sz="2000"/>
          </a:p>
        </p:txBody>
      </p:sp>
      <p:sp>
        <p:nvSpPr>
          <p:cNvPr id="50" name="아래쪽 화살표[D] 49">
            <a:extLst>
              <a:ext uri="{FF2B5EF4-FFF2-40B4-BE49-F238E27FC236}">
                <a16:creationId xmlns:a16="http://schemas.microsoft.com/office/drawing/2014/main" id="{DD7DC61E-2C62-8870-ED63-986947CAA81F}"/>
              </a:ext>
            </a:extLst>
          </p:cNvPr>
          <p:cNvSpPr/>
          <p:nvPr/>
        </p:nvSpPr>
        <p:spPr>
          <a:xfrm>
            <a:off x="5441261" y="5204302"/>
            <a:ext cx="354827" cy="23138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DB2459B-72BF-986D-D861-0FA7C04B17A3}"/>
              </a:ext>
            </a:extLst>
          </p:cNvPr>
          <p:cNvCxnSpPr>
            <a:cxnSpLocks/>
          </p:cNvCxnSpPr>
          <p:nvPr/>
        </p:nvCxnSpPr>
        <p:spPr>
          <a:xfrm>
            <a:off x="541442" y="1377325"/>
            <a:ext cx="1140631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>
            <a:cxnSpLocks/>
          </p:cNvCxnSpPr>
          <p:nvPr/>
        </p:nvCxnSpPr>
        <p:spPr>
          <a:xfrm>
            <a:off x="551771" y="3411654"/>
            <a:ext cx="1140204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8121899"/>
      </p:ext>
    </p:extLst>
  </p:cSld>
  <p:clrMapOvr>
    <a:masterClrMapping/>
  </p:clrMapOvr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27695" y="668732"/>
            <a:ext cx="7849192" cy="608051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ScheduledTaskExample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executor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newScheduledThreadPool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주기적으로 실행할 작업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task =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is running..."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initialDelay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지연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바로 실행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initialPeriod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주기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초단위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updatedPeriod = </a:t>
            </a:r>
            <a:r>
              <a:rPr lang="en-US" altLang="ko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변경된 주기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초단위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스케줄링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executor.scheduleAtFixedRate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task, initialDelay, initialPeriod, TimeUnit.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5000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5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실행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future.cancel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 취소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변경된 주기로 다시 스케줄링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executor.scheduleAtFixedRate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updatedPeriod, TimeUnit.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10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실행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변경된 주기로 실행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중지 및 스레드 풀 종료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future.cancel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executor.shutdown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E3645B0-0684-4E9F-ED83-66F1BC8B4A3D}"/>
              </a:ext>
            </a:extLst>
          </p:cNvPr>
          <p:cNvSpPr/>
          <p:nvPr/>
        </p:nvSpPr>
        <p:spPr>
          <a:xfrm>
            <a:off x="195683" y="226953"/>
            <a:ext cx="497392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</a:t>
            </a:r>
            <a:r>
              <a:rPr lang="en-US" altLang="ko-KR" sz="16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newScheduledThreadPool()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41054400"/>
      </p:ext>
    </p:extLst>
  </p:cSld>
  <p:clrMapOvr>
    <a:masterClrMapping/>
  </p:clrMapOvr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113623" y="600320"/>
            <a:ext cx="7334765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9BC0C8-0C6B-ADAC-E33B-0107495AE202}"/>
              </a:ext>
            </a:extLst>
          </p:cNvPr>
          <p:cNvSpPr txBox="1"/>
          <p:nvPr/>
        </p:nvSpPr>
        <p:spPr>
          <a:xfrm>
            <a:off x="1319629" y="2302680"/>
            <a:ext cx="5325304" cy="38189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&amp; maximumPoolSize</a:t>
            </a:r>
            <a:endParaRPr lang="ko-KR" altLang="en-US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</a:t>
            </a: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</a:t>
            </a: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Hook</a:t>
            </a: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생명 주기와 상태</a:t>
            </a:r>
            <a:endParaRPr lang="en-US" altLang="ko-KR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7634419"/>
      </p:ext>
    </p:extLst>
  </p:cSld>
  <p:clrMapOvr>
    <a:masterClrMapping/>
  </p:clrMapOvr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541819" y="2811524"/>
            <a:ext cx="11108362" cy="12349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5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&amp; maximumPoolSize </a:t>
            </a:r>
          </a:p>
        </p:txBody>
      </p:sp>
    </p:spTree>
    <p:extLst>
      <p:ext uri="{BB962C8B-B14F-4D97-AF65-F5344CB8AC3E}">
        <p14:creationId xmlns:p14="http://schemas.microsoft.com/office/powerpoint/2010/main" val="1068943188"/>
      </p:ext>
    </p:extLst>
  </p:cSld>
  <p:clrMapOvr>
    <a:masterClrMapping/>
  </p:clrMapOvr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0068B3D7-6C7A-EF13-2DEB-91A602BED2BB}"/>
              </a:ext>
            </a:extLst>
          </p:cNvPr>
          <p:cNvSpPr/>
          <p:nvPr/>
        </p:nvSpPr>
        <p:spPr>
          <a:xfrm>
            <a:off x="1354043" y="4474479"/>
            <a:ext cx="4511459" cy="2060505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393790" y="4480585"/>
            <a:ext cx="1167307" cy="3039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corePoolSize(2)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412160" y="570942"/>
            <a:ext cx="1141448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구현한 클래스로서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매개변수를 통해 다양한 설정과 조정이 가능하며 사용자가 직접 컨트롤 할 수 있는 스레드 풀이다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FCAFB23-3685-483A-3D9F-F027C3E875F5}"/>
              </a:ext>
            </a:extLst>
          </p:cNvPr>
          <p:cNvSpPr/>
          <p:nvPr/>
        </p:nvSpPr>
        <p:spPr>
          <a:xfrm>
            <a:off x="468768" y="2399579"/>
            <a:ext cx="11557769" cy="1856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&amp; maximumPoolSize </a:t>
            </a: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설정된 개수에 따라 풀 크기를 자동으로 조정한다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새 작업이 제출 될 때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corePoolSize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미만의 스레드가 실행 중이면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될 때까지 새 스레드를 생성한다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초과할 경우 큐 사이즈가 남아 있으면  큐에 작업을 추가하고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 차 있는 경우는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될 때까지 새 스레드가 생성된다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setCorePoolSize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setMaximumPoolSize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메서드를 사용하여 동적으로 값을 변경할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기본적으로 스레드 풀은 스레드를 미리 생성하지 않고 새 작업이 도착할 때만 생성하지만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prestartCoreThread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prestartAllCoreThreads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사용하여 동적으로 재 정의할 수 있다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C17557F-73CD-8047-C873-00F6699F60AE}"/>
              </a:ext>
            </a:extLst>
          </p:cNvPr>
          <p:cNvSpPr/>
          <p:nvPr/>
        </p:nvSpPr>
        <p:spPr>
          <a:xfrm>
            <a:off x="122096" y="1074849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생성자 매개변수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E74B80-2552-C3FD-3B1D-F07B119420F3}"/>
              </a:ext>
            </a:extLst>
          </p:cNvPr>
          <p:cNvSpPr txBox="1"/>
          <p:nvPr/>
        </p:nvSpPr>
        <p:spPr>
          <a:xfrm>
            <a:off x="541441" y="1474772"/>
            <a:ext cx="11285203" cy="71173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400" b="1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400" b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rgbClr val="E38B5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TimeUnit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unit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400" b="1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b="1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</a:t>
            </a:r>
            <a:r>
              <a:rPr lang="en-US" altLang="ko-Kore-KR" sz="1400" b="1">
                <a:solidFill>
                  <a:srgbClr val="E38B5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BlockingQueue&lt;Runnable&gt;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workQueue,</a:t>
            </a:r>
            <a:r>
              <a:rPr lang="en-US" altLang="ko-Kore-KR" sz="1400" b="1">
                <a:solidFill>
                  <a:srgbClr val="E38B5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threadFactory,</a:t>
            </a:r>
            <a:r>
              <a:rPr lang="ko-KR" altLang="en-US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rgbClr val="E38B5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handler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640873FD-A178-2C0A-C980-61F2A03C154A}"/>
              </a:ext>
            </a:extLst>
          </p:cNvPr>
          <p:cNvSpPr/>
          <p:nvPr/>
        </p:nvSpPr>
        <p:spPr>
          <a:xfrm>
            <a:off x="2105718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71F79B55-B00F-E3BA-7CF0-9E13E2A3F733}"/>
              </a:ext>
            </a:extLst>
          </p:cNvPr>
          <p:cNvSpPr/>
          <p:nvPr/>
        </p:nvSpPr>
        <p:spPr>
          <a:xfrm>
            <a:off x="2636043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964FA270-A366-0F72-75EF-B892086FD070}"/>
              </a:ext>
            </a:extLst>
          </p:cNvPr>
          <p:cNvSpPr/>
          <p:nvPr/>
        </p:nvSpPr>
        <p:spPr>
          <a:xfrm>
            <a:off x="3167637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4D1B29B-A6A5-8B41-1491-3CD188FCD962}"/>
              </a:ext>
            </a:extLst>
          </p:cNvPr>
          <p:cNvSpPr/>
          <p:nvPr/>
        </p:nvSpPr>
        <p:spPr>
          <a:xfrm>
            <a:off x="2561097" y="4859210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FD5FF1A9-EB12-F6FA-BE07-ACA96425C2F7}"/>
              </a:ext>
            </a:extLst>
          </p:cNvPr>
          <p:cNvSpPr/>
          <p:nvPr/>
        </p:nvSpPr>
        <p:spPr>
          <a:xfrm>
            <a:off x="4538412" y="4632550"/>
            <a:ext cx="1132488" cy="1765197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8C73A021-2484-2D87-A737-6C2C5814C7D1}"/>
              </a:ext>
            </a:extLst>
          </p:cNvPr>
          <p:cNvGrpSpPr/>
          <p:nvPr/>
        </p:nvGrpSpPr>
        <p:grpSpPr>
          <a:xfrm>
            <a:off x="4790521" y="4790254"/>
            <a:ext cx="644683" cy="504783"/>
            <a:chOff x="10355264" y="640218"/>
            <a:chExt cx="644683" cy="504783"/>
          </a:xfrm>
        </p:grpSpPr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0FB45632-E1DF-4FD8-299B-D806D309385E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739F177-3B28-6059-867D-63E23541BC1E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226E33CF-87F4-5E75-60CE-3B972A3BAC26}"/>
              </a:ext>
            </a:extLst>
          </p:cNvPr>
          <p:cNvCxnSpPr>
            <a:cxnSpLocks/>
            <a:stCxn id="27" idx="1"/>
          </p:cNvCxnSpPr>
          <p:nvPr/>
        </p:nvCxnSpPr>
        <p:spPr>
          <a:xfrm flipH="1">
            <a:off x="3716928" y="5051343"/>
            <a:ext cx="1073593" cy="21983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488A048C-BD06-A400-F412-73660220D84C}"/>
              </a:ext>
            </a:extLst>
          </p:cNvPr>
          <p:cNvSpPr/>
          <p:nvPr/>
        </p:nvSpPr>
        <p:spPr>
          <a:xfrm>
            <a:off x="97874" y="191373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3B43BD50-76C1-572D-2AD2-284BEBC52C69}"/>
              </a:ext>
            </a:extLst>
          </p:cNvPr>
          <p:cNvSpPr/>
          <p:nvPr/>
        </p:nvSpPr>
        <p:spPr>
          <a:xfrm>
            <a:off x="6692915" y="4474479"/>
            <a:ext cx="4511459" cy="2060506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8" name="모서리가 둥근 직사각형 47">
            <a:extLst>
              <a:ext uri="{FF2B5EF4-FFF2-40B4-BE49-F238E27FC236}">
                <a16:creationId xmlns:a16="http://schemas.microsoft.com/office/drawing/2014/main" id="{D2F4E406-4DD0-8C9B-16DE-066F6FBA6A1D}"/>
              </a:ext>
            </a:extLst>
          </p:cNvPr>
          <p:cNvSpPr/>
          <p:nvPr/>
        </p:nvSpPr>
        <p:spPr>
          <a:xfrm>
            <a:off x="7444590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모서리가 둥근 직사각형 48">
            <a:extLst>
              <a:ext uri="{FF2B5EF4-FFF2-40B4-BE49-F238E27FC236}">
                <a16:creationId xmlns:a16="http://schemas.microsoft.com/office/drawing/2014/main" id="{3402F60A-F86E-269F-7480-119A71DDB832}"/>
              </a:ext>
            </a:extLst>
          </p:cNvPr>
          <p:cNvSpPr/>
          <p:nvPr/>
        </p:nvSpPr>
        <p:spPr>
          <a:xfrm>
            <a:off x="7974915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모서리가 둥근 직사각형 49">
            <a:extLst>
              <a:ext uri="{FF2B5EF4-FFF2-40B4-BE49-F238E27FC236}">
                <a16:creationId xmlns:a16="http://schemas.microsoft.com/office/drawing/2014/main" id="{9C3BFFE8-F94A-4D61-7CCD-346147B5D321}"/>
              </a:ext>
            </a:extLst>
          </p:cNvPr>
          <p:cNvSpPr/>
          <p:nvPr/>
        </p:nvSpPr>
        <p:spPr>
          <a:xfrm>
            <a:off x="8506509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F3A00271-C0B6-AD38-7EF7-5D507BF7D68B}"/>
              </a:ext>
            </a:extLst>
          </p:cNvPr>
          <p:cNvSpPr/>
          <p:nvPr/>
        </p:nvSpPr>
        <p:spPr>
          <a:xfrm>
            <a:off x="7881059" y="4859211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C049B528-4849-29E3-5402-E5A615690E03}"/>
              </a:ext>
            </a:extLst>
          </p:cNvPr>
          <p:cNvSpPr/>
          <p:nvPr/>
        </p:nvSpPr>
        <p:spPr>
          <a:xfrm>
            <a:off x="9877284" y="4632550"/>
            <a:ext cx="1132488" cy="1765197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2427AC98-8473-D2EF-7155-2AF90D6BEA0A}"/>
              </a:ext>
            </a:extLst>
          </p:cNvPr>
          <p:cNvGrpSpPr/>
          <p:nvPr/>
        </p:nvGrpSpPr>
        <p:grpSpPr>
          <a:xfrm>
            <a:off x="10126523" y="4694574"/>
            <a:ext cx="644683" cy="504783"/>
            <a:chOff x="10355264" y="640218"/>
            <a:chExt cx="644683" cy="504783"/>
          </a:xfrm>
        </p:grpSpPr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A12C6068-A547-2D20-3F1B-6019FA024C4B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2DBEB716-CAFD-8A73-0549-A8EED8F07CE1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E6518154-9081-0545-8128-21373FED3446}"/>
              </a:ext>
            </a:extLst>
          </p:cNvPr>
          <p:cNvGrpSpPr/>
          <p:nvPr/>
        </p:nvGrpSpPr>
        <p:grpSpPr>
          <a:xfrm>
            <a:off x="10314827" y="5271174"/>
            <a:ext cx="644683" cy="504783"/>
            <a:chOff x="10370218" y="2112259"/>
            <a:chExt cx="644683" cy="504783"/>
          </a:xfrm>
        </p:grpSpPr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9A113D91-E03F-82FC-A759-C4A68986E615}"/>
                </a:ext>
              </a:extLst>
            </p:cNvPr>
            <p:cNvSpPr/>
            <p:nvPr/>
          </p:nvSpPr>
          <p:spPr>
            <a:xfrm>
              <a:off x="10402764" y="2112259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815B7190-C383-1CDD-B56B-EA259A58FA2D}"/>
                </a:ext>
              </a:extLst>
            </p:cNvPr>
            <p:cNvSpPr txBox="1"/>
            <p:nvPr/>
          </p:nvSpPr>
          <p:spPr>
            <a:xfrm>
              <a:off x="10370218" y="2246369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1456B7AA-C1E4-4EBD-E018-48E787AD2B51}"/>
              </a:ext>
            </a:extLst>
          </p:cNvPr>
          <p:cNvCxnSpPr>
            <a:cxnSpLocks/>
            <a:stCxn id="54" idx="3"/>
          </p:cNvCxnSpPr>
          <p:nvPr/>
        </p:nvCxnSpPr>
        <p:spPr>
          <a:xfrm flipH="1">
            <a:off x="9049871" y="5125433"/>
            <a:ext cx="1187725" cy="6694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608FB896-E016-E45C-163A-12E395E7168B}"/>
              </a:ext>
            </a:extLst>
          </p:cNvPr>
          <p:cNvCxnSpPr>
            <a:cxnSpLocks/>
            <a:stCxn id="60" idx="2"/>
            <a:endCxn id="50" idx="3"/>
          </p:cNvCxnSpPr>
          <p:nvPr/>
        </p:nvCxnSpPr>
        <p:spPr>
          <a:xfrm flipH="1" flipV="1">
            <a:off x="9037433" y="5365033"/>
            <a:ext cx="1309940" cy="15853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B7741A36-D25E-C15B-9210-13E300DBB67A}"/>
              </a:ext>
            </a:extLst>
          </p:cNvPr>
          <p:cNvSpPr txBox="1"/>
          <p:nvPr/>
        </p:nvSpPr>
        <p:spPr>
          <a:xfrm>
            <a:off x="6853595" y="5232965"/>
            <a:ext cx="65106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lang="ko-Kore-KR" altLang="en-US" sz="120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451BB38F-E0D2-3675-5456-310BFA6B08B8}"/>
              </a:ext>
            </a:extLst>
          </p:cNvPr>
          <p:cNvSpPr txBox="1"/>
          <p:nvPr/>
        </p:nvSpPr>
        <p:spPr>
          <a:xfrm>
            <a:off x="6614343" y="5899067"/>
            <a:ext cx="213241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다 채워지고 새 작업이 제출 되면 최대 사이즈까지 스레드 생성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DC9369DE-645F-2317-C4F5-BB82385B14AE}"/>
              </a:ext>
            </a:extLst>
          </p:cNvPr>
          <p:cNvSpPr txBox="1"/>
          <p:nvPr/>
        </p:nvSpPr>
        <p:spPr>
          <a:xfrm>
            <a:off x="1552748" y="5965746"/>
            <a:ext cx="17383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사이즈 까지 스레드 생성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8B0362A3-4FAF-A3C1-3E78-C01858293521}"/>
              </a:ext>
            </a:extLst>
          </p:cNvPr>
          <p:cNvSpPr/>
          <p:nvPr/>
        </p:nvSpPr>
        <p:spPr>
          <a:xfrm>
            <a:off x="6716066" y="4464441"/>
            <a:ext cx="2533350" cy="3039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corePoolSize(2),</a:t>
            </a:r>
            <a:r>
              <a:rPr lang="ko-KR" altLang="en-US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(4)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오른쪽 화살표[R] 94">
            <a:extLst>
              <a:ext uri="{FF2B5EF4-FFF2-40B4-BE49-F238E27FC236}">
                <a16:creationId xmlns:a16="http://schemas.microsoft.com/office/drawing/2014/main" id="{81271D35-39FB-689A-930B-EC20B1D76483}"/>
              </a:ext>
            </a:extLst>
          </p:cNvPr>
          <p:cNvSpPr/>
          <p:nvPr/>
        </p:nvSpPr>
        <p:spPr>
          <a:xfrm>
            <a:off x="5996433" y="5379799"/>
            <a:ext cx="601843" cy="31795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045F537A-A189-1B64-B133-13A3B7317BF4}"/>
              </a:ext>
            </a:extLst>
          </p:cNvPr>
          <p:cNvGrpSpPr/>
          <p:nvPr/>
        </p:nvGrpSpPr>
        <p:grpSpPr>
          <a:xfrm>
            <a:off x="3296913" y="5830682"/>
            <a:ext cx="644683" cy="504783"/>
            <a:chOff x="8551231" y="5458392"/>
            <a:chExt cx="644683" cy="504783"/>
          </a:xfrm>
        </p:grpSpPr>
        <p:sp>
          <p:nvSpPr>
            <p:cNvPr id="102" name="타원 101">
              <a:extLst>
                <a:ext uri="{FF2B5EF4-FFF2-40B4-BE49-F238E27FC236}">
                  <a16:creationId xmlns:a16="http://schemas.microsoft.com/office/drawing/2014/main" id="{FDED8FFA-C5D1-C6C5-DC26-F493F12DB576}"/>
                </a:ext>
              </a:extLst>
            </p:cNvPr>
            <p:cNvSpPr/>
            <p:nvPr/>
          </p:nvSpPr>
          <p:spPr>
            <a:xfrm>
              <a:off x="8583777" y="5458392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577D938B-3B1A-E3F7-4A99-9E264C451ECE}"/>
                </a:ext>
              </a:extLst>
            </p:cNvPr>
            <p:cNvSpPr txBox="1"/>
            <p:nvPr/>
          </p:nvSpPr>
          <p:spPr>
            <a:xfrm>
              <a:off x="8551231" y="5592502"/>
              <a:ext cx="644683" cy="253958"/>
            </a:xfrm>
            <a:prstGeom prst="rect">
              <a:avLst/>
            </a:prstGeom>
            <a:noFill/>
            <a:ln>
              <a:noFill/>
              <a:prstDash val="sysDash"/>
            </a:ln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101C63C6-FB16-11FB-163D-E6081505F5F0}"/>
              </a:ext>
            </a:extLst>
          </p:cNvPr>
          <p:cNvSpPr/>
          <p:nvPr/>
        </p:nvSpPr>
        <p:spPr>
          <a:xfrm>
            <a:off x="3548217" y="5652846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CF7F947B-9AF3-C0CB-4E2C-E76CC34FE375}"/>
              </a:ext>
            </a:extLst>
          </p:cNvPr>
          <p:cNvCxnSpPr>
            <a:cxnSpLocks/>
            <a:stCxn id="103" idx="3"/>
          </p:cNvCxnSpPr>
          <p:nvPr/>
        </p:nvCxnSpPr>
        <p:spPr>
          <a:xfrm>
            <a:off x="3941596" y="6091771"/>
            <a:ext cx="598179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A09044BF-CEF2-E361-4670-715160CD3CF5}"/>
              </a:ext>
            </a:extLst>
          </p:cNvPr>
          <p:cNvSpPr/>
          <p:nvPr/>
        </p:nvSpPr>
        <p:spPr>
          <a:xfrm>
            <a:off x="3839747" y="6038658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추가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81F1C912-66F5-FD71-9139-7D751AB2326D}"/>
              </a:ext>
            </a:extLst>
          </p:cNvPr>
          <p:cNvGrpSpPr/>
          <p:nvPr/>
        </p:nvGrpSpPr>
        <p:grpSpPr>
          <a:xfrm>
            <a:off x="8637852" y="5814243"/>
            <a:ext cx="644683" cy="504783"/>
            <a:chOff x="8551231" y="5458392"/>
            <a:chExt cx="644683" cy="504783"/>
          </a:xfrm>
        </p:grpSpPr>
        <p:sp>
          <p:nvSpPr>
            <p:cNvPr id="108" name="타원 107">
              <a:extLst>
                <a:ext uri="{FF2B5EF4-FFF2-40B4-BE49-F238E27FC236}">
                  <a16:creationId xmlns:a16="http://schemas.microsoft.com/office/drawing/2014/main" id="{958A2B84-C6C5-4F88-C4BA-2F61DBF1348E}"/>
                </a:ext>
              </a:extLst>
            </p:cNvPr>
            <p:cNvSpPr/>
            <p:nvPr/>
          </p:nvSpPr>
          <p:spPr>
            <a:xfrm>
              <a:off x="8583777" y="5458392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EC49A43B-4B63-F9FB-0AAC-DA316C3D9BCE}"/>
                </a:ext>
              </a:extLst>
            </p:cNvPr>
            <p:cNvSpPr txBox="1"/>
            <p:nvPr/>
          </p:nvSpPr>
          <p:spPr>
            <a:xfrm>
              <a:off x="8551231" y="5592502"/>
              <a:ext cx="644683" cy="253958"/>
            </a:xfrm>
            <a:prstGeom prst="rect">
              <a:avLst/>
            </a:prstGeom>
            <a:noFill/>
            <a:ln>
              <a:noFill/>
              <a:prstDash val="sysDash"/>
            </a:ln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F2FCB30E-46CB-39B2-2A8C-FADE097015A6}"/>
              </a:ext>
            </a:extLst>
          </p:cNvPr>
          <p:cNvSpPr/>
          <p:nvPr/>
        </p:nvSpPr>
        <p:spPr>
          <a:xfrm>
            <a:off x="8889156" y="5636407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</a:p>
        </p:txBody>
      </p: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031892DC-022E-A38F-92C6-CF5206EA095F}"/>
              </a:ext>
            </a:extLst>
          </p:cNvPr>
          <p:cNvCxnSpPr>
            <a:cxnSpLocks/>
            <a:stCxn id="109" idx="3"/>
          </p:cNvCxnSpPr>
          <p:nvPr/>
        </p:nvCxnSpPr>
        <p:spPr>
          <a:xfrm>
            <a:off x="9282535" y="6075332"/>
            <a:ext cx="598179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DED3E8FD-2DF3-BDA6-6B18-D646833277EE}"/>
              </a:ext>
            </a:extLst>
          </p:cNvPr>
          <p:cNvSpPr/>
          <p:nvPr/>
        </p:nvSpPr>
        <p:spPr>
          <a:xfrm>
            <a:off x="9180686" y="6022219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추가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06918933"/>
      </p:ext>
    </p:extLst>
  </p:cSld>
  <p:clrMapOvr>
    <a:masterClrMapping/>
  </p:clrMapOvr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411162" y="2748045"/>
            <a:ext cx="5369675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</a:t>
            </a:r>
          </a:p>
        </p:txBody>
      </p:sp>
    </p:spTree>
    <p:extLst>
      <p:ext uri="{BB962C8B-B14F-4D97-AF65-F5344CB8AC3E}">
        <p14:creationId xmlns:p14="http://schemas.microsoft.com/office/powerpoint/2010/main" val="1273714466"/>
      </p:ext>
    </p:extLst>
  </p:cSld>
  <p:clrMapOvr>
    <a:masterClrMapping/>
  </p:clrMapOvr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BFCAFB23-3685-483A-3D9F-F027C3E875F5}"/>
              </a:ext>
            </a:extLst>
          </p:cNvPr>
          <p:cNvSpPr/>
          <p:nvPr/>
        </p:nvSpPr>
        <p:spPr>
          <a:xfrm>
            <a:off x="158537" y="176589"/>
            <a:ext cx="11874926" cy="12234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더 많은 스레드가 존재하는 경우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스레드가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오랜 시간 동안 유휴 상태였다면 해당 스레드는 종료된다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keep-alive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정책은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보다 많은 스레드가 있을 때만 적용 되지만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allowCoreThreadTimeOut(boolean)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사용하여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스레드에도 적용할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Executors.newCachedThreadPool()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풀이 생성된 경우 대기 제한 시간이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60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초이며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Executors.newFixedThreadPool()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생성된 경우 제한 시간이 없다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1114D68-0C85-6048-5A94-A6652C85E5E8}"/>
              </a:ext>
            </a:extLst>
          </p:cNvPr>
          <p:cNvSpPr/>
          <p:nvPr/>
        </p:nvSpPr>
        <p:spPr>
          <a:xfrm>
            <a:off x="756257" y="1751015"/>
            <a:ext cx="4241889" cy="362599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maxPoolSize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유휴 스레드의 최대 대기 시간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workQueueCapacity = </a:t>
            </a:r>
            <a:r>
              <a:rPr lang="en-US" altLang="ko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executor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corePoolSize,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maxPoolSize,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keepAliveTime,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TimeUnit.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LinkedBlockingQueue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workQueueCapacity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496418A-7434-426E-FD06-214FBF80DFFB}"/>
              </a:ext>
            </a:extLst>
          </p:cNvPr>
          <p:cNvSpPr/>
          <p:nvPr/>
        </p:nvSpPr>
        <p:spPr>
          <a:xfrm>
            <a:off x="5121749" y="1751015"/>
            <a:ext cx="6492946" cy="492057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int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taskId = i;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executor.execute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taskId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is running on thread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0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유휴 상태로 만든다</a:t>
            </a:r>
            <a:b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0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3000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0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.interrupt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유휴 스레드가 종료되기 위해 대기한다</a:t>
            </a:r>
            <a:b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0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000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ko-KR" altLang="en-US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0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.interrupt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ore-KR" sz="10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CF8D865-4202-BE28-147B-A73AD6DBC8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7776" y="5241994"/>
            <a:ext cx="3429000" cy="10668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84E931E-114D-79CE-C71A-3530BCF197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7776" y="3184670"/>
            <a:ext cx="3429000" cy="1397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B12744F-8DF8-FB02-213F-8DE0E4B5F5AC}"/>
              </a:ext>
            </a:extLst>
          </p:cNvPr>
          <p:cNvSpPr txBox="1"/>
          <p:nvPr/>
        </p:nvSpPr>
        <p:spPr>
          <a:xfrm>
            <a:off x="7970716" y="2892034"/>
            <a:ext cx="217471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최대 사이즈 까지 스레드 생성</a:t>
            </a:r>
            <a:endParaRPr lang="ko-Kore-KR" altLang="en-US" sz="10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236323C-A497-E763-273C-292DAC5415CB}"/>
              </a:ext>
            </a:extLst>
          </p:cNvPr>
          <p:cNvSpPr txBox="1"/>
          <p:nvPr/>
        </p:nvSpPr>
        <p:spPr>
          <a:xfrm>
            <a:off x="8027775" y="4995773"/>
            <a:ext cx="25211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스레드만 남기고 유휴 스레드 제거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42698401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B47D5E1D-61EC-A711-5741-F3E00595267C}"/>
              </a:ext>
            </a:extLst>
          </p:cNvPr>
          <p:cNvSpPr txBox="1"/>
          <p:nvPr/>
        </p:nvSpPr>
        <p:spPr>
          <a:xfrm>
            <a:off x="293426" y="313646"/>
            <a:ext cx="12054041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시스템 호출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(System Call)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응용 프로그램이 운영체제의 커널이 제공하는 서비스를 이용할 수 있도록  커널모드에 접근하기 위한 인터페이스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응용 프로그램이 파일 입출력이나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화면에 메시지를 출력하는 등의 기능은 커널 모드 일때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실행하기 때문에 반드시 시스템 콜을 사용해서 커널모드로 전환해야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AD7AC47-5296-A190-8CD3-0DFF033E6EC3}"/>
              </a:ext>
            </a:extLst>
          </p:cNvPr>
          <p:cNvSpPr/>
          <p:nvPr/>
        </p:nvSpPr>
        <p:spPr>
          <a:xfrm>
            <a:off x="3909740" y="5763787"/>
            <a:ext cx="3958668" cy="674365"/>
          </a:xfrm>
          <a:prstGeom prst="rect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Cpu, Memory, I/O </a:t>
            </a:r>
            <a:r>
              <a:rPr lang="ko-KR" altLang="en-US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</a:t>
            </a:r>
            <a:endParaRPr lang="ko-KR" altLang="en-US" sz="1400">
              <a:solidFill>
                <a:schemeClr val="bg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EE23BC8-6927-C86E-1C1F-2954F8054049}"/>
              </a:ext>
            </a:extLst>
          </p:cNvPr>
          <p:cNvSpPr/>
          <p:nvPr/>
        </p:nvSpPr>
        <p:spPr>
          <a:xfrm>
            <a:off x="3909740" y="4050967"/>
            <a:ext cx="3958666" cy="14311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Program Control</a:t>
            </a:r>
          </a:p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 / O</a:t>
            </a:r>
          </a:p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File System</a:t>
            </a:r>
          </a:p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Security</a:t>
            </a:r>
          </a:p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</a:t>
            </a:r>
          </a:p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…………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1DCA3D8-81DB-E7D3-01DE-0CDA2A655EC9}"/>
              </a:ext>
            </a:extLst>
          </p:cNvPr>
          <p:cNvSpPr/>
          <p:nvPr/>
        </p:nvSpPr>
        <p:spPr>
          <a:xfrm>
            <a:off x="3909741" y="2041950"/>
            <a:ext cx="3958667" cy="49099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Programs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AE6646A-BD37-BF48-8640-1DA127250F29}"/>
              </a:ext>
            </a:extLst>
          </p:cNvPr>
          <p:cNvSpPr/>
          <p:nvPr/>
        </p:nvSpPr>
        <p:spPr>
          <a:xfrm>
            <a:off x="3909741" y="2768423"/>
            <a:ext cx="3958667" cy="35332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Libraries</a:t>
            </a:r>
            <a:endParaRPr lang="ko-KR" altLang="en-US" sz="1200">
              <a:solidFill>
                <a:schemeClr val="tx1"/>
              </a:solidFill>
            </a:endParaRPr>
          </a:p>
        </p:txBody>
      </p: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12A9B07D-B795-ACF1-9FE5-E7F99236D564}"/>
              </a:ext>
            </a:extLst>
          </p:cNvPr>
          <p:cNvCxnSpPr>
            <a:cxnSpLocks/>
          </p:cNvCxnSpPr>
          <p:nvPr/>
        </p:nvCxnSpPr>
        <p:spPr>
          <a:xfrm>
            <a:off x="3150868" y="3410183"/>
            <a:ext cx="4717538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31053197-A9DC-A356-E803-80B973E0B69D}"/>
              </a:ext>
            </a:extLst>
          </p:cNvPr>
          <p:cNvCxnSpPr>
            <a:cxnSpLocks/>
          </p:cNvCxnSpPr>
          <p:nvPr/>
        </p:nvCxnSpPr>
        <p:spPr>
          <a:xfrm>
            <a:off x="3104336" y="5763787"/>
            <a:ext cx="476407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20AB05C-4788-F990-2A49-32F3D6C81985}"/>
              </a:ext>
            </a:extLst>
          </p:cNvPr>
          <p:cNvSpPr/>
          <p:nvPr/>
        </p:nvSpPr>
        <p:spPr>
          <a:xfrm>
            <a:off x="3163856" y="4354628"/>
            <a:ext cx="6385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</a:p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8920D68-1757-2D25-DB29-56E12D4FF65E}"/>
              </a:ext>
            </a:extLst>
          </p:cNvPr>
          <p:cNvSpPr/>
          <p:nvPr/>
        </p:nvSpPr>
        <p:spPr>
          <a:xfrm>
            <a:off x="3201814" y="2531220"/>
            <a:ext cx="5854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</a:p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F5E22DF-7FC5-64A0-D5CB-4CCF4C11947D}"/>
              </a:ext>
            </a:extLst>
          </p:cNvPr>
          <p:cNvSpPr/>
          <p:nvPr/>
        </p:nvSpPr>
        <p:spPr>
          <a:xfrm>
            <a:off x="3001623" y="5904327"/>
            <a:ext cx="8759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Hardware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17AA698-5E78-A88C-4528-650765B101E9}"/>
              </a:ext>
            </a:extLst>
          </p:cNvPr>
          <p:cNvSpPr/>
          <p:nvPr/>
        </p:nvSpPr>
        <p:spPr>
          <a:xfrm>
            <a:off x="3909740" y="3415550"/>
            <a:ext cx="3958667" cy="35332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Call Interface</a:t>
            </a:r>
            <a:endParaRPr lang="ko-KR" altLang="en-US" sz="1200">
              <a:solidFill>
                <a:schemeClr val="tx1"/>
              </a:solidFill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8655F969-372B-21E8-16DE-29F925C71B37}"/>
              </a:ext>
            </a:extLst>
          </p:cNvPr>
          <p:cNvCxnSpPr>
            <a:stCxn id="15" idx="2"/>
            <a:endCxn id="16" idx="0"/>
          </p:cNvCxnSpPr>
          <p:nvPr/>
        </p:nvCxnSpPr>
        <p:spPr>
          <a:xfrm>
            <a:off x="5889075" y="2532945"/>
            <a:ext cx="0" cy="23547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67D6E6E5-D1ED-1132-A3F2-E259A2244C8E}"/>
              </a:ext>
            </a:extLst>
          </p:cNvPr>
          <p:cNvCxnSpPr>
            <a:cxnSpLocks/>
            <a:stCxn id="16" idx="2"/>
          </p:cNvCxnSpPr>
          <p:nvPr/>
        </p:nvCxnSpPr>
        <p:spPr>
          <a:xfrm flipH="1">
            <a:off x="5889073" y="3121744"/>
            <a:ext cx="2" cy="28843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E8FE734A-8E0D-0DB7-A906-ACCD0259F3E0}"/>
              </a:ext>
            </a:extLst>
          </p:cNvPr>
          <p:cNvCxnSpPr>
            <a:cxnSpLocks/>
            <a:stCxn id="23" idx="2"/>
            <a:endCxn id="14" idx="0"/>
          </p:cNvCxnSpPr>
          <p:nvPr/>
        </p:nvCxnSpPr>
        <p:spPr>
          <a:xfrm flipH="1">
            <a:off x="5889073" y="3768871"/>
            <a:ext cx="1" cy="28209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5F2F71F7-61BA-568D-40BA-4E415244D079}"/>
              </a:ext>
            </a:extLst>
          </p:cNvPr>
          <p:cNvCxnSpPr>
            <a:cxnSpLocks/>
            <a:stCxn id="14" idx="2"/>
            <a:endCxn id="13" idx="0"/>
          </p:cNvCxnSpPr>
          <p:nvPr/>
        </p:nvCxnSpPr>
        <p:spPr>
          <a:xfrm>
            <a:off x="5889073" y="5482096"/>
            <a:ext cx="1" cy="28169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2796417"/>
      </p:ext>
    </p:extLst>
  </p:cSld>
  <p:clrMapOvr>
    <a:masterClrMapping/>
  </p:clrMapOvr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340374" y="2748045"/>
            <a:ext cx="5511252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</a:t>
            </a:r>
          </a:p>
        </p:txBody>
      </p:sp>
    </p:spTree>
    <p:extLst>
      <p:ext uri="{BB962C8B-B14F-4D97-AF65-F5344CB8AC3E}">
        <p14:creationId xmlns:p14="http://schemas.microsoft.com/office/powerpoint/2010/main" val="3207233959"/>
      </p:ext>
    </p:extLst>
  </p:cSld>
  <p:clrMapOvr>
    <a:masterClrMapping/>
  </p:clrMapOvr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CF6F4016-6060-A69D-254F-0D15CF02E7BF}"/>
              </a:ext>
            </a:extLst>
          </p:cNvPr>
          <p:cNvSpPr/>
          <p:nvPr/>
        </p:nvSpPr>
        <p:spPr>
          <a:xfrm>
            <a:off x="704472" y="5205590"/>
            <a:ext cx="11079308" cy="36556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9B9850A6-77D2-3F8F-69D5-0741ED5D8346}"/>
              </a:ext>
            </a:extLst>
          </p:cNvPr>
          <p:cNvCxnSpPr>
            <a:cxnSpLocks/>
          </p:cNvCxnSpPr>
          <p:nvPr/>
        </p:nvCxnSpPr>
        <p:spPr>
          <a:xfrm>
            <a:off x="704472" y="5567924"/>
            <a:ext cx="1107930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DA5ED2A6-47E7-1F25-7A76-51237C4FDE19}"/>
              </a:ext>
            </a:extLst>
          </p:cNvPr>
          <p:cNvSpPr/>
          <p:nvPr/>
        </p:nvSpPr>
        <p:spPr>
          <a:xfrm>
            <a:off x="692835" y="3448445"/>
            <a:ext cx="11079308" cy="36556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3E567B97-539F-5A3D-E43E-385CEBAE45AB}"/>
              </a:ext>
            </a:extLst>
          </p:cNvPr>
          <p:cNvCxnSpPr>
            <a:cxnSpLocks/>
          </p:cNvCxnSpPr>
          <p:nvPr/>
        </p:nvCxnSpPr>
        <p:spPr>
          <a:xfrm>
            <a:off x="692835" y="3810779"/>
            <a:ext cx="1107930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ABA6CEF5-A624-8FBF-7B7E-C9AA6152D1C9}"/>
              </a:ext>
            </a:extLst>
          </p:cNvPr>
          <p:cNvSpPr/>
          <p:nvPr/>
        </p:nvSpPr>
        <p:spPr>
          <a:xfrm>
            <a:off x="692835" y="1656078"/>
            <a:ext cx="11079308" cy="36556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89B33DF0-92C5-E6EA-E07D-766722B31BA6}"/>
              </a:ext>
            </a:extLst>
          </p:cNvPr>
          <p:cNvCxnSpPr>
            <a:cxnSpLocks/>
          </p:cNvCxnSpPr>
          <p:nvPr/>
        </p:nvCxnSpPr>
        <p:spPr>
          <a:xfrm>
            <a:off x="692835" y="2018412"/>
            <a:ext cx="1107930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BFCAFB23-3685-483A-3D9F-F027C3E875F5}"/>
              </a:ext>
            </a:extLst>
          </p:cNvPr>
          <p:cNvSpPr/>
          <p:nvPr/>
        </p:nvSpPr>
        <p:spPr>
          <a:xfrm>
            <a:off x="210437" y="169434"/>
            <a:ext cx="9357457" cy="1269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기본적으로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풀은 작업이 제출되면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새 스레드를 추가해서 작업을 할당하고 큐에 작업을 바로 추가하지 않는다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초과해서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실행 중이면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새 스레드를 추가해서 작업을 할당하는 대신 큐에 작업을 추가한다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가득찰 때까지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큐에 공간이 가득차게 되고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maxPoolSize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이상 실행 중이면 더 이상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작업은 추가되지 않고 거부 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C70CDED-3DF9-B00B-F7E9-DC5AB4EE72F0}"/>
              </a:ext>
            </a:extLst>
          </p:cNvPr>
          <p:cNvSpPr/>
          <p:nvPr/>
        </p:nvSpPr>
        <p:spPr>
          <a:xfrm>
            <a:off x="210437" y="1595521"/>
            <a:ext cx="11277091" cy="48340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SynchronousQueue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newCachedThreadPool()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사용한다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내부적으로 크기가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인 큐로서 스레드 간에 작업을 직접 전달하는 역할을 하며 작업을 대기열에 넣으려고 할 때 실행할 스레드가 즉시 없으면 새로운 스레드가 생성된다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요소를 추가하려고 하면 다른 스레드가 해당 요소를 꺼낼 때까지 현재 스레드는 블로킹되고 요소를 꺼내려고 하면 다른 스레드가 요소를 추가할 때까지 현재 스레드는 블로킹된다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SynchronousQueue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평균적인 처리보다 더 빨리 작업이 요청되면 스레드가 무한정 증가할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LinkedBlockingQueue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Executors.newFixedThreadPool()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사용한다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무제한 크기의 큐로서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스레드가 모두 사용 중인 경우 새로운 작업이 제출 되면 대기열에 등록하고 대기하게 된다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무제한 크기의 큐이기 때문에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스레드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 생성하고 더 이상 추가 스레드를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생성하지 않기 때문에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설정해도 아무런 효과가 없다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LinkedBlockingQueue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방식은 일시적인 요청의 폭증을 완화하는 데 유용할 수 있지만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평균적인 처리보다 더 빨리 작업이 도착할 경우 대기열이 무한정 증가할 수 있다</a:t>
            </a:r>
            <a:b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ArrayBlockingQueue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내부적으로 고정된 크기의 배열을 사용하여 작업을 추가하고 큐를 생성할 때 최대 크기를 지정해야 하며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번 지정된 큐의 크기는 변경할 수 없다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큰 대기열과 작은 풀을 사용하면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사용량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리소스 및 컨텍스트 전환 오버헤드가 최소화 되지만 낮은 처리량을 유발할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작은 대기열과 큰 풀을 사용하면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사용률이 높아지지만 대기열이 가득 찰 경우 추가적인 작업을 거부하기 때문에 처리량이 감소할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9520139"/>
      </p:ext>
    </p:extLst>
  </p:cSld>
  <p:clrMapOvr>
    <a:masterClrMapping/>
  </p:clrMapOvr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BFCAFB23-3685-483A-3D9F-F027C3E875F5}"/>
              </a:ext>
            </a:extLst>
          </p:cNvPr>
          <p:cNvSpPr/>
          <p:nvPr/>
        </p:nvSpPr>
        <p:spPr>
          <a:xfrm>
            <a:off x="196025" y="55078"/>
            <a:ext cx="256540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LinkedBlockingQueue</a:t>
            </a:r>
            <a:endParaRPr lang="en-US" altLang="ko-KR" sz="16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7439FA17-715E-1ABA-87D8-0D079C41EA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9398132"/>
              </p:ext>
            </p:extLst>
          </p:nvPr>
        </p:nvGraphicFramePr>
        <p:xfrm>
          <a:off x="3114667" y="615611"/>
          <a:ext cx="8571431" cy="281339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79845">
                  <a:extLst>
                    <a:ext uri="{9D8B030D-6E8A-4147-A177-3AD203B41FA5}">
                      <a16:colId xmlns:a16="http://schemas.microsoft.com/office/drawing/2014/main" val="1472806021"/>
                    </a:ext>
                  </a:extLst>
                </a:gridCol>
                <a:gridCol w="2636436">
                  <a:extLst>
                    <a:ext uri="{9D8B030D-6E8A-4147-A177-3AD203B41FA5}">
                      <a16:colId xmlns:a16="http://schemas.microsoft.com/office/drawing/2014/main" val="765909443"/>
                    </a:ext>
                  </a:extLst>
                </a:gridCol>
                <a:gridCol w="2320477">
                  <a:extLst>
                    <a:ext uri="{9D8B030D-6E8A-4147-A177-3AD203B41FA5}">
                      <a16:colId xmlns:a16="http://schemas.microsoft.com/office/drawing/2014/main" val="555761906"/>
                    </a:ext>
                  </a:extLst>
                </a:gridCol>
                <a:gridCol w="2534673">
                  <a:extLst>
                    <a:ext uri="{9D8B030D-6E8A-4147-A177-3AD203B41FA5}">
                      <a16:colId xmlns:a16="http://schemas.microsoft.com/office/drawing/2014/main" val="1110912226"/>
                    </a:ext>
                  </a:extLst>
                </a:gridCol>
              </a:tblGrid>
              <a:tr h="34317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반환값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블록 여부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4160628"/>
                  </a:ext>
                </a:extLst>
              </a:tr>
              <a:tr h="34317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add(E e)</a:t>
                      </a:r>
                      <a:endParaRPr lang="en-US" sz="1100" b="1" i="0" u="none" strike="noStrike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성공 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true,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실패 시 예외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블록되지 않음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IllegalStateException</a:t>
                      </a:r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2014695"/>
                  </a:ext>
                </a:extLst>
              </a:tr>
              <a:tr h="34317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offer(E e)</a:t>
                      </a:r>
                      <a:endParaRPr lang="en-US" sz="1100" b="1" i="0" u="none" strike="noStrike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성공 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true,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실패 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false</a:t>
                      </a:r>
                      <a:endParaRPr 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블록되지 않음</a:t>
                      </a:r>
                      <a:endParaRPr 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ore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InterruptedException</a:t>
                      </a:r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2648951"/>
                  </a:ext>
                </a:extLst>
              </a:tr>
              <a:tr h="34317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put(E e)</a:t>
                      </a:r>
                      <a:endParaRPr lang="en-US" sz="1100" b="1" i="0" u="none" strike="noStrike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반환값 없음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블록됨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없음</a:t>
                      </a:r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9478619"/>
                  </a:ext>
                </a:extLst>
              </a:tr>
              <a:tr h="480237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remove()</a:t>
                      </a:r>
                      <a:endParaRPr lang="en-US" sz="1100" b="1" i="0" u="none" strike="noStrike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큐에서 요소를 제거하고 반환 </a:t>
                      </a:r>
                      <a:endParaRPr lang="en-US" altLang="ko-KR" sz="11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큐가 비어 있으면 예외 발생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블록되지 않음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NoSuchElementException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9091217"/>
                  </a:ext>
                </a:extLst>
              </a:tr>
              <a:tr h="480237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poll()</a:t>
                      </a:r>
                      <a:endParaRPr lang="en-US" sz="1100" b="1" i="0" u="none" strike="noStrike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큐에서 요소를 제거하고 반환 </a:t>
                      </a:r>
                      <a:endParaRPr lang="en-US" altLang="ko-KR" sz="11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큐가 비어 있으면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null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반환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블록되지 않음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없음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4424976"/>
                  </a:ext>
                </a:extLst>
              </a:tr>
              <a:tr h="480237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take()</a:t>
                      </a:r>
                      <a:endParaRPr lang="en-US" sz="1100" b="1" i="0" u="none" strike="noStrike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큐에서 요소를 제거하고 반환 </a:t>
                      </a:r>
                    </a:p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큐가 비어 있으면 블록됨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블록됨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InterruptedException 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929127"/>
                  </a:ext>
                </a:extLst>
              </a:tr>
            </a:tbl>
          </a:graphicData>
        </a:graphic>
      </p:graphicFrame>
      <p:pic>
        <p:nvPicPr>
          <p:cNvPr id="25" name="그림 24">
            <a:extLst>
              <a:ext uri="{FF2B5EF4-FFF2-40B4-BE49-F238E27FC236}">
                <a16:creationId xmlns:a16="http://schemas.microsoft.com/office/drawing/2014/main" id="{71E03FF6-5193-67B8-4AF2-6A593FE2C3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691" y="615611"/>
            <a:ext cx="2565400" cy="54864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772FB29E-7D09-79D4-FC90-7F584F0F037F}"/>
              </a:ext>
            </a:extLst>
          </p:cNvPr>
          <p:cNvSpPr/>
          <p:nvPr/>
        </p:nvSpPr>
        <p:spPr>
          <a:xfrm>
            <a:off x="418817" y="5622828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011A9F6-7E3E-E8D9-F979-EBC44ECAAD4C}"/>
              </a:ext>
            </a:extLst>
          </p:cNvPr>
          <p:cNvSpPr/>
          <p:nvPr/>
        </p:nvSpPr>
        <p:spPr>
          <a:xfrm>
            <a:off x="393497" y="1862279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B98DD53-3CE8-E0D0-2377-601224670C89}"/>
              </a:ext>
            </a:extLst>
          </p:cNvPr>
          <p:cNvSpPr/>
          <p:nvPr/>
        </p:nvSpPr>
        <p:spPr>
          <a:xfrm>
            <a:off x="392690" y="2301904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7CD1C1A-5B68-02DA-9FE8-D3153686145F}"/>
              </a:ext>
            </a:extLst>
          </p:cNvPr>
          <p:cNvSpPr/>
          <p:nvPr/>
        </p:nvSpPr>
        <p:spPr>
          <a:xfrm>
            <a:off x="418817" y="3410442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3BFCECB-8C3A-2C79-1AE6-8EF623DD0E32}"/>
              </a:ext>
            </a:extLst>
          </p:cNvPr>
          <p:cNvSpPr/>
          <p:nvPr/>
        </p:nvSpPr>
        <p:spPr>
          <a:xfrm>
            <a:off x="418817" y="4751404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BC7182E-3506-75F9-8E66-A33CC10B659C}"/>
              </a:ext>
            </a:extLst>
          </p:cNvPr>
          <p:cNvSpPr/>
          <p:nvPr/>
        </p:nvSpPr>
        <p:spPr>
          <a:xfrm>
            <a:off x="418817" y="5187116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43AFBB-AAF8-078D-B6F6-0860B2DF2D11}"/>
              </a:ext>
            </a:extLst>
          </p:cNvPr>
          <p:cNvSpPr txBox="1"/>
          <p:nvPr/>
        </p:nvSpPr>
        <p:spPr>
          <a:xfrm>
            <a:off x="3193718" y="3847443"/>
            <a:ext cx="951562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add(E e)</a:t>
            </a:r>
            <a:endParaRPr lang="en-US" altLang="ko-Kore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remove()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4CAB00-9D52-6151-DD57-503069D06AC8}"/>
              </a:ext>
            </a:extLst>
          </p:cNvPr>
          <p:cNvSpPr txBox="1"/>
          <p:nvPr/>
        </p:nvSpPr>
        <p:spPr>
          <a:xfrm>
            <a:off x="3193718" y="4643161"/>
            <a:ext cx="951562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offer(E e)</a:t>
            </a:r>
          </a:p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put(E e)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DDCEEC-4EB2-55FB-7F3C-1120281787AA}"/>
              </a:ext>
            </a:extLst>
          </p:cNvPr>
          <p:cNvSpPr txBox="1"/>
          <p:nvPr/>
        </p:nvSpPr>
        <p:spPr>
          <a:xfrm>
            <a:off x="3193718" y="5438878"/>
            <a:ext cx="951562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poll()</a:t>
            </a:r>
          </a:p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take()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703092-6321-92D2-EADC-1B449ABCB1D9}"/>
              </a:ext>
            </a:extLst>
          </p:cNvPr>
          <p:cNvSpPr txBox="1"/>
          <p:nvPr/>
        </p:nvSpPr>
        <p:spPr>
          <a:xfrm>
            <a:off x="4104909" y="3847443"/>
            <a:ext cx="7951029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사용하기 쉽고 간단하다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 차 있거나 비어 있을 때 요소 추가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삭제시 예외를 발생시키므로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처리가 필요하다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A23EEDF-B02F-77AC-81A0-2250753EC005}"/>
              </a:ext>
            </a:extLst>
          </p:cNvPr>
          <p:cNvSpPr txBox="1"/>
          <p:nvPr/>
        </p:nvSpPr>
        <p:spPr>
          <a:xfrm>
            <a:off x="4071207" y="4643160"/>
            <a:ext cx="7951029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 차 있거나 비어 있을 때 요소 추가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삭제시 예외를 발생시키지 않는다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요소를 추가하고 제거할 때 실패할 경우 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반환하므로 예외 처리는 필요 없지만 결과에 대한 로직이 필요하다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1B28E0F-5930-D65C-4364-84C1B0537B67}"/>
              </a:ext>
            </a:extLst>
          </p:cNvPr>
          <p:cNvSpPr txBox="1"/>
          <p:nvPr/>
        </p:nvSpPr>
        <p:spPr>
          <a:xfrm>
            <a:off x="4098803" y="5327440"/>
            <a:ext cx="7963241" cy="7745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 차 있거나 비어 있을 떄 요소 추가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삭제시 메서드에서 블록된다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put() 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take() 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블록되어 대기하기 때문에 작업을 동기적으로 조절하는 데 유용하다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무기한 대기가 될 수 있기 때문에 타임아웃을 지원하는 다른 메서드를 활용해야 할 수 있다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00990605"/>
      </p:ext>
    </p:extLst>
  </p:cSld>
  <p:clrMapOvr>
    <a:masterClrMapping/>
  </p:clrMapOvr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354798" y="2748045"/>
            <a:ext cx="9482404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</a:p>
        </p:txBody>
      </p:sp>
    </p:spTree>
    <p:extLst>
      <p:ext uri="{BB962C8B-B14F-4D97-AF65-F5344CB8AC3E}">
        <p14:creationId xmlns:p14="http://schemas.microsoft.com/office/powerpoint/2010/main" val="3133707344"/>
      </p:ext>
    </p:extLst>
  </p:cSld>
  <p:clrMapOvr>
    <a:masterClrMapping/>
  </p:clrMapOvr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8EB76A9C-1590-8A99-C94E-4C3882B9640C}"/>
              </a:ext>
            </a:extLst>
          </p:cNvPr>
          <p:cNvSpPr/>
          <p:nvPr/>
        </p:nvSpPr>
        <p:spPr>
          <a:xfrm>
            <a:off x="3833411" y="2924869"/>
            <a:ext cx="5928263" cy="3403267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FCAFB23-3685-483A-3D9F-F027C3E875F5}"/>
              </a:ext>
            </a:extLst>
          </p:cNvPr>
          <p:cNvSpPr/>
          <p:nvPr/>
        </p:nvSpPr>
        <p:spPr>
          <a:xfrm>
            <a:off x="404217" y="224419"/>
            <a:ext cx="11468497" cy="2302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execute(Runnable)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제출된 작업이 풀의 포화로 인해 거부 될 경우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RejectedExecutionHandler.rejectedExecution()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미리 정의된 네 가지 핸들러 정책 클래스가 제공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되며 직접 사용자 정의 클래스를 만들어 사용할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ThreadPoolExecutor.AbortPolicy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기본 값이며 작업 거부 시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RejectedExecutionException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예외를 발생시킨다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ThreadPoolExecutor.CallerRunsPolicy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종료 되지 않은 경우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호출한 스레드 자체가 작업을 실행한다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ThreadPoolExecutor.DiscardPolicy-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거부된 작업은 그냥 삭제된다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ThreadPoolExecutor.DiscardOldestPolicy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종료되지 않은 경우 대기열의 맨 앞에 있는 작업을 삭제하고 실행이 재 시도 된다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재 시도가 실패하면 반복 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D4C04621-1B72-2356-65A2-C9DF090F3E97}"/>
              </a:ext>
            </a:extLst>
          </p:cNvPr>
          <p:cNvCxnSpPr>
            <a:cxnSpLocks/>
            <a:stCxn id="8" idx="3"/>
            <a:endCxn id="48" idx="1"/>
          </p:cNvCxnSpPr>
          <p:nvPr/>
        </p:nvCxnSpPr>
        <p:spPr>
          <a:xfrm>
            <a:off x="3151183" y="5132241"/>
            <a:ext cx="119849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E4F223F5-17C3-EBC0-B646-9A636CF03E93}"/>
              </a:ext>
            </a:extLst>
          </p:cNvPr>
          <p:cNvSpPr/>
          <p:nvPr/>
        </p:nvSpPr>
        <p:spPr>
          <a:xfrm>
            <a:off x="1458799" y="4834517"/>
            <a:ext cx="1692384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256249B0-B12E-5F99-B731-864129F6C04C}"/>
              </a:ext>
            </a:extLst>
          </p:cNvPr>
          <p:cNvSpPr/>
          <p:nvPr/>
        </p:nvSpPr>
        <p:spPr>
          <a:xfrm>
            <a:off x="6075280" y="49581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6A38FA46-D297-CA1B-6047-A0557AC9705E}"/>
              </a:ext>
            </a:extLst>
          </p:cNvPr>
          <p:cNvSpPr/>
          <p:nvPr/>
        </p:nvSpPr>
        <p:spPr>
          <a:xfrm>
            <a:off x="6605605" y="49581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C7D3B5B2-DBB8-D9FB-9DF3-7BE8860E849E}"/>
              </a:ext>
            </a:extLst>
          </p:cNvPr>
          <p:cNvSpPr/>
          <p:nvPr/>
        </p:nvSpPr>
        <p:spPr>
          <a:xfrm>
            <a:off x="7137199" y="49581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D0BA0F2-F2CC-8599-A75D-CA7DA1E2C0F0}"/>
              </a:ext>
            </a:extLst>
          </p:cNvPr>
          <p:cNvSpPr/>
          <p:nvPr/>
        </p:nvSpPr>
        <p:spPr>
          <a:xfrm>
            <a:off x="6511749" y="4626044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2822BB36-0BAA-3A68-1CD3-6F719A7584A7}"/>
              </a:ext>
            </a:extLst>
          </p:cNvPr>
          <p:cNvSpPr/>
          <p:nvPr/>
        </p:nvSpPr>
        <p:spPr>
          <a:xfrm>
            <a:off x="8513528" y="3988459"/>
            <a:ext cx="1132488" cy="2230683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DD07C294-DED1-8541-8A49-F00D4A30FBAA}"/>
              </a:ext>
            </a:extLst>
          </p:cNvPr>
          <p:cNvGrpSpPr/>
          <p:nvPr/>
        </p:nvGrpSpPr>
        <p:grpSpPr>
          <a:xfrm>
            <a:off x="8762767" y="4304830"/>
            <a:ext cx="644683" cy="504783"/>
            <a:chOff x="10355264" y="640218"/>
            <a:chExt cx="644683" cy="504783"/>
          </a:xfrm>
        </p:grpSpPr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868CE688-7434-A5DB-CFFF-BCBA6AC75B6A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E357C25-589E-DF6F-E05B-EAD7240F5549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8730770E-65D6-3F33-3948-9EBEEC4CF754}"/>
              </a:ext>
            </a:extLst>
          </p:cNvPr>
          <p:cNvGrpSpPr/>
          <p:nvPr/>
        </p:nvGrpSpPr>
        <p:grpSpPr>
          <a:xfrm>
            <a:off x="8951071" y="4881430"/>
            <a:ext cx="644683" cy="504783"/>
            <a:chOff x="10370218" y="2112259"/>
            <a:chExt cx="644683" cy="504783"/>
          </a:xfrm>
        </p:grpSpPr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F284E6F4-9DF3-7BA1-E7D8-AFA04CCA57F1}"/>
                </a:ext>
              </a:extLst>
            </p:cNvPr>
            <p:cNvSpPr/>
            <p:nvPr/>
          </p:nvSpPr>
          <p:spPr>
            <a:xfrm>
              <a:off x="10402764" y="2112259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E753729-862C-3810-748D-B57C787116D9}"/>
                </a:ext>
              </a:extLst>
            </p:cNvPr>
            <p:cNvSpPr txBox="1"/>
            <p:nvPr/>
          </p:nvSpPr>
          <p:spPr>
            <a:xfrm>
              <a:off x="10370218" y="2246369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8677CF92-FC97-3DD2-50F4-DE502A4C04C7}"/>
              </a:ext>
            </a:extLst>
          </p:cNvPr>
          <p:cNvCxnSpPr>
            <a:cxnSpLocks/>
            <a:stCxn id="17" idx="3"/>
            <a:endCxn id="13" idx="3"/>
          </p:cNvCxnSpPr>
          <p:nvPr/>
        </p:nvCxnSpPr>
        <p:spPr>
          <a:xfrm flipH="1">
            <a:off x="7668123" y="4735689"/>
            <a:ext cx="1205717" cy="39617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2444ED18-06C0-EB79-D861-5243EC7B1199}"/>
              </a:ext>
            </a:extLst>
          </p:cNvPr>
          <p:cNvCxnSpPr>
            <a:cxnSpLocks/>
            <a:stCxn id="20" idx="2"/>
            <a:endCxn id="13" idx="3"/>
          </p:cNvCxnSpPr>
          <p:nvPr/>
        </p:nvCxnSpPr>
        <p:spPr>
          <a:xfrm flipH="1" flipV="1">
            <a:off x="7668123" y="5131866"/>
            <a:ext cx="1315494" cy="1956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2D7FC9B-A169-0571-3BD3-6C81D5B9F328}"/>
              </a:ext>
            </a:extLst>
          </p:cNvPr>
          <p:cNvSpPr txBox="1"/>
          <p:nvPr/>
        </p:nvSpPr>
        <p:spPr>
          <a:xfrm>
            <a:off x="4357632" y="3090344"/>
            <a:ext cx="474409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다 채워지고 풀의 최대 크기까지 스레드가 활성이고 새로운 작업 제출 시 호출 됨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43326FB9-6F39-0B22-6347-8291B192E104}"/>
              </a:ext>
            </a:extLst>
          </p:cNvPr>
          <p:cNvGrpSpPr/>
          <p:nvPr/>
        </p:nvGrpSpPr>
        <p:grpSpPr>
          <a:xfrm>
            <a:off x="8757430" y="5539912"/>
            <a:ext cx="644683" cy="504783"/>
            <a:chOff x="10355264" y="640218"/>
            <a:chExt cx="644683" cy="504783"/>
          </a:xfrm>
        </p:grpSpPr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B3290E97-F9FC-A748-F51C-F8CB530A2AD6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03D1A37-9B93-73EC-3110-111486B4AAC4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D28279F4-68CD-92AE-4B87-B24EE07F2F86}"/>
              </a:ext>
            </a:extLst>
          </p:cNvPr>
          <p:cNvCxnSpPr>
            <a:cxnSpLocks/>
            <a:stCxn id="35" idx="1"/>
          </p:cNvCxnSpPr>
          <p:nvPr/>
        </p:nvCxnSpPr>
        <p:spPr>
          <a:xfrm flipH="1" flipV="1">
            <a:off x="7689255" y="5233098"/>
            <a:ext cx="1068175" cy="56790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판단 47">
            <a:extLst>
              <a:ext uri="{FF2B5EF4-FFF2-40B4-BE49-F238E27FC236}">
                <a16:creationId xmlns:a16="http://schemas.microsoft.com/office/drawing/2014/main" id="{683946AC-11F4-22A5-2D82-233AC1E403F7}"/>
              </a:ext>
            </a:extLst>
          </p:cNvPr>
          <p:cNvSpPr/>
          <p:nvPr/>
        </p:nvSpPr>
        <p:spPr>
          <a:xfrm>
            <a:off x="4349679" y="4838683"/>
            <a:ext cx="876293" cy="587116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C526D41-A98E-C696-1C25-4697DA5BEB10}"/>
              </a:ext>
            </a:extLst>
          </p:cNvPr>
          <p:cNvSpPr txBox="1"/>
          <p:nvPr/>
        </p:nvSpPr>
        <p:spPr>
          <a:xfrm>
            <a:off x="3225529" y="4860510"/>
            <a:ext cx="65106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lang="ko-Kore-KR" altLang="en-US" sz="1200"/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E9F3E2F8-721E-E922-7190-2990F1AFCCF8}"/>
              </a:ext>
            </a:extLst>
          </p:cNvPr>
          <p:cNvCxnSpPr>
            <a:stCxn id="48" idx="3"/>
            <a:endCxn id="11" idx="1"/>
          </p:cNvCxnSpPr>
          <p:nvPr/>
        </p:nvCxnSpPr>
        <p:spPr>
          <a:xfrm flipV="1">
            <a:off x="5225972" y="5131866"/>
            <a:ext cx="849308" cy="37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F15BBA36-4274-E4CF-313C-BD8CAD99D46D}"/>
              </a:ext>
            </a:extLst>
          </p:cNvPr>
          <p:cNvSpPr txBox="1"/>
          <p:nvPr/>
        </p:nvSpPr>
        <p:spPr>
          <a:xfrm>
            <a:off x="4357632" y="5001729"/>
            <a:ext cx="84659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q.isFull?</a:t>
            </a:r>
            <a:endParaRPr lang="ko-Kore-KR" altLang="en-US" sz="100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F3717F0-B848-FDCF-9FD1-B7B850D1F446}"/>
              </a:ext>
            </a:extLst>
          </p:cNvPr>
          <p:cNvSpPr txBox="1"/>
          <p:nvPr/>
        </p:nvSpPr>
        <p:spPr>
          <a:xfrm>
            <a:off x="5417508" y="4848198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9D0DDA6-3DA0-51DD-8059-7F1AF34341B5}"/>
              </a:ext>
            </a:extLst>
          </p:cNvPr>
          <p:cNvSpPr txBox="1"/>
          <p:nvPr/>
        </p:nvSpPr>
        <p:spPr>
          <a:xfrm>
            <a:off x="5289678" y="5126170"/>
            <a:ext cx="65106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lang="ko-Kore-KR" altLang="en-US" sz="1200"/>
          </a:p>
        </p:txBody>
      </p: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5A72CC33-CCCF-C580-E1DF-565B18856DFA}"/>
              </a:ext>
            </a:extLst>
          </p:cNvPr>
          <p:cNvSpPr/>
          <p:nvPr/>
        </p:nvSpPr>
        <p:spPr>
          <a:xfrm>
            <a:off x="5650626" y="3423436"/>
            <a:ext cx="2471278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6" name="꺾인 연결선[E] 65">
            <a:extLst>
              <a:ext uri="{FF2B5EF4-FFF2-40B4-BE49-F238E27FC236}">
                <a16:creationId xmlns:a16="http://schemas.microsoft.com/office/drawing/2014/main" id="{0C43EF62-ABD7-4052-3359-8BE879C1EA32}"/>
              </a:ext>
            </a:extLst>
          </p:cNvPr>
          <p:cNvCxnSpPr>
            <a:stCxn id="48" idx="0"/>
            <a:endCxn id="58" idx="1"/>
          </p:cNvCxnSpPr>
          <p:nvPr/>
        </p:nvCxnSpPr>
        <p:spPr>
          <a:xfrm rot="5400000" flipH="1" flipV="1">
            <a:off x="4660465" y="3848522"/>
            <a:ext cx="1117523" cy="862800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0178482A-BDB7-9D77-D3D7-2BE44685E0D6}"/>
              </a:ext>
            </a:extLst>
          </p:cNvPr>
          <p:cNvSpPr txBox="1"/>
          <p:nvPr/>
        </p:nvSpPr>
        <p:spPr>
          <a:xfrm>
            <a:off x="4729783" y="4201153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646265477"/>
      </p:ext>
    </p:extLst>
  </p:cSld>
  <p:clrMapOvr>
    <a:masterClrMapping/>
  </p:clrMapOvr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CE787BB-DCFC-F7C1-4231-BA05CD337A8A}"/>
              </a:ext>
            </a:extLst>
          </p:cNvPr>
          <p:cNvSpPr/>
          <p:nvPr/>
        </p:nvSpPr>
        <p:spPr>
          <a:xfrm>
            <a:off x="217840" y="97305"/>
            <a:ext cx="402890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 </a:t>
            </a:r>
            <a:r>
              <a:rPr lang="ko-KR" altLang="en-US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en-US" altLang="ko-KR" sz="16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C59125A-8B6B-99A4-180B-55838CA72791}"/>
              </a:ext>
            </a:extLst>
          </p:cNvPr>
          <p:cNvSpPr/>
          <p:nvPr/>
        </p:nvSpPr>
        <p:spPr>
          <a:xfrm>
            <a:off x="603966" y="780352"/>
            <a:ext cx="10173036" cy="25622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executor =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b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corePoolSize,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maxPoolSize,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keepAliveTime,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TimeUnit.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LinkedBlockingQueue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workQueueCapacity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Custom RejectedExecutionHandler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설정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executor.setRejectedExecutionHandler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MyRejectedExecutionHandler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C882066-F127-AEBF-A066-350BE162DD14}"/>
              </a:ext>
            </a:extLst>
          </p:cNvPr>
          <p:cNvSpPr/>
          <p:nvPr/>
        </p:nvSpPr>
        <p:spPr>
          <a:xfrm>
            <a:off x="603966" y="3594752"/>
            <a:ext cx="10173036" cy="283923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MyRejectedExecutionHandler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 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R" sz="12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r, ThreadPoolExecutor executor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rejected. Adding it to the queue for later execution."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!executor.isShutdown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큐에 다시 추가하여 나중에 실행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executor.getQueue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.offer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49596130"/>
      </p:ext>
    </p:extLst>
  </p:cSld>
  <p:clrMapOvr>
    <a:masterClrMapping/>
  </p:clrMapOvr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354798" y="2748045"/>
            <a:ext cx="9482404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Hook</a:t>
            </a:r>
          </a:p>
        </p:txBody>
      </p:sp>
    </p:spTree>
    <p:extLst>
      <p:ext uri="{BB962C8B-B14F-4D97-AF65-F5344CB8AC3E}">
        <p14:creationId xmlns:p14="http://schemas.microsoft.com/office/powerpoint/2010/main" val="3185766048"/>
      </p:ext>
    </p:extLst>
  </p:cSld>
  <p:clrMapOvr>
    <a:masterClrMapping/>
  </p:clrMapOvr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CE787BB-DCFC-F7C1-4231-BA05CD337A8A}"/>
              </a:ext>
            </a:extLst>
          </p:cNvPr>
          <p:cNvSpPr/>
          <p:nvPr/>
        </p:nvSpPr>
        <p:spPr>
          <a:xfrm>
            <a:off x="217840" y="97305"/>
            <a:ext cx="402890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Hook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</a:t>
            </a:r>
            <a:endParaRPr lang="en-US" altLang="ko-KR" sz="16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442257E-7839-FB62-9C55-029A7C7043A6}"/>
              </a:ext>
            </a:extLst>
          </p:cNvPr>
          <p:cNvSpPr/>
          <p:nvPr/>
        </p:nvSpPr>
        <p:spPr>
          <a:xfrm>
            <a:off x="412159" y="570942"/>
            <a:ext cx="11710171" cy="19236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클래스는 스레드 풀을 관리하고 작업 실행 시점에 특정 이벤트를 처리하기 위한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ook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제공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클래스를 상속하고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Hook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메서드를 재 정의하여 작업 스레드 풀의 동작을 사용자 정의할 수 있으며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Hook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en-US" altLang="ko-KR" sz="12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beforeExecute(Thread t, Runnable r)</a:t>
            </a:r>
            <a:endParaRPr lang="en-US" altLang="ko-KR" sz="1200" b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spcBef>
                <a:spcPts val="700"/>
              </a:spcBef>
              <a:buFont typeface="Wingdings" pitchFamily="2" charset="2"/>
              <a:buChar char="§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스레드가 작업을 실행하기 전에 호출되는 메서드로서 제출된 각 작업마다 한 번씩 호출되고 작업 실행 전에 원하는 동작을 추가할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en-US" altLang="ko-KR" sz="12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afterExecute(Runnable r, Throwable t) </a:t>
            </a:r>
          </a:p>
          <a:p>
            <a:pPr marL="1085850" lvl="2" indent="-171450">
              <a:spcBef>
                <a:spcPts val="700"/>
              </a:spcBef>
              <a:buFont typeface="Wingdings" pitchFamily="2" charset="2"/>
              <a:buChar char="§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스레드가 작업 실행을 완료한 후에 호출되는 메서드로서 제출된 각 작업마다 한 번씩 호출되고 작업 실행 후에 원하는 동작을 추가하거나 예외 처리를 수행할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en-US" altLang="ko-KR" sz="12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terminated()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풀이 완전히 종료된 후에 호출되는 메서드로서 스레드 풀이 종료되면 이 메서드를 재정의하여 클린업 작업을 수행할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C59125A-8B6B-99A4-180B-55838CA72791}"/>
              </a:ext>
            </a:extLst>
          </p:cNvPr>
          <p:cNvSpPr/>
          <p:nvPr/>
        </p:nvSpPr>
        <p:spPr>
          <a:xfrm>
            <a:off x="1009482" y="2494546"/>
            <a:ext cx="10173036" cy="432426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CustomThreadPoolExecutor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CustomThreadPoolExecutor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corePoolSize,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maximumPoolSize,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keepAliveTime, TimeUnit unit, BlockingQueue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corePoolSize, maximumPoolSize, keepAliveTime, unit, workQueue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protected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beforeExecute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t, Runnable 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"Thread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t.getName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is about to execute task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r.toString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protected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afterExecute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r, Throwable 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 !=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r.toString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encountered an exception: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r.toString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has completed successfully."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protected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"Thread pool has been terminated."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1401208"/>
      </p:ext>
    </p:extLst>
  </p:cSld>
  <p:clrMapOvr>
    <a:masterClrMapping/>
  </p:clrMapOvr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429244" y="2748045"/>
            <a:ext cx="5333511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생명 주기와 상태</a:t>
            </a:r>
            <a:endParaRPr lang="en-US" altLang="ko-KR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4034466"/>
      </p:ext>
    </p:extLst>
  </p:cSld>
  <p:clrMapOvr>
    <a:masterClrMapping/>
  </p:clrMapOvr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CE787BB-DCFC-F7C1-4231-BA05CD337A8A}"/>
              </a:ext>
            </a:extLst>
          </p:cNvPr>
          <p:cNvSpPr/>
          <p:nvPr/>
        </p:nvSpPr>
        <p:spPr>
          <a:xfrm>
            <a:off x="217840" y="309801"/>
            <a:ext cx="402890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생명 주기와 상태</a:t>
            </a:r>
            <a:endParaRPr lang="en-US" altLang="ko-KR" sz="16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442257E-7839-FB62-9C55-029A7C7043A6}"/>
              </a:ext>
            </a:extLst>
          </p:cNvPr>
          <p:cNvSpPr/>
          <p:nvPr/>
        </p:nvSpPr>
        <p:spPr>
          <a:xfrm>
            <a:off x="418215" y="837734"/>
            <a:ext cx="98180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다양한 생명 주기와 상태를 가지며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이러한 상태에 따라 작업 스레드 풀의 동작이 결정된다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주요 상태 및 상태 전환은 다음과 같다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2CAD9261-36F9-E459-A62C-528EF6F712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6379461"/>
              </p:ext>
            </p:extLst>
          </p:nvPr>
        </p:nvGraphicFramePr>
        <p:xfrm>
          <a:off x="549763" y="3827985"/>
          <a:ext cx="10515599" cy="22296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00675">
                  <a:extLst>
                    <a:ext uri="{9D8B030D-6E8A-4147-A177-3AD203B41FA5}">
                      <a16:colId xmlns:a16="http://schemas.microsoft.com/office/drawing/2014/main" val="1447469178"/>
                    </a:ext>
                  </a:extLst>
                </a:gridCol>
                <a:gridCol w="8714924">
                  <a:extLst>
                    <a:ext uri="{9D8B030D-6E8A-4147-A177-3AD203B41FA5}">
                      <a16:colId xmlns:a16="http://schemas.microsoft.com/office/drawing/2014/main" val="3782211479"/>
                    </a:ext>
                  </a:extLst>
                </a:gridCol>
              </a:tblGrid>
              <a:tr h="37160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 전환</a:t>
                      </a:r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설명</a:t>
                      </a:r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1229067"/>
                  </a:ext>
                </a:extLst>
              </a:tr>
              <a:tr h="3716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RUNNING  </a:t>
                      </a:r>
                      <a:r>
                        <a:rPr lang="en-US" sz="1100" b="1" u="none" strike="noStrike">
                          <a:effectLst/>
                          <a:latin typeface="+mj-ea"/>
                          <a:ea typeface="+mj-ea"/>
                        </a:rPr>
                        <a:t>&gt;</a:t>
                      </a:r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shutdown()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메서드가 호출될 때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풀은 종료 상태로 전환한다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5234648"/>
                  </a:ext>
                </a:extLst>
              </a:tr>
              <a:tr h="3716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 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100" b="1" u="none" strike="noStrike" kern="1200">
                          <a:solidFill>
                            <a:schemeClr val="dk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&gt;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STOP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shutdownNow()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메서드가 호출될 때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풀은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SHUTDOWN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상태에서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STOP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상태로 전환한다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3122394"/>
                  </a:ext>
                </a:extLst>
              </a:tr>
              <a:tr h="3716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100" b="1" u="none" strike="noStrike" kern="1200">
                          <a:solidFill>
                            <a:schemeClr val="dk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&gt;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TIDYING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큐와 풀이 모두 비어 있을 때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SHUTDOWN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상태에서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TIDYING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상태로 전환한다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2843542"/>
                  </a:ext>
                </a:extLst>
              </a:tr>
              <a:tr h="3716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STOP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100" b="1" u="none" strike="noStrike" kern="1200">
                          <a:solidFill>
                            <a:schemeClr val="dk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&gt;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TIDYING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풀이 비어 있을 때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STOP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상태에서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TIDYING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상태로 전환한다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6271429"/>
                  </a:ext>
                </a:extLst>
              </a:tr>
              <a:tr h="3716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TIDYING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100" b="1" u="none" strike="noStrike" kern="1200">
                          <a:solidFill>
                            <a:schemeClr val="dk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&gt;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TERMINATED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terminated()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훅 메서드가 실행되고 완료되면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TIDYING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상태에서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TERMINATED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상태로 전환한다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8727061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DEFADEDF-AA83-265B-DAD8-BA124A8A19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5203455"/>
              </p:ext>
            </p:extLst>
          </p:nvPr>
        </p:nvGraphicFramePr>
        <p:xfrm>
          <a:off x="548640" y="1426363"/>
          <a:ext cx="10516724" cy="193053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16838">
                  <a:extLst>
                    <a:ext uri="{9D8B030D-6E8A-4147-A177-3AD203B41FA5}">
                      <a16:colId xmlns:a16="http://schemas.microsoft.com/office/drawing/2014/main" val="4001021281"/>
                    </a:ext>
                  </a:extLst>
                </a:gridCol>
                <a:gridCol w="8699886">
                  <a:extLst>
                    <a:ext uri="{9D8B030D-6E8A-4147-A177-3AD203B41FA5}">
                      <a16:colId xmlns:a16="http://schemas.microsoft.com/office/drawing/2014/main" val="354882601"/>
                    </a:ext>
                  </a:extLst>
                </a:gridCol>
              </a:tblGrid>
              <a:tr h="32175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</a:t>
                      </a:r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설명</a:t>
                      </a:r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8807015"/>
                  </a:ext>
                </a:extLst>
              </a:tr>
              <a:tr h="3217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RUNNING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새 작업을 수용하고 대기 중인 작업을 처리한다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풀이 생성된 직후에 이 상태가 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1196872"/>
                  </a:ext>
                </a:extLst>
              </a:tr>
              <a:tr h="3217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새 작업을 수용하지 않지만 대기 중인 작업은 처리한다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4483010"/>
                  </a:ext>
                </a:extLst>
              </a:tr>
              <a:tr h="3217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STOP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새 작업을 수용하지 않고 대기 중인 작업도 처리하지 않으며 현재 진행 중인 작업을 중단한다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4000276"/>
                  </a:ext>
                </a:extLst>
              </a:tr>
              <a:tr h="3217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TIDYING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모든 작업이 종료되었으며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workerCount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0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인 상태에서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terminated()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훅 메서드를 실행한다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5046112"/>
                  </a:ext>
                </a:extLst>
              </a:tr>
              <a:tr h="3217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TERMINATED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terminated()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메서드가 완료되었고 스레드 풀이 종료된 상태이다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08355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565079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B47D5E1D-61EC-A711-5741-F3E00595267C}"/>
              </a:ext>
            </a:extLst>
          </p:cNvPr>
          <p:cNvSpPr txBox="1"/>
          <p:nvPr/>
        </p:nvSpPr>
        <p:spPr>
          <a:xfrm>
            <a:off x="293427" y="313646"/>
            <a:ext cx="11418160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시스템 호출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동작 과정</a:t>
            </a:r>
            <a:endParaRPr lang="en-US" altLang="ko-KR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응용 프로그램은 작업 과정에서 커널의 기능을 사용하기 위해 매우 빈번하게 시스템 콜을 요청하고 이로 인해 사용자 모드와 커널 모드를 상호 전환하며 실행하게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처리를 위해 사용자 모드와 커널 모드를 번갈아 오가는 것은 컨텍스트 스위칭과 관련이 있으며 이는 멀티 스레드 환경에서 참고해야 할 중요한 배경적 지식이다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1A8071DA-1BD4-DB4A-86F5-1497F9EC7654}"/>
              </a:ext>
            </a:extLst>
          </p:cNvPr>
          <p:cNvSpPr/>
          <p:nvPr/>
        </p:nvSpPr>
        <p:spPr>
          <a:xfrm>
            <a:off x="1092795" y="2562514"/>
            <a:ext cx="9370641" cy="80958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48D39E8C-55E2-68F8-1500-10E04A86EC42}"/>
              </a:ext>
            </a:extLst>
          </p:cNvPr>
          <p:cNvSpPr/>
          <p:nvPr/>
        </p:nvSpPr>
        <p:spPr>
          <a:xfrm>
            <a:off x="1195157" y="2865642"/>
            <a:ext cx="101922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AD14832F-8462-3A34-1240-B7D60C613CA1}"/>
              </a:ext>
            </a:extLst>
          </p:cNvPr>
          <p:cNvSpPr/>
          <p:nvPr/>
        </p:nvSpPr>
        <p:spPr>
          <a:xfrm>
            <a:off x="2513419" y="2865641"/>
            <a:ext cx="111741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Call 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요청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14F8E774-D52F-3E7F-7EF4-46455A98FEC6}"/>
              </a:ext>
            </a:extLst>
          </p:cNvPr>
          <p:cNvSpPr/>
          <p:nvPr/>
        </p:nvSpPr>
        <p:spPr>
          <a:xfrm>
            <a:off x="1092794" y="4023236"/>
            <a:ext cx="9370642" cy="6674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D9F14367-9A14-F0A0-4C0C-934EC58DFE90}"/>
              </a:ext>
            </a:extLst>
          </p:cNvPr>
          <p:cNvSpPr/>
          <p:nvPr/>
        </p:nvSpPr>
        <p:spPr>
          <a:xfrm>
            <a:off x="3735162" y="4180275"/>
            <a:ext cx="111741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Call 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7FE29952-6F1E-141F-23A1-C1D53BC42936}"/>
              </a:ext>
            </a:extLst>
          </p:cNvPr>
          <p:cNvCxnSpPr>
            <a:stCxn id="67" idx="3"/>
            <a:endCxn id="69" idx="1"/>
          </p:cNvCxnSpPr>
          <p:nvPr/>
        </p:nvCxnSpPr>
        <p:spPr>
          <a:xfrm flipV="1">
            <a:off x="2214381" y="3042302"/>
            <a:ext cx="29903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39605FC1-6881-39ED-573B-9C08619CF224}"/>
              </a:ext>
            </a:extLst>
          </p:cNvPr>
          <p:cNvCxnSpPr>
            <a:stCxn id="69" idx="3"/>
            <a:endCxn id="73" idx="0"/>
          </p:cNvCxnSpPr>
          <p:nvPr/>
        </p:nvCxnSpPr>
        <p:spPr>
          <a:xfrm>
            <a:off x="3630833" y="3042302"/>
            <a:ext cx="663036" cy="1137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206ADC33-001A-A5CC-D863-9E950530A4C0}"/>
              </a:ext>
            </a:extLst>
          </p:cNvPr>
          <p:cNvSpPr/>
          <p:nvPr/>
        </p:nvSpPr>
        <p:spPr>
          <a:xfrm>
            <a:off x="4748247" y="2865641"/>
            <a:ext cx="111741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작업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A8132E74-8DFE-A239-7C83-1DD2907CC67B}"/>
              </a:ext>
            </a:extLst>
          </p:cNvPr>
          <p:cNvCxnSpPr>
            <a:cxnSpLocks/>
            <a:stCxn id="73" idx="0"/>
            <a:endCxn id="80" idx="1"/>
          </p:cNvCxnSpPr>
          <p:nvPr/>
        </p:nvCxnSpPr>
        <p:spPr>
          <a:xfrm flipV="1">
            <a:off x="4293869" y="3042302"/>
            <a:ext cx="454378" cy="1137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C274D600-87C4-F554-E0AA-CDACE1E11068}"/>
              </a:ext>
            </a:extLst>
          </p:cNvPr>
          <p:cNvSpPr txBox="1"/>
          <p:nvPr/>
        </p:nvSpPr>
        <p:spPr>
          <a:xfrm>
            <a:off x="978120" y="2223707"/>
            <a:ext cx="1159876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Program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A1773FEE-BE80-ADFB-5E89-D87757270AB6}"/>
              </a:ext>
            </a:extLst>
          </p:cNvPr>
          <p:cNvSpPr txBox="1"/>
          <p:nvPr/>
        </p:nvSpPr>
        <p:spPr>
          <a:xfrm>
            <a:off x="1021765" y="3666591"/>
            <a:ext cx="72126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77B13BF7-D027-EB19-F02C-CF0F7B7DC7F2}"/>
              </a:ext>
            </a:extLst>
          </p:cNvPr>
          <p:cNvSpPr/>
          <p:nvPr/>
        </p:nvSpPr>
        <p:spPr>
          <a:xfrm>
            <a:off x="10548295" y="2828807"/>
            <a:ext cx="94769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A32A0092-B9DF-A1B4-55C3-5F076D4A9482}"/>
              </a:ext>
            </a:extLst>
          </p:cNvPr>
          <p:cNvSpPr/>
          <p:nvPr/>
        </p:nvSpPr>
        <p:spPr>
          <a:xfrm>
            <a:off x="10548295" y="4253674"/>
            <a:ext cx="107459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3635E6AB-7FD4-7D65-DCD1-7B56AE5F5DE7}"/>
              </a:ext>
            </a:extLst>
          </p:cNvPr>
          <p:cNvSpPr txBox="1"/>
          <p:nvPr/>
        </p:nvSpPr>
        <p:spPr>
          <a:xfrm>
            <a:off x="9629568" y="2577179"/>
            <a:ext cx="81620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 Bit =1</a:t>
            </a:r>
            <a:endParaRPr lang="ko-Kore-KR" altLang="en-US" sz="90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B6B9D540-476E-4375-B6FD-830F5F73E19C}"/>
              </a:ext>
            </a:extLst>
          </p:cNvPr>
          <p:cNvSpPr txBox="1"/>
          <p:nvPr/>
        </p:nvSpPr>
        <p:spPr>
          <a:xfrm>
            <a:off x="9629568" y="4459805"/>
            <a:ext cx="81620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 Bit =0</a:t>
            </a:r>
            <a:endParaRPr lang="ko-Kore-KR" altLang="en-US" sz="90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B9888A7B-2FA2-677B-D8C9-3D902A48ED6D}"/>
              </a:ext>
            </a:extLst>
          </p:cNvPr>
          <p:cNvSpPr txBox="1"/>
          <p:nvPr/>
        </p:nvSpPr>
        <p:spPr>
          <a:xfrm>
            <a:off x="4366156" y="3746717"/>
            <a:ext cx="202342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시스템 콜 실행 완료 후 유저 모드로 전환</a:t>
            </a:r>
            <a:endParaRPr lang="ko-Kore-KR" altLang="en-US" sz="900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69BBE124-D866-BE91-CEC5-425737494B07}"/>
              </a:ext>
            </a:extLst>
          </p:cNvPr>
          <p:cNvSpPr txBox="1"/>
          <p:nvPr/>
        </p:nvSpPr>
        <p:spPr>
          <a:xfrm>
            <a:off x="2116177" y="3406673"/>
            <a:ext cx="182426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시스템 콜 호출 후 커널 모드로 전환</a:t>
            </a:r>
            <a:endParaRPr lang="ko-Kore-KR" altLang="en-US" sz="900"/>
          </a:p>
        </p:txBody>
      </p:sp>
      <p:cxnSp>
        <p:nvCxnSpPr>
          <p:cNvPr id="106" name="직선 연결선[R] 105">
            <a:extLst>
              <a:ext uri="{FF2B5EF4-FFF2-40B4-BE49-F238E27FC236}">
                <a16:creationId xmlns:a16="http://schemas.microsoft.com/office/drawing/2014/main" id="{B3620767-E95C-8778-3676-C9FBF0A217BA}"/>
              </a:ext>
            </a:extLst>
          </p:cNvPr>
          <p:cNvCxnSpPr>
            <a:cxnSpLocks/>
          </p:cNvCxnSpPr>
          <p:nvPr/>
        </p:nvCxnSpPr>
        <p:spPr>
          <a:xfrm>
            <a:off x="1092794" y="3662183"/>
            <a:ext cx="9352976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90649FAB-658F-7653-5A24-D9CD23EF1038}"/>
              </a:ext>
            </a:extLst>
          </p:cNvPr>
          <p:cNvSpPr/>
          <p:nvPr/>
        </p:nvSpPr>
        <p:spPr>
          <a:xfrm>
            <a:off x="6251973" y="2870409"/>
            <a:ext cx="101922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Print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AE167DF-076D-7BD3-3429-F14ED1DD3858}"/>
              </a:ext>
            </a:extLst>
          </p:cNvPr>
          <p:cNvSpPr/>
          <p:nvPr/>
        </p:nvSpPr>
        <p:spPr>
          <a:xfrm>
            <a:off x="7570235" y="2870408"/>
            <a:ext cx="111741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Call 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요청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BB8EBC9D-7354-C4E9-557B-97C1608F94CC}"/>
              </a:ext>
            </a:extLst>
          </p:cNvPr>
          <p:cNvCxnSpPr>
            <a:stCxn id="4" idx="3"/>
            <a:endCxn id="5" idx="1"/>
          </p:cNvCxnSpPr>
          <p:nvPr/>
        </p:nvCxnSpPr>
        <p:spPr>
          <a:xfrm flipV="1">
            <a:off x="7271197" y="3047069"/>
            <a:ext cx="29903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2B55718B-57B3-992D-BA88-1D1C70969300}"/>
              </a:ext>
            </a:extLst>
          </p:cNvPr>
          <p:cNvSpPr/>
          <p:nvPr/>
        </p:nvSpPr>
        <p:spPr>
          <a:xfrm>
            <a:off x="9462017" y="2870408"/>
            <a:ext cx="888625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작업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19522271-6DFB-2AB3-3F0B-ACBABD48EACB}"/>
              </a:ext>
            </a:extLst>
          </p:cNvPr>
          <p:cNvCxnSpPr>
            <a:endCxn id="4" idx="1"/>
          </p:cNvCxnSpPr>
          <p:nvPr/>
        </p:nvCxnSpPr>
        <p:spPr>
          <a:xfrm>
            <a:off x="5865661" y="3042302"/>
            <a:ext cx="386312" cy="47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BFA474B-2E93-97F9-ED4F-FBB185BCBB9E}"/>
              </a:ext>
            </a:extLst>
          </p:cNvPr>
          <p:cNvSpPr/>
          <p:nvPr/>
        </p:nvSpPr>
        <p:spPr>
          <a:xfrm>
            <a:off x="8344603" y="4177352"/>
            <a:ext cx="111741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Call 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A9AA4B1C-7DA5-642B-B68F-8419180B8768}"/>
              </a:ext>
            </a:extLst>
          </p:cNvPr>
          <p:cNvCxnSpPr>
            <a:cxnSpLocks/>
            <a:stCxn id="5" idx="2"/>
            <a:endCxn id="12" idx="0"/>
          </p:cNvCxnSpPr>
          <p:nvPr/>
        </p:nvCxnSpPr>
        <p:spPr>
          <a:xfrm>
            <a:off x="8128942" y="3223729"/>
            <a:ext cx="774368" cy="9536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5509F5DA-72CE-115F-BD21-27D4926D98F7}"/>
              </a:ext>
            </a:extLst>
          </p:cNvPr>
          <p:cNvCxnSpPr>
            <a:cxnSpLocks/>
            <a:endCxn id="7" idx="2"/>
          </p:cNvCxnSpPr>
          <p:nvPr/>
        </p:nvCxnSpPr>
        <p:spPr>
          <a:xfrm flipV="1">
            <a:off x="8903310" y="3223729"/>
            <a:ext cx="1003020" cy="9536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B8F9F1B-8E46-EAD4-4803-0AA249AC7F69}"/>
              </a:ext>
            </a:extLst>
          </p:cNvPr>
          <p:cNvSpPr/>
          <p:nvPr/>
        </p:nvSpPr>
        <p:spPr>
          <a:xfrm>
            <a:off x="1092794" y="5004590"/>
            <a:ext cx="9352976" cy="674365"/>
          </a:xfrm>
          <a:prstGeom prst="rect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Cpu, Memory, I/O </a:t>
            </a:r>
            <a:r>
              <a:rPr lang="ko-KR" altLang="en-US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</a:t>
            </a:r>
            <a:endParaRPr lang="ko-KR" altLang="en-US" sz="1400">
              <a:solidFill>
                <a:schemeClr val="bg1"/>
              </a:solidFill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3C73A7C3-1A4B-83EF-642F-B38B8077DC9A}"/>
              </a:ext>
            </a:extLst>
          </p:cNvPr>
          <p:cNvCxnSpPr>
            <a:stCxn id="73" idx="2"/>
          </p:cNvCxnSpPr>
          <p:nvPr/>
        </p:nvCxnSpPr>
        <p:spPr>
          <a:xfrm>
            <a:off x="4293869" y="4533596"/>
            <a:ext cx="0" cy="47795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0B28B225-548E-2EE2-DE4A-B9A90F558FE6}"/>
              </a:ext>
            </a:extLst>
          </p:cNvPr>
          <p:cNvCxnSpPr/>
          <p:nvPr/>
        </p:nvCxnSpPr>
        <p:spPr>
          <a:xfrm>
            <a:off x="8903310" y="4530673"/>
            <a:ext cx="0" cy="47795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8433970"/>
      </p:ext>
    </p:extLst>
  </p:cSld>
  <p:clrMapOvr>
    <a:masterClrMapping/>
  </p:clrMapOvr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CE787BB-DCFC-F7C1-4231-BA05CD337A8A}"/>
              </a:ext>
            </a:extLst>
          </p:cNvPr>
          <p:cNvSpPr/>
          <p:nvPr/>
        </p:nvSpPr>
        <p:spPr>
          <a:xfrm>
            <a:off x="254337" y="3213556"/>
            <a:ext cx="1350405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주요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en-US" altLang="ko-KR" sz="16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6CC89F2-D029-E463-83D8-E17B1131C6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8028" y="120675"/>
            <a:ext cx="4012986" cy="6616650"/>
          </a:xfrm>
          <a:prstGeom prst="rect">
            <a:avLst/>
          </a:prstGeom>
        </p:spPr>
      </p:pic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51334A22-7287-57A0-E438-563289C6B6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2649948"/>
              </p:ext>
            </p:extLst>
          </p:nvPr>
        </p:nvGraphicFramePr>
        <p:xfrm>
          <a:off x="5850284" y="471095"/>
          <a:ext cx="5837080" cy="620220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37080">
                  <a:extLst>
                    <a:ext uri="{9D8B030D-6E8A-4147-A177-3AD203B41FA5}">
                      <a16:colId xmlns:a16="http://schemas.microsoft.com/office/drawing/2014/main" val="1529099536"/>
                    </a:ext>
                  </a:extLst>
                </a:gridCol>
              </a:tblGrid>
              <a:tr h="179742"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코어 스레드가 유휴 상태에서도 </a:t>
                      </a:r>
                      <a:r>
                        <a:rPr lang="en-US" altLang="ko-KR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keepAliveTime</a:t>
                      </a:r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후 종료될 수 있는지 여부를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2846670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풀이 종료되었는지 여부를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3110453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풀을 종료하고 이전에 제출한 작업을 완료한다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4151952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완료된 작업의 수를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3512578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최대 스레드 풀 크기를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5176542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풀이 종료 중인지 여부를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098756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최대 스레드 풀 크기를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5720192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풀이 종료될 때까지 대기한다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286867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스레드 풀에 제출한다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822117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풀을 즉시 종료하고 대기 중인 작업을 취소한다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5895504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유휴 스레드를 유지할 시간을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2863947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풀의 문자열 표현을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9470797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코어 스레드 풀 크기를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532508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유휴 스레드 유지 시간을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6291579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코어 스레드 풀 크기를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3904289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특정 작업을 큐에서 제거하고 스레드 풀에서 실행 중인 경우 취소한다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2895892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스레드를 생성하는데 사용되는 </a:t>
                      </a:r>
                      <a:r>
                        <a:rPr 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ThreadFactory</a:t>
                      </a:r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36492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생성에 사용할 </a:t>
                      </a:r>
                      <a:r>
                        <a:rPr 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ThreadFactory</a:t>
                      </a:r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5183667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완료된 작업을 제거한다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318939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코어 스레드가 유휴 상태에서 종료될 수 있는지 여부를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1973599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모든 코어 스레드를 미리 시작한다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7790077"/>
                  </a:ext>
                </a:extLst>
              </a:tr>
              <a:tr h="17974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거부된 실행 요청을 처리하는 </a:t>
                      </a:r>
                      <a:r>
                        <a:rPr 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RejectedExecutionHandler</a:t>
                      </a:r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0879478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현재 스레드 풀의 스레드 수를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23616591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풀이 종료되었는지 여부를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1065568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풀의 작업 큐를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066772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풀의 최대 크기를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11658"/>
                  </a:ext>
                </a:extLst>
              </a:tr>
              <a:tr h="17974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거부된 실행 요청을 처리하는 </a:t>
                      </a:r>
                      <a:r>
                        <a:rPr 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RejectedExecutionHandler</a:t>
                      </a:r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2122161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활성 스레드 수를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6837738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하나의 코어 스레드를 미리 시작한다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5468623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큐에 대기 중인 작업 수 및 스레드에서 수행 중인 작업 수를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42441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4122028"/>
      </p:ext>
    </p:extLst>
  </p:cSld>
  <p:clrMapOvr>
    <a:masterClrMapping/>
  </p:clrMapOvr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4B5DCD70-BD95-36FE-A7C2-7F0FEBBA32F0}"/>
              </a:ext>
            </a:extLst>
          </p:cNvPr>
          <p:cNvSpPr/>
          <p:nvPr/>
        </p:nvSpPr>
        <p:spPr>
          <a:xfrm>
            <a:off x="1865625" y="613690"/>
            <a:ext cx="10174998" cy="6081683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0" name="모서리가 둥근 직사각형 119">
            <a:extLst>
              <a:ext uri="{FF2B5EF4-FFF2-40B4-BE49-F238E27FC236}">
                <a16:creationId xmlns:a16="http://schemas.microsoft.com/office/drawing/2014/main" id="{2AABF7CC-197E-2B9E-BA36-C37B34EDD717}"/>
              </a:ext>
            </a:extLst>
          </p:cNvPr>
          <p:cNvSpPr/>
          <p:nvPr/>
        </p:nvSpPr>
        <p:spPr>
          <a:xfrm>
            <a:off x="9944372" y="2019621"/>
            <a:ext cx="1901711" cy="2386908"/>
          </a:xfrm>
          <a:prstGeom prst="roundRect">
            <a:avLst>
              <a:gd name="adj" fmla="val 290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8" name="모서리가 둥근 직사각형 247">
            <a:extLst>
              <a:ext uri="{FF2B5EF4-FFF2-40B4-BE49-F238E27FC236}">
                <a16:creationId xmlns:a16="http://schemas.microsoft.com/office/drawing/2014/main" id="{C379EC74-5513-F812-022A-4E97A67C3C57}"/>
              </a:ext>
            </a:extLst>
          </p:cNvPr>
          <p:cNvSpPr/>
          <p:nvPr/>
        </p:nvSpPr>
        <p:spPr>
          <a:xfrm>
            <a:off x="10074477" y="2344902"/>
            <a:ext cx="1666303" cy="1841640"/>
          </a:xfrm>
          <a:prstGeom prst="roundRect">
            <a:avLst>
              <a:gd name="adj" fmla="val 290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CE787BB-DCFC-F7C1-4231-BA05CD337A8A}"/>
              </a:ext>
            </a:extLst>
          </p:cNvPr>
          <p:cNvSpPr/>
          <p:nvPr/>
        </p:nvSpPr>
        <p:spPr>
          <a:xfrm>
            <a:off x="74974" y="99480"/>
            <a:ext cx="309551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ctr">
              <a:buFont typeface="Wingdings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흐름도</a:t>
            </a:r>
            <a:endParaRPr lang="en-US" altLang="ko-KR" sz="16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2785E75B-1228-0369-214B-209958EABA9B}"/>
              </a:ext>
            </a:extLst>
          </p:cNvPr>
          <p:cNvSpPr/>
          <p:nvPr/>
        </p:nvSpPr>
        <p:spPr>
          <a:xfrm>
            <a:off x="98080" y="958223"/>
            <a:ext cx="707892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9A7617B1-73E3-0520-2127-EBA44BED1DDE}"/>
              </a:ext>
            </a:extLst>
          </p:cNvPr>
          <p:cNvSpPr/>
          <p:nvPr/>
        </p:nvSpPr>
        <p:spPr>
          <a:xfrm>
            <a:off x="3861050" y="2254043"/>
            <a:ext cx="1126267" cy="342148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42ED862-AA8F-5C28-B003-83BAE4BA5708}"/>
              </a:ext>
            </a:extLst>
          </p:cNvPr>
          <p:cNvSpPr/>
          <p:nvPr/>
        </p:nvSpPr>
        <p:spPr>
          <a:xfrm>
            <a:off x="3652804" y="1958466"/>
            <a:ext cx="152129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9F9448BE-82BB-F2B3-9126-B95F080A903B}"/>
              </a:ext>
            </a:extLst>
          </p:cNvPr>
          <p:cNvCxnSpPr>
            <a:cxnSpLocks/>
            <a:stCxn id="4" idx="3"/>
            <a:endCxn id="24" idx="1"/>
          </p:cNvCxnSpPr>
          <p:nvPr/>
        </p:nvCxnSpPr>
        <p:spPr>
          <a:xfrm>
            <a:off x="805972" y="1149153"/>
            <a:ext cx="1277917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판단 23">
            <a:extLst>
              <a:ext uri="{FF2B5EF4-FFF2-40B4-BE49-F238E27FC236}">
                <a16:creationId xmlns:a16="http://schemas.microsoft.com/office/drawing/2014/main" id="{6C9ABD11-1953-2FD1-8DB3-A1B017CE3431}"/>
              </a:ext>
            </a:extLst>
          </p:cNvPr>
          <p:cNvSpPr/>
          <p:nvPr/>
        </p:nvSpPr>
        <p:spPr>
          <a:xfrm>
            <a:off x="2083889" y="748735"/>
            <a:ext cx="1195276" cy="800835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174870D-606E-8E5B-6B04-2909D99946D4}"/>
              </a:ext>
            </a:extLst>
          </p:cNvPr>
          <p:cNvSpPr txBox="1"/>
          <p:nvPr/>
        </p:nvSpPr>
        <p:spPr>
          <a:xfrm>
            <a:off x="809553" y="902931"/>
            <a:ext cx="1048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execute(task)</a:t>
            </a:r>
            <a:endParaRPr lang="ko-Kore-KR" altLang="en-US" sz="10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185D742-36CD-55E4-5827-5F050786BE37}"/>
              </a:ext>
            </a:extLst>
          </p:cNvPr>
          <p:cNvSpPr txBox="1"/>
          <p:nvPr/>
        </p:nvSpPr>
        <p:spPr>
          <a:xfrm>
            <a:off x="2141678" y="975099"/>
            <a:ext cx="107436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</a:p>
          <a:p>
            <a:pPr algn="ctr"/>
            <a:r>
              <a:rPr kumimoji="1" lang="ko-Kore-KR" altLang="en-US" sz="1000">
                <a:ea typeface="NanumBarunGothic" panose="020B0603020101020101" pitchFamily="34" charset="-127"/>
              </a:rPr>
              <a:t>미만인가</a:t>
            </a:r>
            <a:r>
              <a:rPr kumimoji="1" lang="en-US" altLang="ko-Kore-KR" sz="1000">
                <a:ea typeface="NanumBarunGothic" panose="020B0603020101020101" pitchFamily="34" charset="-127"/>
              </a:rPr>
              <a:t>?</a:t>
            </a:r>
            <a:endParaRPr lang="ko-Kore-KR" altLang="en-US" sz="1000"/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FE342BA6-2E3B-2047-2CFC-8110DF6D2C46}"/>
              </a:ext>
            </a:extLst>
          </p:cNvPr>
          <p:cNvSpPr/>
          <p:nvPr/>
        </p:nvSpPr>
        <p:spPr>
          <a:xfrm>
            <a:off x="3359793" y="4404425"/>
            <a:ext cx="2092753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361CE98-0D8A-B9BA-4C80-4776FD9C7C83}"/>
              </a:ext>
            </a:extLst>
          </p:cNvPr>
          <p:cNvSpPr txBox="1"/>
          <p:nvPr/>
        </p:nvSpPr>
        <p:spPr>
          <a:xfrm>
            <a:off x="4221763" y="880136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48" name="모서리가 둥근 직사각형 47">
            <a:extLst>
              <a:ext uri="{FF2B5EF4-FFF2-40B4-BE49-F238E27FC236}">
                <a16:creationId xmlns:a16="http://schemas.microsoft.com/office/drawing/2014/main" id="{9802E8CF-357B-0D5B-3542-F1B9E43A2739}"/>
              </a:ext>
            </a:extLst>
          </p:cNvPr>
          <p:cNvSpPr/>
          <p:nvPr/>
        </p:nvSpPr>
        <p:spPr>
          <a:xfrm>
            <a:off x="5330508" y="2232909"/>
            <a:ext cx="1008240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596E83C-D5A1-BB37-E797-D4B0B0065EAD}"/>
              </a:ext>
            </a:extLst>
          </p:cNvPr>
          <p:cNvSpPr txBox="1"/>
          <p:nvPr/>
        </p:nvSpPr>
        <p:spPr>
          <a:xfrm>
            <a:off x="3766172" y="1203264"/>
            <a:ext cx="12563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addWorker(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6BA827E-EBD0-FAEA-0D39-E6EF122151AA}"/>
              </a:ext>
            </a:extLst>
          </p:cNvPr>
          <p:cNvSpPr txBox="1"/>
          <p:nvPr/>
        </p:nvSpPr>
        <p:spPr>
          <a:xfrm>
            <a:off x="3116458" y="2462854"/>
            <a:ext cx="86261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추가</a:t>
            </a:r>
            <a:endParaRPr lang="ko-Kore-KR" altLang="en-US" sz="100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9C6F921-E03A-169D-72A1-D270D901F086}"/>
              </a:ext>
            </a:extLst>
          </p:cNvPr>
          <p:cNvSpPr txBox="1"/>
          <p:nvPr/>
        </p:nvSpPr>
        <p:spPr>
          <a:xfrm>
            <a:off x="3359793" y="2173858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62" name="판단 61">
            <a:extLst>
              <a:ext uri="{FF2B5EF4-FFF2-40B4-BE49-F238E27FC236}">
                <a16:creationId xmlns:a16="http://schemas.microsoft.com/office/drawing/2014/main" id="{CF3D5E7A-86A2-14B1-25B6-D31D925FA69B}"/>
              </a:ext>
            </a:extLst>
          </p:cNvPr>
          <p:cNvSpPr/>
          <p:nvPr/>
        </p:nvSpPr>
        <p:spPr>
          <a:xfrm>
            <a:off x="2083889" y="2020927"/>
            <a:ext cx="1195276" cy="800835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7D2A2009-B159-7B76-99D4-02C9D86870AB}"/>
              </a:ext>
            </a:extLst>
          </p:cNvPr>
          <p:cNvCxnSpPr>
            <a:cxnSpLocks/>
            <a:stCxn id="24" idx="2"/>
            <a:endCxn id="62" idx="0"/>
          </p:cNvCxnSpPr>
          <p:nvPr/>
        </p:nvCxnSpPr>
        <p:spPr>
          <a:xfrm>
            <a:off x="2681527" y="1549570"/>
            <a:ext cx="0" cy="47135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BC3E8750-D615-1546-332E-38020323D2A3}"/>
              </a:ext>
            </a:extLst>
          </p:cNvPr>
          <p:cNvSpPr txBox="1"/>
          <p:nvPr/>
        </p:nvSpPr>
        <p:spPr>
          <a:xfrm>
            <a:off x="2137133" y="2312358"/>
            <a:ext cx="10743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 찼는가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23F6610-1D03-458D-704E-B500FEA9F1AB}"/>
              </a:ext>
            </a:extLst>
          </p:cNvPr>
          <p:cNvSpPr txBox="1"/>
          <p:nvPr/>
        </p:nvSpPr>
        <p:spPr>
          <a:xfrm>
            <a:off x="2611481" y="1633518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30661107-A5B1-25B4-143C-1F05A99E6AE3}"/>
              </a:ext>
            </a:extLst>
          </p:cNvPr>
          <p:cNvCxnSpPr>
            <a:cxnSpLocks/>
            <a:stCxn id="62" idx="3"/>
            <a:endCxn id="6" idx="1"/>
          </p:cNvCxnSpPr>
          <p:nvPr/>
        </p:nvCxnSpPr>
        <p:spPr>
          <a:xfrm>
            <a:off x="3279165" y="2421345"/>
            <a:ext cx="581885" cy="377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판단 72">
            <a:extLst>
              <a:ext uri="{FF2B5EF4-FFF2-40B4-BE49-F238E27FC236}">
                <a16:creationId xmlns:a16="http://schemas.microsoft.com/office/drawing/2014/main" id="{61C42312-CDC7-8456-AA0F-DF7A31F71188}"/>
              </a:ext>
            </a:extLst>
          </p:cNvPr>
          <p:cNvSpPr/>
          <p:nvPr/>
        </p:nvSpPr>
        <p:spPr>
          <a:xfrm>
            <a:off x="2083889" y="3266657"/>
            <a:ext cx="1195276" cy="800835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4425CD96-4323-0B7C-E212-5FBB69C2FC73}"/>
              </a:ext>
            </a:extLst>
          </p:cNvPr>
          <p:cNvSpPr txBox="1"/>
          <p:nvPr/>
        </p:nvSpPr>
        <p:spPr>
          <a:xfrm>
            <a:off x="2592256" y="2905710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AB43B398-F0FD-E20A-AA32-D88EFC1873D1}"/>
              </a:ext>
            </a:extLst>
          </p:cNvPr>
          <p:cNvCxnSpPr>
            <a:cxnSpLocks/>
            <a:stCxn id="62" idx="2"/>
            <a:endCxn id="73" idx="0"/>
          </p:cNvCxnSpPr>
          <p:nvPr/>
        </p:nvCxnSpPr>
        <p:spPr>
          <a:xfrm>
            <a:off x="2681527" y="2821762"/>
            <a:ext cx="0" cy="44489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BDFA13C9-98E6-3341-9A51-A816504DF782}"/>
              </a:ext>
            </a:extLst>
          </p:cNvPr>
          <p:cNvSpPr txBox="1"/>
          <p:nvPr/>
        </p:nvSpPr>
        <p:spPr>
          <a:xfrm>
            <a:off x="2137133" y="3473050"/>
            <a:ext cx="107436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max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PoolSize </a:t>
            </a:r>
          </a:p>
          <a:p>
            <a:pPr algn="ctr"/>
            <a:r>
              <a:rPr kumimoji="1" lang="ko-KR" altLang="en-US" sz="1000">
                <a:ea typeface="NanumBarunGothic" panose="020B0603020101020101" pitchFamily="34" charset="-127"/>
              </a:rPr>
              <a:t>와 같은가</a:t>
            </a:r>
            <a:r>
              <a:rPr kumimoji="1" lang="en-US" altLang="ko-KR" sz="1000">
                <a:ea typeface="NanumBarunGothic" panose="020B0603020101020101" pitchFamily="34" charset="-127"/>
              </a:rPr>
              <a:t>?</a:t>
            </a:r>
            <a:endParaRPr lang="ko-Kore-KR" altLang="en-US" sz="100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D137ED72-D887-0C35-E969-BD71E52B0613}"/>
              </a:ext>
            </a:extLst>
          </p:cNvPr>
          <p:cNvSpPr txBox="1"/>
          <p:nvPr/>
        </p:nvSpPr>
        <p:spPr>
          <a:xfrm>
            <a:off x="2612010" y="4246320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cxnSp>
        <p:nvCxnSpPr>
          <p:cNvPr id="93" name="꺾인 연결선[E] 92">
            <a:extLst>
              <a:ext uri="{FF2B5EF4-FFF2-40B4-BE49-F238E27FC236}">
                <a16:creationId xmlns:a16="http://schemas.microsoft.com/office/drawing/2014/main" id="{186E25F0-4FA3-D1BF-A706-0484C5526027}"/>
              </a:ext>
            </a:extLst>
          </p:cNvPr>
          <p:cNvCxnSpPr>
            <a:stCxn id="73" idx="2"/>
            <a:endCxn id="30" idx="1"/>
          </p:cNvCxnSpPr>
          <p:nvPr/>
        </p:nvCxnSpPr>
        <p:spPr>
          <a:xfrm rot="16200000" flipH="1">
            <a:off x="2703332" y="4045687"/>
            <a:ext cx="634657" cy="678266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984F1D17-2D4D-C3F0-838C-F0FDCB142F20}"/>
              </a:ext>
            </a:extLst>
          </p:cNvPr>
          <p:cNvCxnSpPr>
            <a:cxnSpLocks/>
            <a:stCxn id="6" idx="3"/>
            <a:endCxn id="48" idx="1"/>
          </p:cNvCxnSpPr>
          <p:nvPr/>
        </p:nvCxnSpPr>
        <p:spPr>
          <a:xfrm flipV="1">
            <a:off x="4987317" y="2423839"/>
            <a:ext cx="343191" cy="127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9" name="모서리가 둥근 직사각형 108">
            <a:extLst>
              <a:ext uri="{FF2B5EF4-FFF2-40B4-BE49-F238E27FC236}">
                <a16:creationId xmlns:a16="http://schemas.microsoft.com/office/drawing/2014/main" id="{1C2857BC-B6DA-979E-F244-60FB7D28CFE3}"/>
              </a:ext>
            </a:extLst>
          </p:cNvPr>
          <p:cNvSpPr/>
          <p:nvPr/>
        </p:nvSpPr>
        <p:spPr>
          <a:xfrm>
            <a:off x="6678063" y="1033593"/>
            <a:ext cx="1268828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347E5484-EEAC-7C08-33D5-47D0D140EC1B}"/>
              </a:ext>
            </a:extLst>
          </p:cNvPr>
          <p:cNvSpPr/>
          <p:nvPr/>
        </p:nvSpPr>
        <p:spPr>
          <a:xfrm>
            <a:off x="6953715" y="1657339"/>
            <a:ext cx="723217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E98FA7C4-7537-463F-137E-429A3249AF71}"/>
              </a:ext>
            </a:extLst>
          </p:cNvPr>
          <p:cNvCxnSpPr>
            <a:cxnSpLocks/>
            <a:stCxn id="109" idx="2"/>
            <a:endCxn id="114" idx="0"/>
          </p:cNvCxnSpPr>
          <p:nvPr/>
        </p:nvCxnSpPr>
        <p:spPr>
          <a:xfrm>
            <a:off x="7312477" y="1415452"/>
            <a:ext cx="2847" cy="24188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5" name="TextBox 124">
            <a:extLst>
              <a:ext uri="{FF2B5EF4-FFF2-40B4-BE49-F238E27FC236}">
                <a16:creationId xmlns:a16="http://schemas.microsoft.com/office/drawing/2014/main" id="{BA0925B7-9A03-C750-0439-18108B1F3D13}"/>
              </a:ext>
            </a:extLst>
          </p:cNvPr>
          <p:cNvSpPr txBox="1"/>
          <p:nvPr/>
        </p:nvSpPr>
        <p:spPr>
          <a:xfrm>
            <a:off x="7611426" y="1597875"/>
            <a:ext cx="102319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runWorker()</a:t>
            </a:r>
            <a:endParaRPr lang="ko-Kore-KR" altLang="en-US" sz="1000"/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B7C84E67-7998-8A06-11C4-C2711B565763}"/>
              </a:ext>
            </a:extLst>
          </p:cNvPr>
          <p:cNvSpPr/>
          <p:nvPr/>
        </p:nvSpPr>
        <p:spPr>
          <a:xfrm>
            <a:off x="10181641" y="2420029"/>
            <a:ext cx="1454400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beforeExecute()</a:t>
            </a:r>
          </a:p>
        </p:txBody>
      </p:sp>
      <p:sp>
        <p:nvSpPr>
          <p:cNvPr id="134" name="판단 133">
            <a:extLst>
              <a:ext uri="{FF2B5EF4-FFF2-40B4-BE49-F238E27FC236}">
                <a16:creationId xmlns:a16="http://schemas.microsoft.com/office/drawing/2014/main" id="{6C9E76DC-93DB-7ABF-FA58-8992427488C2}"/>
              </a:ext>
            </a:extLst>
          </p:cNvPr>
          <p:cNvSpPr/>
          <p:nvPr/>
        </p:nvSpPr>
        <p:spPr>
          <a:xfrm>
            <a:off x="8552653" y="1545488"/>
            <a:ext cx="899718" cy="602811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E9F82845-6655-197C-4340-92DCB95527E6}"/>
              </a:ext>
            </a:extLst>
          </p:cNvPr>
          <p:cNvSpPr txBox="1"/>
          <p:nvPr/>
        </p:nvSpPr>
        <p:spPr>
          <a:xfrm>
            <a:off x="8364234" y="981566"/>
            <a:ext cx="1276553" cy="246221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thread.interrupt()</a:t>
            </a:r>
            <a:endParaRPr lang="ko-Kore-KR" altLang="en-US" sz="1000" b="1" i="1">
              <a:solidFill>
                <a:schemeClr val="bg1"/>
              </a:solidFill>
            </a:endParaRPr>
          </a:p>
        </p:txBody>
      </p: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21B24F6C-E4CF-0800-01C7-710A45745042}"/>
              </a:ext>
            </a:extLst>
          </p:cNvPr>
          <p:cNvCxnSpPr>
            <a:cxnSpLocks/>
            <a:stCxn id="134" idx="0"/>
            <a:endCxn id="139" idx="2"/>
          </p:cNvCxnSpPr>
          <p:nvPr/>
        </p:nvCxnSpPr>
        <p:spPr>
          <a:xfrm flipH="1" flipV="1">
            <a:off x="9002511" y="1227787"/>
            <a:ext cx="1" cy="31770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꺾인 연결선[E] 143">
            <a:extLst>
              <a:ext uri="{FF2B5EF4-FFF2-40B4-BE49-F238E27FC236}">
                <a16:creationId xmlns:a16="http://schemas.microsoft.com/office/drawing/2014/main" id="{8D3E7F53-FFD8-DFE1-4AFF-45E428ABE9E4}"/>
              </a:ext>
            </a:extLst>
          </p:cNvPr>
          <p:cNvCxnSpPr>
            <a:cxnSpLocks/>
            <a:stCxn id="134" idx="3"/>
            <a:endCxn id="120" idx="0"/>
          </p:cNvCxnSpPr>
          <p:nvPr/>
        </p:nvCxnSpPr>
        <p:spPr>
          <a:xfrm>
            <a:off x="9452371" y="1846894"/>
            <a:ext cx="1442857" cy="172727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5" name="TextBox 144">
            <a:extLst>
              <a:ext uri="{FF2B5EF4-FFF2-40B4-BE49-F238E27FC236}">
                <a16:creationId xmlns:a16="http://schemas.microsoft.com/office/drawing/2014/main" id="{8B7EF7E6-F64B-6620-E09C-E215829A9681}"/>
              </a:ext>
            </a:extLst>
          </p:cNvPr>
          <p:cNvSpPr txBox="1"/>
          <p:nvPr/>
        </p:nvSpPr>
        <p:spPr>
          <a:xfrm>
            <a:off x="8954510" y="1293277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A107FC83-52D1-258F-DD5D-965863791DE9}"/>
              </a:ext>
            </a:extLst>
          </p:cNvPr>
          <p:cNvSpPr txBox="1"/>
          <p:nvPr/>
        </p:nvSpPr>
        <p:spPr>
          <a:xfrm>
            <a:off x="9399583" y="1576294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48" name="모서리가 둥근 직사각형 147">
            <a:extLst>
              <a:ext uri="{FF2B5EF4-FFF2-40B4-BE49-F238E27FC236}">
                <a16:creationId xmlns:a16="http://schemas.microsoft.com/office/drawing/2014/main" id="{6B08D5BE-0EBE-B2CC-E004-C1ED2D97F8BB}"/>
              </a:ext>
            </a:extLst>
          </p:cNvPr>
          <p:cNvSpPr/>
          <p:nvPr/>
        </p:nvSpPr>
        <p:spPr>
          <a:xfrm>
            <a:off x="10181640" y="3069347"/>
            <a:ext cx="1454399" cy="381859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accent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task.run()</a:t>
            </a:r>
            <a:endParaRPr kumimoji="1" lang="ko-Kore-KR" altLang="en-US" sz="1200" b="1">
              <a:solidFill>
                <a:schemeClr val="accent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모서리가 둥근 직사각형 148">
            <a:extLst>
              <a:ext uri="{FF2B5EF4-FFF2-40B4-BE49-F238E27FC236}">
                <a16:creationId xmlns:a16="http://schemas.microsoft.com/office/drawing/2014/main" id="{812D63DD-FF8B-06BA-FA9F-87E4FEB68030}"/>
              </a:ext>
            </a:extLst>
          </p:cNvPr>
          <p:cNvSpPr/>
          <p:nvPr/>
        </p:nvSpPr>
        <p:spPr>
          <a:xfrm>
            <a:off x="10181641" y="3718665"/>
            <a:ext cx="1454400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afterExecute()</a:t>
            </a:r>
          </a:p>
        </p:txBody>
      </p:sp>
      <p:sp>
        <p:nvSpPr>
          <p:cNvPr id="150" name="모서리가 둥근 직사각형 149">
            <a:extLst>
              <a:ext uri="{FF2B5EF4-FFF2-40B4-BE49-F238E27FC236}">
                <a16:creationId xmlns:a16="http://schemas.microsoft.com/office/drawing/2014/main" id="{EABB17F5-66AC-9A58-08D3-C18E1E7EB46C}"/>
              </a:ext>
            </a:extLst>
          </p:cNvPr>
          <p:cNvSpPr/>
          <p:nvPr/>
        </p:nvSpPr>
        <p:spPr>
          <a:xfrm>
            <a:off x="9991393" y="4786143"/>
            <a:ext cx="1834442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ore-KR" sz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processWorkerExit()</a:t>
            </a:r>
          </a:p>
        </p:txBody>
      </p:sp>
      <p:cxnSp>
        <p:nvCxnSpPr>
          <p:cNvPr id="152" name="직선 화살표 연결선 151">
            <a:extLst>
              <a:ext uri="{FF2B5EF4-FFF2-40B4-BE49-F238E27FC236}">
                <a16:creationId xmlns:a16="http://schemas.microsoft.com/office/drawing/2014/main" id="{0BAFE0DA-2336-2B44-3B82-C214BAACD2F7}"/>
              </a:ext>
            </a:extLst>
          </p:cNvPr>
          <p:cNvCxnSpPr>
            <a:cxnSpLocks/>
            <a:stCxn id="133" idx="2"/>
            <a:endCxn id="148" idx="0"/>
          </p:cNvCxnSpPr>
          <p:nvPr/>
        </p:nvCxnSpPr>
        <p:spPr>
          <a:xfrm flipH="1">
            <a:off x="10908840" y="2801888"/>
            <a:ext cx="1" cy="26745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3" name="직선 화살표 연결선 152">
            <a:extLst>
              <a:ext uri="{FF2B5EF4-FFF2-40B4-BE49-F238E27FC236}">
                <a16:creationId xmlns:a16="http://schemas.microsoft.com/office/drawing/2014/main" id="{8297C6F6-4623-3694-3753-D4323F2BDEFA}"/>
              </a:ext>
            </a:extLst>
          </p:cNvPr>
          <p:cNvCxnSpPr>
            <a:cxnSpLocks/>
            <a:stCxn id="148" idx="2"/>
            <a:endCxn id="149" idx="0"/>
          </p:cNvCxnSpPr>
          <p:nvPr/>
        </p:nvCxnSpPr>
        <p:spPr>
          <a:xfrm>
            <a:off x="10908840" y="3451206"/>
            <a:ext cx="1" cy="26745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1" name="TextBox 160">
            <a:extLst>
              <a:ext uri="{FF2B5EF4-FFF2-40B4-BE49-F238E27FC236}">
                <a16:creationId xmlns:a16="http://schemas.microsoft.com/office/drawing/2014/main" id="{A54CA74E-7152-508F-3F44-05ABF9CD65AC}"/>
              </a:ext>
            </a:extLst>
          </p:cNvPr>
          <p:cNvSpPr txBox="1"/>
          <p:nvPr/>
        </p:nvSpPr>
        <p:spPr>
          <a:xfrm>
            <a:off x="11043847" y="1772017"/>
            <a:ext cx="7010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D57066D1-DE20-4EB2-583D-2A3943EF38FD}"/>
              </a:ext>
            </a:extLst>
          </p:cNvPr>
          <p:cNvSpPr txBox="1"/>
          <p:nvPr/>
        </p:nvSpPr>
        <p:spPr>
          <a:xfrm>
            <a:off x="10207320" y="4543463"/>
            <a:ext cx="126951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워커 및 스레드 정리</a:t>
            </a:r>
            <a:endParaRPr lang="ko-Kore-KR" altLang="en-US" sz="1000"/>
          </a:p>
        </p:txBody>
      </p:sp>
      <p:cxnSp>
        <p:nvCxnSpPr>
          <p:cNvPr id="199" name="꺾인 연결선[E] 198">
            <a:extLst>
              <a:ext uri="{FF2B5EF4-FFF2-40B4-BE49-F238E27FC236}">
                <a16:creationId xmlns:a16="http://schemas.microsoft.com/office/drawing/2014/main" id="{91DFE8D4-41F0-E062-2189-768AD7B93E80}"/>
              </a:ext>
            </a:extLst>
          </p:cNvPr>
          <p:cNvCxnSpPr>
            <a:cxnSpLocks/>
          </p:cNvCxnSpPr>
          <p:nvPr/>
        </p:nvCxnSpPr>
        <p:spPr>
          <a:xfrm rot="10800000">
            <a:off x="8129449" y="2808033"/>
            <a:ext cx="1932917" cy="1"/>
          </a:xfrm>
          <a:prstGeom prst="bentConnector3">
            <a:avLst>
              <a:gd name="adj1" fmla="val 50000"/>
            </a:avLst>
          </a:prstGeom>
          <a:ln w="1905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0" name="TextBox 199">
            <a:extLst>
              <a:ext uri="{FF2B5EF4-FFF2-40B4-BE49-F238E27FC236}">
                <a16:creationId xmlns:a16="http://schemas.microsoft.com/office/drawing/2014/main" id="{9949FBCC-0E2D-FCBF-FB90-5BB5650BB03F}"/>
              </a:ext>
            </a:extLst>
          </p:cNvPr>
          <p:cNvSpPr txBox="1"/>
          <p:nvPr/>
        </p:nvSpPr>
        <p:spPr>
          <a:xfrm>
            <a:off x="8552653" y="2851237"/>
            <a:ext cx="91272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getTask()</a:t>
            </a:r>
            <a:endParaRPr lang="ko-Kore-KR" altLang="en-US" sz="1000"/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3AC9AB05-96F5-78FC-84D0-FBAB3000FC2D}"/>
              </a:ext>
            </a:extLst>
          </p:cNvPr>
          <p:cNvSpPr txBox="1"/>
          <p:nvPr/>
        </p:nvSpPr>
        <p:spPr>
          <a:xfrm>
            <a:off x="7508494" y="3288304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cxnSp>
        <p:nvCxnSpPr>
          <p:cNvPr id="227" name="직선 연결선[R] 226">
            <a:extLst>
              <a:ext uri="{FF2B5EF4-FFF2-40B4-BE49-F238E27FC236}">
                <a16:creationId xmlns:a16="http://schemas.microsoft.com/office/drawing/2014/main" id="{0C594E88-D458-3992-2DD4-B4AF5740177C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452026" y="1340082"/>
            <a:ext cx="0" cy="530619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1" name="TextBox 230">
            <a:extLst>
              <a:ext uri="{FF2B5EF4-FFF2-40B4-BE49-F238E27FC236}">
                <a16:creationId xmlns:a16="http://schemas.microsoft.com/office/drawing/2014/main" id="{B4255B1A-4AA8-45B7-9B96-411BCDA5AFF1}"/>
              </a:ext>
            </a:extLst>
          </p:cNvPr>
          <p:cNvSpPr txBox="1"/>
          <p:nvPr/>
        </p:nvSpPr>
        <p:spPr>
          <a:xfrm>
            <a:off x="716352" y="5502772"/>
            <a:ext cx="10743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shutdown()</a:t>
            </a:r>
            <a:endParaRPr lang="ko-Kore-KR" altLang="en-US" sz="1000"/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ACE22EC3-C78D-FC77-A004-763087974E80}"/>
              </a:ext>
            </a:extLst>
          </p:cNvPr>
          <p:cNvSpPr txBox="1"/>
          <p:nvPr/>
        </p:nvSpPr>
        <p:spPr>
          <a:xfrm>
            <a:off x="3718336" y="3389945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2669388B-253C-2C8C-219B-EE9C03E80D01}"/>
              </a:ext>
            </a:extLst>
          </p:cNvPr>
          <p:cNvSpPr txBox="1"/>
          <p:nvPr/>
        </p:nvSpPr>
        <p:spPr>
          <a:xfrm>
            <a:off x="8671272" y="1724938"/>
            <a:ext cx="6624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STOP ?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62CC84BC-7E43-EF91-1C88-9487A647DC2D}"/>
              </a:ext>
            </a:extLst>
          </p:cNvPr>
          <p:cNvSpPr txBox="1"/>
          <p:nvPr/>
        </p:nvSpPr>
        <p:spPr>
          <a:xfrm>
            <a:off x="6879405" y="2089229"/>
            <a:ext cx="8498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id="{D305B1E5-20A4-567E-48BF-9D9D3B073DA8}"/>
              </a:ext>
            </a:extLst>
          </p:cNvPr>
          <p:cNvSpPr txBox="1"/>
          <p:nvPr/>
        </p:nvSpPr>
        <p:spPr>
          <a:xfrm>
            <a:off x="10489794" y="2065792"/>
            <a:ext cx="7938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Loop</a:t>
            </a:r>
            <a:endParaRPr lang="ko-Kore-KR" altLang="en-US" sz="12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52" name="직선 화살표 연결선 251">
            <a:extLst>
              <a:ext uri="{FF2B5EF4-FFF2-40B4-BE49-F238E27FC236}">
                <a16:creationId xmlns:a16="http://schemas.microsoft.com/office/drawing/2014/main" id="{0A091AFE-145A-DE38-93D6-FD5CBCEB20CF}"/>
              </a:ext>
            </a:extLst>
          </p:cNvPr>
          <p:cNvCxnSpPr>
            <a:cxnSpLocks/>
          </p:cNvCxnSpPr>
          <p:nvPr/>
        </p:nvCxnSpPr>
        <p:spPr>
          <a:xfrm>
            <a:off x="452026" y="5748993"/>
            <a:ext cx="195364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4" name="TextBox 253">
            <a:extLst>
              <a:ext uri="{FF2B5EF4-FFF2-40B4-BE49-F238E27FC236}">
                <a16:creationId xmlns:a16="http://schemas.microsoft.com/office/drawing/2014/main" id="{C435C8D4-9F13-10C3-F05E-48641F0ED6D3}"/>
              </a:ext>
            </a:extLst>
          </p:cNvPr>
          <p:cNvSpPr txBox="1"/>
          <p:nvPr/>
        </p:nvSpPr>
        <p:spPr>
          <a:xfrm>
            <a:off x="2405670" y="562588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93F5C1AB-B025-04B8-24DE-C0B2A70DECB0}"/>
              </a:ext>
            </a:extLst>
          </p:cNvPr>
          <p:cNvSpPr txBox="1"/>
          <p:nvPr/>
        </p:nvSpPr>
        <p:spPr>
          <a:xfrm>
            <a:off x="5072697" y="562588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TIDYING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64" name="TextBox 263">
            <a:extLst>
              <a:ext uri="{FF2B5EF4-FFF2-40B4-BE49-F238E27FC236}">
                <a16:creationId xmlns:a16="http://schemas.microsoft.com/office/drawing/2014/main" id="{7B13E9E9-B184-E3F9-B256-4289897A7C1B}"/>
              </a:ext>
            </a:extLst>
          </p:cNvPr>
          <p:cNvSpPr txBox="1"/>
          <p:nvPr/>
        </p:nvSpPr>
        <p:spPr>
          <a:xfrm>
            <a:off x="3585958" y="5500109"/>
            <a:ext cx="12959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tryTerminate()</a:t>
            </a:r>
            <a:endParaRPr lang="ko-Kore-KR" altLang="en-US" sz="1000"/>
          </a:p>
        </p:txBody>
      </p:sp>
      <p:cxnSp>
        <p:nvCxnSpPr>
          <p:cNvPr id="265" name="직선 화살표 연결선 264">
            <a:extLst>
              <a:ext uri="{FF2B5EF4-FFF2-40B4-BE49-F238E27FC236}">
                <a16:creationId xmlns:a16="http://schemas.microsoft.com/office/drawing/2014/main" id="{1493195A-97C4-26E7-EC7F-9579818ADE29}"/>
              </a:ext>
            </a:extLst>
          </p:cNvPr>
          <p:cNvCxnSpPr>
            <a:cxnSpLocks/>
            <a:stCxn id="254" idx="3"/>
            <a:endCxn id="256" idx="1"/>
          </p:cNvCxnSpPr>
          <p:nvPr/>
        </p:nvCxnSpPr>
        <p:spPr>
          <a:xfrm>
            <a:off x="3465323" y="5748993"/>
            <a:ext cx="160737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0" name="TextBox 269">
            <a:extLst>
              <a:ext uri="{FF2B5EF4-FFF2-40B4-BE49-F238E27FC236}">
                <a16:creationId xmlns:a16="http://schemas.microsoft.com/office/drawing/2014/main" id="{1DC55685-9307-6493-F61D-F333EFD0BC7B}"/>
              </a:ext>
            </a:extLst>
          </p:cNvPr>
          <p:cNvSpPr txBox="1"/>
          <p:nvPr/>
        </p:nvSpPr>
        <p:spPr>
          <a:xfrm>
            <a:off x="7347754" y="562588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71" name="TextBox 270">
            <a:extLst>
              <a:ext uri="{FF2B5EF4-FFF2-40B4-BE49-F238E27FC236}">
                <a16:creationId xmlns:a16="http://schemas.microsoft.com/office/drawing/2014/main" id="{769861EB-D5FB-9F57-98F4-A2D1DCDCE9E8}"/>
              </a:ext>
            </a:extLst>
          </p:cNvPr>
          <p:cNvSpPr txBox="1"/>
          <p:nvPr/>
        </p:nvSpPr>
        <p:spPr>
          <a:xfrm>
            <a:off x="6071330" y="5500109"/>
            <a:ext cx="12959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terminated()</a:t>
            </a:r>
            <a:endParaRPr lang="ko-Kore-KR" altLang="en-US" sz="1000"/>
          </a:p>
        </p:txBody>
      </p:sp>
      <p:cxnSp>
        <p:nvCxnSpPr>
          <p:cNvPr id="272" name="직선 화살표 연결선 271">
            <a:extLst>
              <a:ext uri="{FF2B5EF4-FFF2-40B4-BE49-F238E27FC236}">
                <a16:creationId xmlns:a16="http://schemas.microsoft.com/office/drawing/2014/main" id="{316ED6CB-62BE-3C7F-C3DE-1C44A4D31D93}"/>
              </a:ext>
            </a:extLst>
          </p:cNvPr>
          <p:cNvCxnSpPr>
            <a:cxnSpLocks/>
            <a:stCxn id="256" idx="3"/>
            <a:endCxn id="270" idx="1"/>
          </p:cNvCxnSpPr>
          <p:nvPr/>
        </p:nvCxnSpPr>
        <p:spPr>
          <a:xfrm>
            <a:off x="6132350" y="5748993"/>
            <a:ext cx="121540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6" name="TextBox 275">
            <a:extLst>
              <a:ext uri="{FF2B5EF4-FFF2-40B4-BE49-F238E27FC236}">
                <a16:creationId xmlns:a16="http://schemas.microsoft.com/office/drawing/2014/main" id="{B689236D-07A2-692E-2835-C242A06BD1CB}"/>
              </a:ext>
            </a:extLst>
          </p:cNvPr>
          <p:cNvSpPr txBox="1"/>
          <p:nvPr/>
        </p:nvSpPr>
        <p:spPr>
          <a:xfrm>
            <a:off x="603859" y="6140092"/>
            <a:ext cx="114515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shutdownNow()</a:t>
            </a:r>
            <a:endParaRPr lang="ko-Kore-KR" altLang="en-US" sz="1000"/>
          </a:p>
        </p:txBody>
      </p:sp>
      <p:cxnSp>
        <p:nvCxnSpPr>
          <p:cNvPr id="277" name="직선 화살표 연결선 276">
            <a:extLst>
              <a:ext uri="{FF2B5EF4-FFF2-40B4-BE49-F238E27FC236}">
                <a16:creationId xmlns:a16="http://schemas.microsoft.com/office/drawing/2014/main" id="{14DE8901-E328-327C-B05C-767F73541697}"/>
              </a:ext>
            </a:extLst>
          </p:cNvPr>
          <p:cNvCxnSpPr>
            <a:cxnSpLocks/>
          </p:cNvCxnSpPr>
          <p:nvPr/>
        </p:nvCxnSpPr>
        <p:spPr>
          <a:xfrm>
            <a:off x="456137" y="6386313"/>
            <a:ext cx="195364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8" name="TextBox 277">
            <a:extLst>
              <a:ext uri="{FF2B5EF4-FFF2-40B4-BE49-F238E27FC236}">
                <a16:creationId xmlns:a16="http://schemas.microsoft.com/office/drawing/2014/main" id="{C0732359-3CA7-E259-165E-6F0AD3CE6C2B}"/>
              </a:ext>
            </a:extLst>
          </p:cNvPr>
          <p:cNvSpPr txBox="1"/>
          <p:nvPr/>
        </p:nvSpPr>
        <p:spPr>
          <a:xfrm>
            <a:off x="2409781" y="626320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STOP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79" name="TextBox 278">
            <a:extLst>
              <a:ext uri="{FF2B5EF4-FFF2-40B4-BE49-F238E27FC236}">
                <a16:creationId xmlns:a16="http://schemas.microsoft.com/office/drawing/2014/main" id="{CE057377-6644-B775-D17A-CBA31711C7D9}"/>
              </a:ext>
            </a:extLst>
          </p:cNvPr>
          <p:cNvSpPr txBox="1"/>
          <p:nvPr/>
        </p:nvSpPr>
        <p:spPr>
          <a:xfrm>
            <a:off x="5076808" y="626320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TIDYING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80" name="TextBox 279">
            <a:extLst>
              <a:ext uri="{FF2B5EF4-FFF2-40B4-BE49-F238E27FC236}">
                <a16:creationId xmlns:a16="http://schemas.microsoft.com/office/drawing/2014/main" id="{E4F36C87-8002-2B4E-28D3-69EFC7AE556D}"/>
              </a:ext>
            </a:extLst>
          </p:cNvPr>
          <p:cNvSpPr txBox="1"/>
          <p:nvPr/>
        </p:nvSpPr>
        <p:spPr>
          <a:xfrm>
            <a:off x="3590069" y="6137429"/>
            <a:ext cx="12959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tryTerminate()</a:t>
            </a:r>
            <a:endParaRPr lang="ko-Kore-KR" altLang="en-US" sz="1000"/>
          </a:p>
        </p:txBody>
      </p:sp>
      <p:cxnSp>
        <p:nvCxnSpPr>
          <p:cNvPr id="281" name="직선 화살표 연결선 280">
            <a:extLst>
              <a:ext uri="{FF2B5EF4-FFF2-40B4-BE49-F238E27FC236}">
                <a16:creationId xmlns:a16="http://schemas.microsoft.com/office/drawing/2014/main" id="{1DA44473-8AB8-966C-409B-F4761860B7F6}"/>
              </a:ext>
            </a:extLst>
          </p:cNvPr>
          <p:cNvCxnSpPr>
            <a:cxnSpLocks/>
            <a:stCxn id="278" idx="3"/>
            <a:endCxn id="279" idx="1"/>
          </p:cNvCxnSpPr>
          <p:nvPr/>
        </p:nvCxnSpPr>
        <p:spPr>
          <a:xfrm>
            <a:off x="3469434" y="6386313"/>
            <a:ext cx="160737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2" name="TextBox 281">
            <a:extLst>
              <a:ext uri="{FF2B5EF4-FFF2-40B4-BE49-F238E27FC236}">
                <a16:creationId xmlns:a16="http://schemas.microsoft.com/office/drawing/2014/main" id="{3F3AB36E-5CD3-1B13-6057-0F8C98F75CAD}"/>
              </a:ext>
            </a:extLst>
          </p:cNvPr>
          <p:cNvSpPr txBox="1"/>
          <p:nvPr/>
        </p:nvSpPr>
        <p:spPr>
          <a:xfrm>
            <a:off x="7351865" y="626320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83" name="TextBox 282">
            <a:extLst>
              <a:ext uri="{FF2B5EF4-FFF2-40B4-BE49-F238E27FC236}">
                <a16:creationId xmlns:a16="http://schemas.microsoft.com/office/drawing/2014/main" id="{7D87339E-BDF3-E62C-89AC-A10790C0741C}"/>
              </a:ext>
            </a:extLst>
          </p:cNvPr>
          <p:cNvSpPr txBox="1"/>
          <p:nvPr/>
        </p:nvSpPr>
        <p:spPr>
          <a:xfrm>
            <a:off x="6075441" y="6137429"/>
            <a:ext cx="12959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terminated()</a:t>
            </a:r>
            <a:endParaRPr lang="ko-Kore-KR" altLang="en-US" sz="1000"/>
          </a:p>
        </p:txBody>
      </p:sp>
      <p:cxnSp>
        <p:nvCxnSpPr>
          <p:cNvPr id="284" name="직선 화살표 연결선 283">
            <a:extLst>
              <a:ext uri="{FF2B5EF4-FFF2-40B4-BE49-F238E27FC236}">
                <a16:creationId xmlns:a16="http://schemas.microsoft.com/office/drawing/2014/main" id="{E7571E61-6ACE-BD8F-09BD-484BF4725B44}"/>
              </a:ext>
            </a:extLst>
          </p:cNvPr>
          <p:cNvCxnSpPr>
            <a:cxnSpLocks/>
            <a:stCxn id="279" idx="3"/>
            <a:endCxn id="282" idx="1"/>
          </p:cNvCxnSpPr>
          <p:nvPr/>
        </p:nvCxnSpPr>
        <p:spPr>
          <a:xfrm>
            <a:off x="6136461" y="6386313"/>
            <a:ext cx="121540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5" name="TextBox 284">
            <a:extLst>
              <a:ext uri="{FF2B5EF4-FFF2-40B4-BE49-F238E27FC236}">
                <a16:creationId xmlns:a16="http://schemas.microsoft.com/office/drawing/2014/main" id="{60D8F398-76DB-726D-D362-0D0021C8934C}"/>
              </a:ext>
            </a:extLst>
          </p:cNvPr>
          <p:cNvSpPr txBox="1"/>
          <p:nvPr/>
        </p:nvSpPr>
        <p:spPr>
          <a:xfrm>
            <a:off x="8165585" y="2565908"/>
            <a:ext cx="178536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비어 있을 경우 블로킹된다</a:t>
            </a:r>
            <a:endParaRPr lang="ko-Kore-KR" altLang="en-US" sz="1000"/>
          </a:p>
        </p:txBody>
      </p:sp>
      <p:cxnSp>
        <p:nvCxnSpPr>
          <p:cNvPr id="292" name="직선 화살표 연결선 291">
            <a:extLst>
              <a:ext uri="{FF2B5EF4-FFF2-40B4-BE49-F238E27FC236}">
                <a16:creationId xmlns:a16="http://schemas.microsoft.com/office/drawing/2014/main" id="{9A31D2BE-F8BC-40BD-2F7B-299C49176F35}"/>
              </a:ext>
            </a:extLst>
          </p:cNvPr>
          <p:cNvCxnSpPr>
            <a:cxnSpLocks/>
            <a:stCxn id="114" idx="3"/>
            <a:endCxn id="134" idx="1"/>
          </p:cNvCxnSpPr>
          <p:nvPr/>
        </p:nvCxnSpPr>
        <p:spPr>
          <a:xfrm flipV="1">
            <a:off x="7676932" y="1846894"/>
            <a:ext cx="875721" cy="137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5" name="TextBox 294">
            <a:extLst>
              <a:ext uri="{FF2B5EF4-FFF2-40B4-BE49-F238E27FC236}">
                <a16:creationId xmlns:a16="http://schemas.microsoft.com/office/drawing/2014/main" id="{AFF49571-C905-20C6-C3D1-A3F451DDF9DD}"/>
              </a:ext>
            </a:extLst>
          </p:cNvPr>
          <p:cNvSpPr txBox="1"/>
          <p:nvPr/>
        </p:nvSpPr>
        <p:spPr>
          <a:xfrm>
            <a:off x="3342180" y="3708979"/>
            <a:ext cx="12563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addWorker(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cxnSp>
        <p:nvCxnSpPr>
          <p:cNvPr id="300" name="꺾인 연결선[E] 299">
            <a:extLst>
              <a:ext uri="{FF2B5EF4-FFF2-40B4-BE49-F238E27FC236}">
                <a16:creationId xmlns:a16="http://schemas.microsoft.com/office/drawing/2014/main" id="{C878E2F6-2BAB-3E9B-627B-E687E4B72F2A}"/>
              </a:ext>
            </a:extLst>
          </p:cNvPr>
          <p:cNvCxnSpPr>
            <a:stCxn id="73" idx="3"/>
            <a:endCxn id="48" idx="2"/>
          </p:cNvCxnSpPr>
          <p:nvPr/>
        </p:nvCxnSpPr>
        <p:spPr>
          <a:xfrm flipV="1">
            <a:off x="3279165" y="2614768"/>
            <a:ext cx="2555463" cy="1052307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1" name="꺾인 연결선[E] 300">
            <a:extLst>
              <a:ext uri="{FF2B5EF4-FFF2-40B4-BE49-F238E27FC236}">
                <a16:creationId xmlns:a16="http://schemas.microsoft.com/office/drawing/2014/main" id="{289B3AAB-2341-F28B-BF0F-615CC76515C0}"/>
              </a:ext>
            </a:extLst>
          </p:cNvPr>
          <p:cNvCxnSpPr>
            <a:cxnSpLocks/>
            <a:stCxn id="24" idx="3"/>
            <a:endCxn id="48" idx="0"/>
          </p:cNvCxnSpPr>
          <p:nvPr/>
        </p:nvCxnSpPr>
        <p:spPr>
          <a:xfrm>
            <a:off x="3279165" y="1149153"/>
            <a:ext cx="2555463" cy="1083756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1" name="꺾인 연결선[E] 310">
            <a:extLst>
              <a:ext uri="{FF2B5EF4-FFF2-40B4-BE49-F238E27FC236}">
                <a16:creationId xmlns:a16="http://schemas.microsoft.com/office/drawing/2014/main" id="{99D5A794-A7A1-5251-CC02-D2D0032DCE9D}"/>
              </a:ext>
            </a:extLst>
          </p:cNvPr>
          <p:cNvCxnSpPr>
            <a:cxnSpLocks/>
            <a:stCxn id="48" idx="3"/>
            <a:endCxn id="109" idx="1"/>
          </p:cNvCxnSpPr>
          <p:nvPr/>
        </p:nvCxnSpPr>
        <p:spPr>
          <a:xfrm flipV="1">
            <a:off x="6338748" y="1224523"/>
            <a:ext cx="339315" cy="1199316"/>
          </a:xfrm>
          <a:prstGeom prst="bentConnector3">
            <a:avLst>
              <a:gd name="adj1" fmla="val 50000"/>
            </a:avLst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4" name="직사각형 313">
            <a:extLst>
              <a:ext uri="{FF2B5EF4-FFF2-40B4-BE49-F238E27FC236}">
                <a16:creationId xmlns:a16="http://schemas.microsoft.com/office/drawing/2014/main" id="{C12A46A5-F46A-3DD4-AE42-A56440F628F1}"/>
              </a:ext>
            </a:extLst>
          </p:cNvPr>
          <p:cNvSpPr/>
          <p:nvPr/>
        </p:nvSpPr>
        <p:spPr>
          <a:xfrm>
            <a:off x="5353655" y="270951"/>
            <a:ext cx="225777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endParaRPr lang="en-US" altLang="ko-KR" sz="1600" b="0" i="1">
              <a:solidFill>
                <a:schemeClr val="bg1">
                  <a:lumMod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7" name="꺾인 연결선[E] 316">
            <a:extLst>
              <a:ext uri="{FF2B5EF4-FFF2-40B4-BE49-F238E27FC236}">
                <a16:creationId xmlns:a16="http://schemas.microsoft.com/office/drawing/2014/main" id="{C6B77E6A-1D7D-0F4E-0587-523291FC6118}"/>
              </a:ext>
            </a:extLst>
          </p:cNvPr>
          <p:cNvCxnSpPr>
            <a:cxnSpLocks/>
          </p:cNvCxnSpPr>
          <p:nvPr/>
        </p:nvCxnSpPr>
        <p:spPr>
          <a:xfrm rot="10800000">
            <a:off x="4533190" y="2596192"/>
            <a:ext cx="2630261" cy="223953"/>
          </a:xfrm>
          <a:prstGeom prst="bentConnector2">
            <a:avLst/>
          </a:prstGeom>
          <a:ln w="1905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0" name="꺾인 연결선[E] 319">
            <a:extLst>
              <a:ext uri="{FF2B5EF4-FFF2-40B4-BE49-F238E27FC236}">
                <a16:creationId xmlns:a16="http://schemas.microsoft.com/office/drawing/2014/main" id="{2EFBD630-707B-9292-0EE1-8909197FFC79}"/>
              </a:ext>
            </a:extLst>
          </p:cNvPr>
          <p:cNvCxnSpPr>
            <a:cxnSpLocks/>
            <a:stCxn id="202" idx="2"/>
            <a:endCxn id="150" idx="1"/>
          </p:cNvCxnSpPr>
          <p:nvPr/>
        </p:nvCxnSpPr>
        <p:spPr>
          <a:xfrm rot="16200000" flipH="1">
            <a:off x="7891862" y="2877541"/>
            <a:ext cx="1802869" cy="2396194"/>
          </a:xfrm>
          <a:prstGeom prst="bentConnector2">
            <a:avLst/>
          </a:prstGeom>
          <a:ln w="1905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3" name="꺾인 연결선[E] 322">
            <a:extLst>
              <a:ext uri="{FF2B5EF4-FFF2-40B4-BE49-F238E27FC236}">
                <a16:creationId xmlns:a16="http://schemas.microsoft.com/office/drawing/2014/main" id="{B634D2D8-09C3-1318-AAE4-95E605075C0F}"/>
              </a:ext>
            </a:extLst>
          </p:cNvPr>
          <p:cNvCxnSpPr>
            <a:cxnSpLocks/>
            <a:stCxn id="150" idx="2"/>
            <a:endCxn id="270" idx="3"/>
          </p:cNvCxnSpPr>
          <p:nvPr/>
        </p:nvCxnSpPr>
        <p:spPr>
          <a:xfrm rot="5400000">
            <a:off x="9367516" y="4207894"/>
            <a:ext cx="580991" cy="2501207"/>
          </a:xfrm>
          <a:prstGeom prst="bentConnector2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172251DF-9443-A7DD-4F91-2F1321DC2E4D}"/>
              </a:ext>
            </a:extLst>
          </p:cNvPr>
          <p:cNvCxnSpPr>
            <a:cxnSpLocks/>
          </p:cNvCxnSpPr>
          <p:nvPr/>
        </p:nvCxnSpPr>
        <p:spPr>
          <a:xfrm>
            <a:off x="3979077" y="2255432"/>
            <a:ext cx="0" cy="34075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B9EE9B16-23F6-3DD0-9AEE-24BFB9C4BDC1}"/>
              </a:ext>
            </a:extLst>
          </p:cNvPr>
          <p:cNvCxnSpPr/>
          <p:nvPr/>
        </p:nvCxnSpPr>
        <p:spPr>
          <a:xfrm>
            <a:off x="4096552" y="2256078"/>
            <a:ext cx="0" cy="33053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1BD616F5-E354-DEA0-F08D-E741B8ADBDE0}"/>
              </a:ext>
            </a:extLst>
          </p:cNvPr>
          <p:cNvCxnSpPr>
            <a:cxnSpLocks/>
          </p:cNvCxnSpPr>
          <p:nvPr/>
        </p:nvCxnSpPr>
        <p:spPr>
          <a:xfrm>
            <a:off x="4206690" y="2254043"/>
            <a:ext cx="0" cy="34214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직선 연결선[R] 27">
            <a:extLst>
              <a:ext uri="{FF2B5EF4-FFF2-40B4-BE49-F238E27FC236}">
                <a16:creationId xmlns:a16="http://schemas.microsoft.com/office/drawing/2014/main" id="{31F4E10A-183A-8914-D9BE-0436BBF06214}"/>
              </a:ext>
            </a:extLst>
          </p:cNvPr>
          <p:cNvCxnSpPr>
            <a:cxnSpLocks/>
          </p:cNvCxnSpPr>
          <p:nvPr/>
        </p:nvCxnSpPr>
        <p:spPr>
          <a:xfrm>
            <a:off x="4315885" y="2255432"/>
            <a:ext cx="0" cy="34075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4AFE78BE-40D5-C6F7-4B55-3DD3A25B5DE9}"/>
              </a:ext>
            </a:extLst>
          </p:cNvPr>
          <p:cNvCxnSpPr/>
          <p:nvPr/>
        </p:nvCxnSpPr>
        <p:spPr>
          <a:xfrm>
            <a:off x="4433360" y="2256078"/>
            <a:ext cx="0" cy="33053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직선 연결선[R] 30">
            <a:extLst>
              <a:ext uri="{FF2B5EF4-FFF2-40B4-BE49-F238E27FC236}">
                <a16:creationId xmlns:a16="http://schemas.microsoft.com/office/drawing/2014/main" id="{AD67361F-467F-3BB8-FEEE-04E8A54C32BC}"/>
              </a:ext>
            </a:extLst>
          </p:cNvPr>
          <p:cNvCxnSpPr>
            <a:cxnSpLocks/>
          </p:cNvCxnSpPr>
          <p:nvPr/>
        </p:nvCxnSpPr>
        <p:spPr>
          <a:xfrm>
            <a:off x="4543498" y="2254043"/>
            <a:ext cx="0" cy="34214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9FC98503-0A56-CDB8-497D-11CBB71A0C5B}"/>
              </a:ext>
            </a:extLst>
          </p:cNvPr>
          <p:cNvCxnSpPr>
            <a:cxnSpLocks/>
          </p:cNvCxnSpPr>
          <p:nvPr/>
        </p:nvCxnSpPr>
        <p:spPr>
          <a:xfrm>
            <a:off x="4648028" y="2255432"/>
            <a:ext cx="0" cy="34075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1EE8D8D2-D43F-59D9-50E7-453F3CA07AEE}"/>
              </a:ext>
            </a:extLst>
          </p:cNvPr>
          <p:cNvCxnSpPr/>
          <p:nvPr/>
        </p:nvCxnSpPr>
        <p:spPr>
          <a:xfrm>
            <a:off x="4765503" y="2256078"/>
            <a:ext cx="0" cy="33053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6FBC3902-F901-4CDA-1FF4-C34E75EAD746}"/>
              </a:ext>
            </a:extLst>
          </p:cNvPr>
          <p:cNvCxnSpPr>
            <a:cxnSpLocks/>
          </p:cNvCxnSpPr>
          <p:nvPr/>
        </p:nvCxnSpPr>
        <p:spPr>
          <a:xfrm>
            <a:off x="4875641" y="2254043"/>
            <a:ext cx="0" cy="34214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83866955-EE9E-55B3-2FA6-66F69DAF8009}"/>
              </a:ext>
            </a:extLst>
          </p:cNvPr>
          <p:cNvSpPr txBox="1"/>
          <p:nvPr/>
        </p:nvSpPr>
        <p:spPr>
          <a:xfrm>
            <a:off x="6709746" y="2847791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A8A3FDD-27B0-5A88-EC06-67C657010060}"/>
              </a:ext>
            </a:extLst>
          </p:cNvPr>
          <p:cNvSpPr txBox="1"/>
          <p:nvPr/>
        </p:nvSpPr>
        <p:spPr>
          <a:xfrm>
            <a:off x="7848870" y="4527137"/>
            <a:ext cx="2009449" cy="4385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큐에서 작업을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take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할 때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풀이 종료 중이면 작업을 중단한다 </a:t>
            </a:r>
            <a:endParaRPr lang="ko-Kore-KR" altLang="en-US" sz="1000"/>
          </a:p>
        </p:txBody>
      </p:sp>
      <p:cxnSp>
        <p:nvCxnSpPr>
          <p:cNvPr id="43" name="꺾인 연결선[E] 42">
            <a:extLst>
              <a:ext uri="{FF2B5EF4-FFF2-40B4-BE49-F238E27FC236}">
                <a16:creationId xmlns:a16="http://schemas.microsoft.com/office/drawing/2014/main" id="{C40622CC-A29D-3CB2-E3DA-ADF8D6B75BA3}"/>
              </a:ext>
            </a:extLst>
          </p:cNvPr>
          <p:cNvCxnSpPr>
            <a:cxnSpLocks/>
            <a:stCxn id="6" idx="2"/>
            <a:endCxn id="148" idx="1"/>
          </p:cNvCxnSpPr>
          <p:nvPr/>
        </p:nvCxnSpPr>
        <p:spPr>
          <a:xfrm rot="16200000" flipH="1">
            <a:off x="6970869" y="49506"/>
            <a:ext cx="664086" cy="5757456"/>
          </a:xfrm>
          <a:prstGeom prst="bentConnector2">
            <a:avLst/>
          </a:prstGeom>
          <a:ln w="1905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2" name="판단 201">
            <a:extLst>
              <a:ext uri="{FF2B5EF4-FFF2-40B4-BE49-F238E27FC236}">
                <a16:creationId xmlns:a16="http://schemas.microsoft.com/office/drawing/2014/main" id="{6FCE9877-D596-E367-8BAC-3542445C0684}"/>
              </a:ext>
            </a:extLst>
          </p:cNvPr>
          <p:cNvSpPr/>
          <p:nvPr/>
        </p:nvSpPr>
        <p:spPr>
          <a:xfrm>
            <a:off x="7058018" y="2454381"/>
            <a:ext cx="1074362" cy="719823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B6924366-33FE-992B-D5FF-604EBC594939}"/>
              </a:ext>
            </a:extLst>
          </p:cNvPr>
          <p:cNvSpPr txBox="1"/>
          <p:nvPr/>
        </p:nvSpPr>
        <p:spPr>
          <a:xfrm>
            <a:off x="7054445" y="2697033"/>
            <a:ext cx="108711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 ?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649ACBB-3F38-2F9F-9CC5-A0F4D9F96383}"/>
              </a:ext>
            </a:extLst>
          </p:cNvPr>
          <p:cNvSpPr txBox="1"/>
          <p:nvPr/>
        </p:nvSpPr>
        <p:spPr>
          <a:xfrm>
            <a:off x="8624062" y="3337022"/>
            <a:ext cx="943690" cy="276999"/>
          </a:xfrm>
          <a:prstGeom prst="rect">
            <a:avLst/>
          </a:prstGeom>
          <a:solidFill>
            <a:srgbClr val="FF2F92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3694127"/>
      </p:ext>
    </p:extLst>
  </p:cSld>
  <p:clrMapOvr>
    <a:masterClrMapping/>
  </p:clrMapOvr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953469" y="1401811"/>
            <a:ext cx="47855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528447" y="2096582"/>
            <a:ext cx="7132145" cy="3998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 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Blocking vs Non Blocking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en-US" altLang="ko-KR" sz="16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en-US" altLang="ko-KR" sz="16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시작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 / runAsync()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결과 조작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결과 조작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thenAccept[Async] / thenRun[Async]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조합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thenCompose[Async] / thenCombine[Async]</a:t>
            </a:r>
            <a:b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조합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allOf / anyOf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예외 처리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exceptionally / handle / whenComplete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완료 처리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complete / completedFuture / completeExceptionally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대기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취소 처리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get / join /  cancel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어플리케이션 예제</a:t>
            </a:r>
            <a:endParaRPr lang="en-US" altLang="ko-KR" sz="16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28037302"/>
      </p:ext>
    </p:extLst>
  </p:cSld>
  <p:clrMapOvr>
    <a:masterClrMapping/>
  </p:clrMapOvr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811476" y="3105835"/>
            <a:ext cx="1056904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Blocking 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Non Blocking</a:t>
            </a:r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(1)</a:t>
            </a:r>
          </a:p>
        </p:txBody>
      </p:sp>
    </p:spTree>
    <p:extLst>
      <p:ext uri="{BB962C8B-B14F-4D97-AF65-F5344CB8AC3E}">
        <p14:creationId xmlns:p14="http://schemas.microsoft.com/office/powerpoint/2010/main" val="145641870"/>
      </p:ext>
    </p:extLst>
  </p:cSld>
  <p:clrMapOvr>
    <a:masterClrMapping/>
  </p:clrMapOvr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모서리가 둥근 직사각형 138">
            <a:extLst>
              <a:ext uri="{FF2B5EF4-FFF2-40B4-BE49-F238E27FC236}">
                <a16:creationId xmlns:a16="http://schemas.microsoft.com/office/drawing/2014/main" id="{13FDBB82-DB23-F085-37C2-8B70462BFEEA}"/>
              </a:ext>
            </a:extLst>
          </p:cNvPr>
          <p:cNvSpPr/>
          <p:nvPr/>
        </p:nvSpPr>
        <p:spPr>
          <a:xfrm>
            <a:off x="837551" y="1726137"/>
            <a:ext cx="2499550" cy="4819210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229447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(Synchronous)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  <a:stCxn id="193" idx="0"/>
            <a:endCxn id="27" idx="2"/>
          </p:cNvCxnSpPr>
          <p:nvPr/>
        </p:nvCxnSpPr>
        <p:spPr>
          <a:xfrm flipH="1">
            <a:off x="2056108" y="2297933"/>
            <a:ext cx="9" cy="397540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751337" y="1917013"/>
            <a:ext cx="60426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1231692" y="2297933"/>
            <a:ext cx="1648849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EDC85F59-D21E-5A6A-C5D3-1AB6F02C4876}"/>
              </a:ext>
            </a:extLst>
          </p:cNvPr>
          <p:cNvSpPr/>
          <p:nvPr/>
        </p:nvSpPr>
        <p:spPr>
          <a:xfrm>
            <a:off x="1231693" y="2922944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7AB5E053-CE53-A53B-AAC7-0FFBFF83E5CB}"/>
              </a:ext>
            </a:extLst>
          </p:cNvPr>
          <p:cNvSpPr/>
          <p:nvPr/>
        </p:nvSpPr>
        <p:spPr>
          <a:xfrm>
            <a:off x="1231692" y="3547955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E447881E-5F1E-884E-91E3-DCED2923C506}"/>
              </a:ext>
            </a:extLst>
          </p:cNvPr>
          <p:cNvSpPr/>
          <p:nvPr/>
        </p:nvSpPr>
        <p:spPr>
          <a:xfrm>
            <a:off x="1231693" y="4172966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3FA4FBD7-C2F5-08F8-A653-23D940F19EB7}"/>
              </a:ext>
            </a:extLst>
          </p:cNvPr>
          <p:cNvSpPr/>
          <p:nvPr/>
        </p:nvSpPr>
        <p:spPr>
          <a:xfrm>
            <a:off x="1231691" y="4797977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DE88E5EE-D393-2AC2-C52B-81F2C7D33157}"/>
              </a:ext>
            </a:extLst>
          </p:cNvPr>
          <p:cNvSpPr/>
          <p:nvPr/>
        </p:nvSpPr>
        <p:spPr>
          <a:xfrm>
            <a:off x="1231691" y="5422988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1231690" y="6047997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880164E-923A-C207-46A9-1EE7A1BCDEA3}"/>
              </a:ext>
            </a:extLst>
          </p:cNvPr>
          <p:cNvSpPr/>
          <p:nvPr/>
        </p:nvSpPr>
        <p:spPr>
          <a:xfrm>
            <a:off x="5896989" y="2844852"/>
            <a:ext cx="11068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순차적 처리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54169D3-5B9B-FA03-AA93-AEDC8865E681}"/>
              </a:ext>
            </a:extLst>
          </p:cNvPr>
          <p:cNvSpPr/>
          <p:nvPr/>
        </p:nvSpPr>
        <p:spPr>
          <a:xfrm>
            <a:off x="6313418" y="3239920"/>
            <a:ext cx="164855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결과에 관심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!</a:t>
            </a:r>
          </a:p>
        </p:txBody>
      </p:sp>
      <p:sp>
        <p:nvSpPr>
          <p:cNvPr id="59" name="갈매기형 수장[C] 58">
            <a:extLst>
              <a:ext uri="{FF2B5EF4-FFF2-40B4-BE49-F238E27FC236}">
                <a16:creationId xmlns:a16="http://schemas.microsoft.com/office/drawing/2014/main" id="{A43A7278-3EB1-137D-F943-2EB9F20C25FE}"/>
              </a:ext>
            </a:extLst>
          </p:cNvPr>
          <p:cNvSpPr/>
          <p:nvPr/>
        </p:nvSpPr>
        <p:spPr>
          <a:xfrm>
            <a:off x="4894771" y="4151951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갈매기형 수장[C] 59">
            <a:extLst>
              <a:ext uri="{FF2B5EF4-FFF2-40B4-BE49-F238E27FC236}">
                <a16:creationId xmlns:a16="http://schemas.microsoft.com/office/drawing/2014/main" id="{3F8D125A-9247-30C7-44D4-331497F076BD}"/>
              </a:ext>
            </a:extLst>
          </p:cNvPr>
          <p:cNvSpPr/>
          <p:nvPr/>
        </p:nvSpPr>
        <p:spPr>
          <a:xfrm>
            <a:off x="5157620" y="4151951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BAB6DCD-A0C4-6CBC-7E81-CF92C1E4C8BF}"/>
              </a:ext>
            </a:extLst>
          </p:cNvPr>
          <p:cNvSpPr/>
          <p:nvPr/>
        </p:nvSpPr>
        <p:spPr>
          <a:xfrm>
            <a:off x="5818060" y="4138171"/>
            <a:ext cx="12225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9ACF896-4213-7914-C4FA-ACAC673847E6}"/>
              </a:ext>
            </a:extLst>
          </p:cNvPr>
          <p:cNvSpPr/>
          <p:nvPr/>
        </p:nvSpPr>
        <p:spPr>
          <a:xfrm>
            <a:off x="6624370" y="4133444"/>
            <a:ext cx="31175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(Synchronous)</a:t>
            </a:r>
          </a:p>
        </p:txBody>
      </p:sp>
      <p:sp>
        <p:nvSpPr>
          <p:cNvPr id="131" name="병합 130">
            <a:extLst>
              <a:ext uri="{FF2B5EF4-FFF2-40B4-BE49-F238E27FC236}">
                <a16:creationId xmlns:a16="http://schemas.microsoft.com/office/drawing/2014/main" id="{1FA0EF9F-D292-B29B-B97E-1CDFEB385002}"/>
              </a:ext>
            </a:extLst>
          </p:cNvPr>
          <p:cNvSpPr/>
          <p:nvPr/>
        </p:nvSpPr>
        <p:spPr>
          <a:xfrm>
            <a:off x="2015977" y="284485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2" name="병합 131">
            <a:extLst>
              <a:ext uri="{FF2B5EF4-FFF2-40B4-BE49-F238E27FC236}">
                <a16:creationId xmlns:a16="http://schemas.microsoft.com/office/drawing/2014/main" id="{0F4DBFD7-6137-668E-ABA9-896EF1D25342}"/>
              </a:ext>
            </a:extLst>
          </p:cNvPr>
          <p:cNvSpPr/>
          <p:nvPr/>
        </p:nvSpPr>
        <p:spPr>
          <a:xfrm>
            <a:off x="2013846" y="3464404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3" name="병합 132">
            <a:extLst>
              <a:ext uri="{FF2B5EF4-FFF2-40B4-BE49-F238E27FC236}">
                <a16:creationId xmlns:a16="http://schemas.microsoft.com/office/drawing/2014/main" id="{6372D539-006D-77F4-1B48-FF8BFB23B2D2}"/>
              </a:ext>
            </a:extLst>
          </p:cNvPr>
          <p:cNvSpPr/>
          <p:nvPr/>
        </p:nvSpPr>
        <p:spPr>
          <a:xfrm>
            <a:off x="2013716" y="408474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4" name="병합 133">
            <a:extLst>
              <a:ext uri="{FF2B5EF4-FFF2-40B4-BE49-F238E27FC236}">
                <a16:creationId xmlns:a16="http://schemas.microsoft.com/office/drawing/2014/main" id="{04C7C111-2B62-5321-ED09-0A4A69BA6FFA}"/>
              </a:ext>
            </a:extLst>
          </p:cNvPr>
          <p:cNvSpPr/>
          <p:nvPr/>
        </p:nvSpPr>
        <p:spPr>
          <a:xfrm>
            <a:off x="2013846" y="470073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병합 134">
            <a:extLst>
              <a:ext uri="{FF2B5EF4-FFF2-40B4-BE49-F238E27FC236}">
                <a16:creationId xmlns:a16="http://schemas.microsoft.com/office/drawing/2014/main" id="{02746549-B1E3-A951-C5B8-00DDA2FE1B90}"/>
              </a:ext>
            </a:extLst>
          </p:cNvPr>
          <p:cNvSpPr/>
          <p:nvPr/>
        </p:nvSpPr>
        <p:spPr>
          <a:xfrm>
            <a:off x="2013846" y="5337186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2011584" y="596968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CE939AD4-ABC0-517A-CC07-1617E01043FA}"/>
              </a:ext>
            </a:extLst>
          </p:cNvPr>
          <p:cNvSpPr/>
          <p:nvPr/>
        </p:nvSpPr>
        <p:spPr>
          <a:xfrm>
            <a:off x="7137486" y="3644044"/>
            <a:ext cx="156598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번에 한 작업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A6E02120-2DA7-3934-716C-6AA74B7BE356}"/>
              </a:ext>
            </a:extLst>
          </p:cNvPr>
          <p:cNvSpPr/>
          <p:nvPr/>
        </p:nvSpPr>
        <p:spPr>
          <a:xfrm>
            <a:off x="414603" y="558570"/>
            <a:ext cx="10194855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(Synchronous)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작업이 순차적으로 실행되며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작업의 시작과 완료가 다음 작업의 시작과 완료와 밀접하게 연결된 방식을 의미한다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하나의 작업이 실행 중인 동안 다른 작업은 대기해야 하며 작업의 결과를 기다린 후에 다음 작업이 진행된다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작업은 한번에 하나씩 진행해야 하며 작업을 건너 뛰거나 빠뜨릴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340B517D-88DF-2374-0BF2-DBEF3093CCDF}"/>
              </a:ext>
            </a:extLst>
          </p:cNvPr>
          <p:cNvSpPr/>
          <p:nvPr/>
        </p:nvSpPr>
        <p:spPr>
          <a:xfrm>
            <a:off x="4513266" y="5000976"/>
            <a:ext cx="5938314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동기는 작업자가 한 명일 경우 성립되는 방식이라 할 수 있다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35821896"/>
      </p:ext>
    </p:extLst>
  </p:cSld>
  <p:clrMapOvr>
    <a:masterClrMapping/>
  </p:clrMapOvr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모서리가 둥근 직사각형 138">
            <a:extLst>
              <a:ext uri="{FF2B5EF4-FFF2-40B4-BE49-F238E27FC236}">
                <a16:creationId xmlns:a16="http://schemas.microsoft.com/office/drawing/2014/main" id="{13FDBB82-DB23-F085-37C2-8B70462BFEEA}"/>
              </a:ext>
            </a:extLst>
          </p:cNvPr>
          <p:cNvSpPr/>
          <p:nvPr/>
        </p:nvSpPr>
        <p:spPr>
          <a:xfrm>
            <a:off x="577542" y="1144798"/>
            <a:ext cx="2499550" cy="4819210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  <a:stCxn id="193" idx="0"/>
            <a:endCxn id="27" idx="2"/>
          </p:cNvCxnSpPr>
          <p:nvPr/>
        </p:nvCxnSpPr>
        <p:spPr>
          <a:xfrm flipH="1">
            <a:off x="1796099" y="1716594"/>
            <a:ext cx="9" cy="397540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491328" y="1335674"/>
            <a:ext cx="7310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971683" y="1716594"/>
            <a:ext cx="1648849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DE88E5EE-D393-2AC2-C52B-81F2C7D33157}"/>
              </a:ext>
            </a:extLst>
          </p:cNvPr>
          <p:cNvSpPr/>
          <p:nvPr/>
        </p:nvSpPr>
        <p:spPr>
          <a:xfrm>
            <a:off x="971682" y="4841649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971681" y="5466658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병합 134">
            <a:extLst>
              <a:ext uri="{FF2B5EF4-FFF2-40B4-BE49-F238E27FC236}">
                <a16:creationId xmlns:a16="http://schemas.microsoft.com/office/drawing/2014/main" id="{02746549-B1E3-A951-C5B8-00DDA2FE1B90}"/>
              </a:ext>
            </a:extLst>
          </p:cNvPr>
          <p:cNvSpPr/>
          <p:nvPr/>
        </p:nvSpPr>
        <p:spPr>
          <a:xfrm>
            <a:off x="1753837" y="475584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1751575" y="5388348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62ECD2F1-60B5-D400-BF94-57D4536B827F}"/>
              </a:ext>
            </a:extLst>
          </p:cNvPr>
          <p:cNvSpPr/>
          <p:nvPr/>
        </p:nvSpPr>
        <p:spPr>
          <a:xfrm>
            <a:off x="235518" y="287093"/>
            <a:ext cx="6100012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Wingdings" pitchFamily="2" charset="2"/>
              <a:buChar char="ü"/>
            </a:pPr>
            <a:r>
              <a:rPr lang="ko-KR" altLang="en-US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명이 작업을 분담해서 진행할 경우 동기식 처리가 가능한가</a:t>
            </a:r>
            <a:r>
              <a:rPr lang="en-US" altLang="ko-KR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r>
              <a:rPr lang="ko-KR" altLang="en-US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R" sz="16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D6DA0ECF-0233-1595-E808-0EF3A9D38490}"/>
              </a:ext>
            </a:extLst>
          </p:cNvPr>
          <p:cNvSpPr/>
          <p:nvPr/>
        </p:nvSpPr>
        <p:spPr>
          <a:xfrm>
            <a:off x="3554584" y="1881729"/>
            <a:ext cx="2303454" cy="3300319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accent6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FF98441C-0F91-9F24-84A4-538B848BE012}"/>
              </a:ext>
            </a:extLst>
          </p:cNvPr>
          <p:cNvCxnSpPr>
            <a:cxnSpLocks/>
          </p:cNvCxnSpPr>
          <p:nvPr/>
        </p:nvCxnSpPr>
        <p:spPr>
          <a:xfrm>
            <a:off x="4681455" y="2448220"/>
            <a:ext cx="0" cy="1987702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AF004D8-3C56-ED60-EEE9-A10CCC712452}"/>
              </a:ext>
            </a:extLst>
          </p:cNvPr>
          <p:cNvSpPr/>
          <p:nvPr/>
        </p:nvSpPr>
        <p:spPr>
          <a:xfrm>
            <a:off x="4308692" y="2022830"/>
            <a:ext cx="73767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AFE7187F-D4E7-67C7-CA70-E656974BD4D2}"/>
              </a:ext>
            </a:extLst>
          </p:cNvPr>
          <p:cNvSpPr/>
          <p:nvPr/>
        </p:nvSpPr>
        <p:spPr>
          <a:xfrm>
            <a:off x="3853624" y="2341605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7DB05745-ABFF-821C-ABFA-726AEFAEAC11}"/>
              </a:ext>
            </a:extLst>
          </p:cNvPr>
          <p:cNvSpPr/>
          <p:nvPr/>
        </p:nvSpPr>
        <p:spPr>
          <a:xfrm>
            <a:off x="3853623" y="2966616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A535D347-7868-AAF6-2A2E-62C19E2F6DD5}"/>
              </a:ext>
            </a:extLst>
          </p:cNvPr>
          <p:cNvSpPr/>
          <p:nvPr/>
        </p:nvSpPr>
        <p:spPr>
          <a:xfrm>
            <a:off x="3853624" y="3591627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22968AEE-8038-32C5-6D13-3BC7854FDDEC}"/>
              </a:ext>
            </a:extLst>
          </p:cNvPr>
          <p:cNvSpPr/>
          <p:nvPr/>
        </p:nvSpPr>
        <p:spPr>
          <a:xfrm>
            <a:off x="3853622" y="4216638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병합 18">
            <a:extLst>
              <a:ext uri="{FF2B5EF4-FFF2-40B4-BE49-F238E27FC236}">
                <a16:creationId xmlns:a16="http://schemas.microsoft.com/office/drawing/2014/main" id="{576CC9A9-6AC7-1D04-E1AD-71C448B2DC4B}"/>
              </a:ext>
            </a:extLst>
          </p:cNvPr>
          <p:cNvSpPr/>
          <p:nvPr/>
        </p:nvSpPr>
        <p:spPr>
          <a:xfrm>
            <a:off x="4635777" y="2883065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병합 19">
            <a:extLst>
              <a:ext uri="{FF2B5EF4-FFF2-40B4-BE49-F238E27FC236}">
                <a16:creationId xmlns:a16="http://schemas.microsoft.com/office/drawing/2014/main" id="{8AD17304-FC09-4316-3B21-85EA868ADC68}"/>
              </a:ext>
            </a:extLst>
          </p:cNvPr>
          <p:cNvSpPr/>
          <p:nvPr/>
        </p:nvSpPr>
        <p:spPr>
          <a:xfrm>
            <a:off x="4635647" y="3503403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병합 20">
            <a:extLst>
              <a:ext uri="{FF2B5EF4-FFF2-40B4-BE49-F238E27FC236}">
                <a16:creationId xmlns:a16="http://schemas.microsoft.com/office/drawing/2014/main" id="{555C6724-FF3F-5096-75B2-7663B4696DE4}"/>
              </a:ext>
            </a:extLst>
          </p:cNvPr>
          <p:cNvSpPr/>
          <p:nvPr/>
        </p:nvSpPr>
        <p:spPr>
          <a:xfrm>
            <a:off x="4635777" y="4119393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77A47E87-5E8B-41A2-8A72-87B2446EDD7F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1793460" y="2454275"/>
            <a:ext cx="206016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꺾인 연결선[E] 44">
            <a:extLst>
              <a:ext uri="{FF2B5EF4-FFF2-40B4-BE49-F238E27FC236}">
                <a16:creationId xmlns:a16="http://schemas.microsoft.com/office/drawing/2014/main" id="{C4BC9DBF-D169-75F5-F3D2-2847D0C94E32}"/>
              </a:ext>
            </a:extLst>
          </p:cNvPr>
          <p:cNvCxnSpPr>
            <a:stCxn id="15" idx="2"/>
            <a:endCxn id="26" idx="3"/>
          </p:cNvCxnSpPr>
          <p:nvPr/>
        </p:nvCxnSpPr>
        <p:spPr>
          <a:xfrm rot="5400000">
            <a:off x="3393109" y="3669387"/>
            <a:ext cx="512341" cy="2057522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왼쪽 중괄호[L] 46">
            <a:extLst>
              <a:ext uri="{FF2B5EF4-FFF2-40B4-BE49-F238E27FC236}">
                <a16:creationId xmlns:a16="http://schemas.microsoft.com/office/drawing/2014/main" id="{1B9FD42F-7E37-97E2-06BF-BEEF111546EC}"/>
              </a:ext>
            </a:extLst>
          </p:cNvPr>
          <p:cNvSpPr/>
          <p:nvPr/>
        </p:nvSpPr>
        <p:spPr>
          <a:xfrm>
            <a:off x="1530669" y="2451469"/>
            <a:ext cx="181669" cy="2307627"/>
          </a:xfrm>
          <a:prstGeom prst="leftBrace">
            <a:avLst>
              <a:gd name="adj1" fmla="val 51666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879B82F-EED1-FBF9-6F05-2DFCC6581493}"/>
              </a:ext>
            </a:extLst>
          </p:cNvPr>
          <p:cNvSpPr txBox="1"/>
          <p:nvPr/>
        </p:nvSpPr>
        <p:spPr>
          <a:xfrm>
            <a:off x="604054" y="3442071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일 본다</a:t>
            </a:r>
            <a:endParaRPr lang="ko-Kore-KR" altLang="en-US" sz="100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CEEFA8C-9741-A8D8-8A29-7E9E4A94F381}"/>
              </a:ext>
            </a:extLst>
          </p:cNvPr>
          <p:cNvSpPr/>
          <p:nvPr/>
        </p:nvSpPr>
        <p:spPr>
          <a:xfrm>
            <a:off x="5913335" y="2566945"/>
            <a:ext cx="6187830" cy="6873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서로 각자 자신의 일을 진행한다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작업에 대한 순차적 처리가 안된다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작업 결과를 기다리지 않고 다른 일을 한다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결과에 관심 없다  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EE1454B-7332-AC61-B4D5-7A0F8DB0B8D3}"/>
              </a:ext>
            </a:extLst>
          </p:cNvPr>
          <p:cNvSpPr/>
          <p:nvPr/>
        </p:nvSpPr>
        <p:spPr>
          <a:xfrm>
            <a:off x="6043714" y="4615765"/>
            <a:ext cx="5927071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명이 작업을 서로 분담해서 진행하는 순간 동기는 깨지게 된다 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BB1D04C0-2723-5E6D-87BE-CC6ACF379742}"/>
              </a:ext>
            </a:extLst>
          </p:cNvPr>
          <p:cNvSpPr/>
          <p:nvPr/>
        </p:nvSpPr>
        <p:spPr>
          <a:xfrm>
            <a:off x="6555838" y="3724329"/>
            <a:ext cx="12225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DC55FAAE-92F3-00A7-4D25-52A336A8B272}"/>
              </a:ext>
            </a:extLst>
          </p:cNvPr>
          <p:cNvSpPr/>
          <p:nvPr/>
        </p:nvSpPr>
        <p:spPr>
          <a:xfrm>
            <a:off x="7362148" y="3719602"/>
            <a:ext cx="31175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(Synchronous)</a:t>
            </a:r>
          </a:p>
        </p:txBody>
      </p:sp>
      <p:sp>
        <p:nvSpPr>
          <p:cNvPr id="57" name="곱하기 56">
            <a:extLst>
              <a:ext uri="{FF2B5EF4-FFF2-40B4-BE49-F238E27FC236}">
                <a16:creationId xmlns:a16="http://schemas.microsoft.com/office/drawing/2014/main" id="{16D696CC-BC1A-6123-836A-6AB02B3DEEFC}"/>
              </a:ext>
            </a:extLst>
          </p:cNvPr>
          <p:cNvSpPr/>
          <p:nvPr/>
        </p:nvSpPr>
        <p:spPr>
          <a:xfrm>
            <a:off x="6431537" y="3218043"/>
            <a:ext cx="1496929" cy="1496929"/>
          </a:xfrm>
          <a:prstGeom prst="mathMultiply">
            <a:avLst>
              <a:gd name="adj1" fmla="val 329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7255436"/>
      </p:ext>
    </p:extLst>
  </p:cSld>
  <p:clrMapOvr>
    <a:masterClrMapping/>
  </p:clrMapOvr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모서리가 둥근 직사각형 41">
            <a:extLst>
              <a:ext uri="{FF2B5EF4-FFF2-40B4-BE49-F238E27FC236}">
                <a16:creationId xmlns:a16="http://schemas.microsoft.com/office/drawing/2014/main" id="{2727CE90-2BAD-7462-C5B9-483AC5D485D4}"/>
              </a:ext>
            </a:extLst>
          </p:cNvPr>
          <p:cNvSpPr/>
          <p:nvPr/>
        </p:nvSpPr>
        <p:spPr>
          <a:xfrm>
            <a:off x="509599" y="1977343"/>
            <a:ext cx="4450663" cy="4472974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0F91BD08-A93E-3A86-A3B7-D10BFF7082E3}"/>
              </a:ext>
            </a:extLst>
          </p:cNvPr>
          <p:cNvSpPr/>
          <p:nvPr/>
        </p:nvSpPr>
        <p:spPr>
          <a:xfrm>
            <a:off x="2986937" y="2551909"/>
            <a:ext cx="1767513" cy="2804971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accent6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258461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(Asynchronous)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</p:cNvCxnSpPr>
          <p:nvPr/>
        </p:nvCxnSpPr>
        <p:spPr>
          <a:xfrm>
            <a:off x="1472973" y="2373239"/>
            <a:ext cx="1754" cy="374025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089308" y="2070308"/>
            <a:ext cx="76908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756472" y="2361120"/>
            <a:ext cx="1421685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763890" y="5962089"/>
            <a:ext cx="1421674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880164E-923A-C207-46A9-1EE7A1BCDEA3}"/>
              </a:ext>
            </a:extLst>
          </p:cNvPr>
          <p:cNvSpPr/>
          <p:nvPr/>
        </p:nvSpPr>
        <p:spPr>
          <a:xfrm>
            <a:off x="6294810" y="2851464"/>
            <a:ext cx="12979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동시적 처리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!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54169D3-5B9B-FA03-AA93-AEDC8865E681}"/>
              </a:ext>
            </a:extLst>
          </p:cNvPr>
          <p:cNvSpPr/>
          <p:nvPr/>
        </p:nvSpPr>
        <p:spPr>
          <a:xfrm>
            <a:off x="6873296" y="3159241"/>
            <a:ext cx="22579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결과에 대한 관심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 !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88D1224-97B2-E7A1-CA8E-5E53C9E28EBA}"/>
              </a:ext>
            </a:extLst>
          </p:cNvPr>
          <p:cNvSpPr/>
          <p:nvPr/>
        </p:nvSpPr>
        <p:spPr>
          <a:xfrm>
            <a:off x="8078172" y="3517657"/>
            <a:ext cx="153565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기다림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 !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BAB6DCD-A0C4-6CBC-7E81-CF92C1E4C8BF}"/>
              </a:ext>
            </a:extLst>
          </p:cNvPr>
          <p:cNvSpPr/>
          <p:nvPr/>
        </p:nvSpPr>
        <p:spPr>
          <a:xfrm>
            <a:off x="6394531" y="3988852"/>
            <a:ext cx="146401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9ACF896-4213-7914-C4FA-ACAC673847E6}"/>
              </a:ext>
            </a:extLst>
          </p:cNvPr>
          <p:cNvSpPr/>
          <p:nvPr/>
        </p:nvSpPr>
        <p:spPr>
          <a:xfrm>
            <a:off x="7614140" y="3975149"/>
            <a:ext cx="343270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(Asynchronous)</a:t>
            </a: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1428449" y="588520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8F5E1BEE-2B02-C60C-4F32-2DD86FF2674F}"/>
              </a:ext>
            </a:extLst>
          </p:cNvPr>
          <p:cNvCxnSpPr>
            <a:cxnSpLocks/>
          </p:cNvCxnSpPr>
          <p:nvPr/>
        </p:nvCxnSpPr>
        <p:spPr>
          <a:xfrm>
            <a:off x="3882661" y="2989374"/>
            <a:ext cx="0" cy="209189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E5201F3-398F-6757-DC0E-105E2C22493B}"/>
              </a:ext>
            </a:extLst>
          </p:cNvPr>
          <p:cNvSpPr/>
          <p:nvPr/>
        </p:nvSpPr>
        <p:spPr>
          <a:xfrm>
            <a:off x="3509399" y="2672511"/>
            <a:ext cx="7690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361ACE85-CFE2-4C79-39F6-CB8E7989F2AB}"/>
              </a:ext>
            </a:extLst>
          </p:cNvPr>
          <p:cNvSpPr/>
          <p:nvPr/>
        </p:nvSpPr>
        <p:spPr>
          <a:xfrm>
            <a:off x="3166168" y="2992187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311907E6-115D-CC3E-B1D4-B9AA94218B1E}"/>
              </a:ext>
            </a:extLst>
          </p:cNvPr>
          <p:cNvSpPr/>
          <p:nvPr/>
        </p:nvSpPr>
        <p:spPr>
          <a:xfrm>
            <a:off x="3166167" y="3629310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C111092-9E04-B9FD-275D-019101EA81D9}"/>
              </a:ext>
            </a:extLst>
          </p:cNvPr>
          <p:cNvSpPr/>
          <p:nvPr/>
        </p:nvSpPr>
        <p:spPr>
          <a:xfrm>
            <a:off x="3166168" y="4296713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CA7D253F-8416-7609-7A88-2E28CE96298D}"/>
              </a:ext>
            </a:extLst>
          </p:cNvPr>
          <p:cNvSpPr/>
          <p:nvPr/>
        </p:nvSpPr>
        <p:spPr>
          <a:xfrm>
            <a:off x="3166166" y="4915668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2DBCEFA2-D074-E7CB-F98C-DED3AA35857A}"/>
              </a:ext>
            </a:extLst>
          </p:cNvPr>
          <p:cNvSpPr/>
          <p:nvPr/>
        </p:nvSpPr>
        <p:spPr>
          <a:xfrm>
            <a:off x="756470" y="5356931"/>
            <a:ext cx="1421674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병합 18">
            <a:extLst>
              <a:ext uri="{FF2B5EF4-FFF2-40B4-BE49-F238E27FC236}">
                <a16:creationId xmlns:a16="http://schemas.microsoft.com/office/drawing/2014/main" id="{99EAB05F-FA20-E8F4-FF7C-C0DA8FA69253}"/>
              </a:ext>
            </a:extLst>
          </p:cNvPr>
          <p:cNvSpPr/>
          <p:nvPr/>
        </p:nvSpPr>
        <p:spPr>
          <a:xfrm>
            <a:off x="3840406" y="3545759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병합 19">
            <a:extLst>
              <a:ext uri="{FF2B5EF4-FFF2-40B4-BE49-F238E27FC236}">
                <a16:creationId xmlns:a16="http://schemas.microsoft.com/office/drawing/2014/main" id="{90A1D4E3-18FA-7B38-3FAB-6FA185177478}"/>
              </a:ext>
            </a:extLst>
          </p:cNvPr>
          <p:cNvSpPr/>
          <p:nvPr/>
        </p:nvSpPr>
        <p:spPr>
          <a:xfrm>
            <a:off x="3840276" y="4214545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병합 20">
            <a:extLst>
              <a:ext uri="{FF2B5EF4-FFF2-40B4-BE49-F238E27FC236}">
                <a16:creationId xmlns:a16="http://schemas.microsoft.com/office/drawing/2014/main" id="{6F15908A-6041-6110-B0F0-9421571E5385}"/>
              </a:ext>
            </a:extLst>
          </p:cNvPr>
          <p:cNvSpPr/>
          <p:nvPr/>
        </p:nvSpPr>
        <p:spPr>
          <a:xfrm>
            <a:off x="3840406" y="484264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병합 21">
            <a:extLst>
              <a:ext uri="{FF2B5EF4-FFF2-40B4-BE49-F238E27FC236}">
                <a16:creationId xmlns:a16="http://schemas.microsoft.com/office/drawing/2014/main" id="{78A70AA7-CA94-F180-4CE9-55BD86FC81A9}"/>
              </a:ext>
            </a:extLst>
          </p:cNvPr>
          <p:cNvSpPr/>
          <p:nvPr/>
        </p:nvSpPr>
        <p:spPr>
          <a:xfrm>
            <a:off x="1433450" y="5273111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6296BF0F-2B98-963A-01EE-EE7C122FAF7E}"/>
              </a:ext>
            </a:extLst>
          </p:cNvPr>
          <p:cNvCxnSpPr>
            <a:cxnSpLocks/>
          </p:cNvCxnSpPr>
          <p:nvPr/>
        </p:nvCxnSpPr>
        <p:spPr>
          <a:xfrm>
            <a:off x="1474727" y="3074577"/>
            <a:ext cx="1512210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3D96B96D-7B8E-035B-BF62-BFF9C9A6DE0B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1474727" y="5028338"/>
            <a:ext cx="1691439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753ABB46-B157-2572-31AE-4270079910E5}"/>
              </a:ext>
            </a:extLst>
          </p:cNvPr>
          <p:cNvSpPr/>
          <p:nvPr/>
        </p:nvSpPr>
        <p:spPr>
          <a:xfrm>
            <a:off x="761994" y="3425708"/>
            <a:ext cx="1421642" cy="1457259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일 본다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갈매기형 수장[C] 45">
            <a:extLst>
              <a:ext uri="{FF2B5EF4-FFF2-40B4-BE49-F238E27FC236}">
                <a16:creationId xmlns:a16="http://schemas.microsoft.com/office/drawing/2014/main" id="{D7A4CE10-3A64-987E-A405-57EB0B2A2B5A}"/>
              </a:ext>
            </a:extLst>
          </p:cNvPr>
          <p:cNvSpPr/>
          <p:nvPr/>
        </p:nvSpPr>
        <p:spPr>
          <a:xfrm>
            <a:off x="5634370" y="4014580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갈매기형 수장[C] 46">
            <a:extLst>
              <a:ext uri="{FF2B5EF4-FFF2-40B4-BE49-F238E27FC236}">
                <a16:creationId xmlns:a16="http://schemas.microsoft.com/office/drawing/2014/main" id="{54065501-F86C-4B72-CE97-8A8F80416BAA}"/>
              </a:ext>
            </a:extLst>
          </p:cNvPr>
          <p:cNvSpPr/>
          <p:nvPr/>
        </p:nvSpPr>
        <p:spPr>
          <a:xfrm>
            <a:off x="5897219" y="4014580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2CBF7136-5FC0-4063-031D-888968630E48}"/>
              </a:ext>
            </a:extLst>
          </p:cNvPr>
          <p:cNvSpPr/>
          <p:nvPr/>
        </p:nvSpPr>
        <p:spPr>
          <a:xfrm>
            <a:off x="414603" y="558570"/>
            <a:ext cx="11684544" cy="11757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(Asynchronous)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작업이 순차적으로 실행되지 않고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작업이 다른 작업의 완료를 기다리지 않고 독립적으로 실행되는 방식을 의미한다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작업이 시작된 후에도 다음 작업이 바로 시작될 수 있으며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결과에 관심이 없고 기다리지 않으며 다른 작업을 실행할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작업은 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작업과 같이 시간이 오래 걸리는 작업을 다룰 때 유용하며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다수의 작업을 동시에 처리하거나 빠른 응답 시간을 보장해야 하는 경우에 활용된다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Fire and Forget</a:t>
            </a:r>
            <a:r>
              <a:rPr lang="ko-KR" altLang="en-US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이라는</a:t>
            </a:r>
            <a:r>
              <a:rPr lang="ko-KR" altLang="en-US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용어가 있는데 이는 비동기 프로그래밍 용어로서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시작하고 그 결과에 대해 더 이상 관심을 갖지 않고 진행하는 것을 의미한다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3D70B885-980D-57B1-BB05-F21167082E27}"/>
              </a:ext>
            </a:extLst>
          </p:cNvPr>
          <p:cNvCxnSpPr>
            <a:cxnSpLocks/>
          </p:cNvCxnSpPr>
          <p:nvPr/>
        </p:nvCxnSpPr>
        <p:spPr>
          <a:xfrm flipH="1">
            <a:off x="1467968" y="3171884"/>
            <a:ext cx="1518969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73EF53B5-E9EA-CD59-278E-25AF581CFF12}"/>
              </a:ext>
            </a:extLst>
          </p:cNvPr>
          <p:cNvSpPr/>
          <p:nvPr/>
        </p:nvSpPr>
        <p:spPr>
          <a:xfrm>
            <a:off x="1428449" y="3163844"/>
            <a:ext cx="15287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 기다리지 않음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07DB3895-8910-663B-641A-28DE0BB61202}"/>
              </a:ext>
            </a:extLst>
          </p:cNvPr>
          <p:cNvSpPr/>
          <p:nvPr/>
        </p:nvSpPr>
        <p:spPr>
          <a:xfrm>
            <a:off x="5200458" y="4953713"/>
            <a:ext cx="6487845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비동기는 </a:t>
            </a:r>
            <a:r>
              <a:rPr lang="en-US" altLang="ko-KR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명의 작업자들 관계에서 성립되는 방식이라 할 수 있다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B8BC00E4-E402-0154-A76C-5F587BCDA578}"/>
              </a:ext>
            </a:extLst>
          </p:cNvPr>
          <p:cNvSpPr/>
          <p:nvPr/>
        </p:nvSpPr>
        <p:spPr>
          <a:xfrm>
            <a:off x="1653958" y="2802528"/>
            <a:ext cx="10303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맡김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383AAEC9-FD8F-9046-E505-D4B25F5D3BC1}"/>
              </a:ext>
            </a:extLst>
          </p:cNvPr>
          <p:cNvSpPr/>
          <p:nvPr/>
        </p:nvSpPr>
        <p:spPr>
          <a:xfrm>
            <a:off x="1691252" y="5052322"/>
            <a:ext cx="10849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종료 알림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99846983"/>
      </p:ext>
    </p:extLst>
  </p:cSld>
  <p:clrMapOvr>
    <a:masterClrMapping/>
  </p:clrMapOvr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모서리가 둥근 직사각형 138">
            <a:extLst>
              <a:ext uri="{FF2B5EF4-FFF2-40B4-BE49-F238E27FC236}">
                <a16:creationId xmlns:a16="http://schemas.microsoft.com/office/drawing/2014/main" id="{13FDBB82-DB23-F085-37C2-8B70462BFEEA}"/>
              </a:ext>
            </a:extLst>
          </p:cNvPr>
          <p:cNvSpPr/>
          <p:nvPr/>
        </p:nvSpPr>
        <p:spPr>
          <a:xfrm>
            <a:off x="553320" y="1114519"/>
            <a:ext cx="2499550" cy="4819210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  <a:stCxn id="193" idx="0"/>
            <a:endCxn id="27" idx="2"/>
          </p:cNvCxnSpPr>
          <p:nvPr/>
        </p:nvCxnSpPr>
        <p:spPr>
          <a:xfrm flipH="1">
            <a:off x="1771877" y="1686315"/>
            <a:ext cx="9" cy="397540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467106" y="1305395"/>
            <a:ext cx="7310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947461" y="1686315"/>
            <a:ext cx="1648849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DE88E5EE-D393-2AC2-C52B-81F2C7D33157}"/>
              </a:ext>
            </a:extLst>
          </p:cNvPr>
          <p:cNvSpPr/>
          <p:nvPr/>
        </p:nvSpPr>
        <p:spPr>
          <a:xfrm>
            <a:off x="947460" y="4811370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947459" y="5436379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병합 134">
            <a:extLst>
              <a:ext uri="{FF2B5EF4-FFF2-40B4-BE49-F238E27FC236}">
                <a16:creationId xmlns:a16="http://schemas.microsoft.com/office/drawing/2014/main" id="{02746549-B1E3-A951-C5B8-00DDA2FE1B90}"/>
              </a:ext>
            </a:extLst>
          </p:cNvPr>
          <p:cNvSpPr/>
          <p:nvPr/>
        </p:nvSpPr>
        <p:spPr>
          <a:xfrm>
            <a:off x="1729615" y="4725568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1727353" y="5358069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62ECD2F1-60B5-D400-BF94-57D4536B827F}"/>
              </a:ext>
            </a:extLst>
          </p:cNvPr>
          <p:cNvSpPr/>
          <p:nvPr/>
        </p:nvSpPr>
        <p:spPr>
          <a:xfrm>
            <a:off x="243889" y="347551"/>
            <a:ext cx="6780641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Wingdings" pitchFamily="2" charset="2"/>
              <a:buChar char="ü"/>
            </a:pPr>
            <a:r>
              <a:rPr lang="ko-KR" altLang="en-US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처리하는 작업자가 두 명인 비동기 상황에서 동기식 처리가 가능한가</a:t>
            </a:r>
            <a:r>
              <a:rPr lang="en-US" altLang="ko-KR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D6DA0ECF-0233-1595-E808-0EF3A9D38490}"/>
              </a:ext>
            </a:extLst>
          </p:cNvPr>
          <p:cNvSpPr/>
          <p:nvPr/>
        </p:nvSpPr>
        <p:spPr>
          <a:xfrm>
            <a:off x="3530362" y="1851450"/>
            <a:ext cx="2303454" cy="3300319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accent6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FF98441C-0F91-9F24-84A4-538B848BE012}"/>
              </a:ext>
            </a:extLst>
          </p:cNvPr>
          <p:cNvCxnSpPr>
            <a:cxnSpLocks/>
          </p:cNvCxnSpPr>
          <p:nvPr/>
        </p:nvCxnSpPr>
        <p:spPr>
          <a:xfrm>
            <a:off x="4657233" y="2417941"/>
            <a:ext cx="0" cy="1987702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AF004D8-3C56-ED60-EEE9-A10CCC712452}"/>
              </a:ext>
            </a:extLst>
          </p:cNvPr>
          <p:cNvSpPr/>
          <p:nvPr/>
        </p:nvSpPr>
        <p:spPr>
          <a:xfrm>
            <a:off x="4284470" y="1992551"/>
            <a:ext cx="73767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AFE7187F-D4E7-67C7-CA70-E656974BD4D2}"/>
              </a:ext>
            </a:extLst>
          </p:cNvPr>
          <p:cNvSpPr/>
          <p:nvPr/>
        </p:nvSpPr>
        <p:spPr>
          <a:xfrm>
            <a:off x="3829402" y="2311326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7DB05745-ABFF-821C-ABFA-726AEFAEAC11}"/>
              </a:ext>
            </a:extLst>
          </p:cNvPr>
          <p:cNvSpPr/>
          <p:nvPr/>
        </p:nvSpPr>
        <p:spPr>
          <a:xfrm>
            <a:off x="3829401" y="2936337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A535D347-7868-AAF6-2A2E-62C19E2F6DD5}"/>
              </a:ext>
            </a:extLst>
          </p:cNvPr>
          <p:cNvSpPr/>
          <p:nvPr/>
        </p:nvSpPr>
        <p:spPr>
          <a:xfrm>
            <a:off x="3829402" y="3561348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22968AEE-8038-32C5-6D13-3BC7854FDDEC}"/>
              </a:ext>
            </a:extLst>
          </p:cNvPr>
          <p:cNvSpPr/>
          <p:nvPr/>
        </p:nvSpPr>
        <p:spPr>
          <a:xfrm>
            <a:off x="3829400" y="4186359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병합 18">
            <a:extLst>
              <a:ext uri="{FF2B5EF4-FFF2-40B4-BE49-F238E27FC236}">
                <a16:creationId xmlns:a16="http://schemas.microsoft.com/office/drawing/2014/main" id="{576CC9A9-6AC7-1D04-E1AD-71C448B2DC4B}"/>
              </a:ext>
            </a:extLst>
          </p:cNvPr>
          <p:cNvSpPr/>
          <p:nvPr/>
        </p:nvSpPr>
        <p:spPr>
          <a:xfrm>
            <a:off x="4611555" y="2852786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병합 19">
            <a:extLst>
              <a:ext uri="{FF2B5EF4-FFF2-40B4-BE49-F238E27FC236}">
                <a16:creationId xmlns:a16="http://schemas.microsoft.com/office/drawing/2014/main" id="{8AD17304-FC09-4316-3B21-85EA868ADC68}"/>
              </a:ext>
            </a:extLst>
          </p:cNvPr>
          <p:cNvSpPr/>
          <p:nvPr/>
        </p:nvSpPr>
        <p:spPr>
          <a:xfrm>
            <a:off x="4611425" y="3473124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병합 20">
            <a:extLst>
              <a:ext uri="{FF2B5EF4-FFF2-40B4-BE49-F238E27FC236}">
                <a16:creationId xmlns:a16="http://schemas.microsoft.com/office/drawing/2014/main" id="{555C6724-FF3F-5096-75B2-7663B4696DE4}"/>
              </a:ext>
            </a:extLst>
          </p:cNvPr>
          <p:cNvSpPr/>
          <p:nvPr/>
        </p:nvSpPr>
        <p:spPr>
          <a:xfrm>
            <a:off x="4611555" y="4089114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77A47E87-5E8B-41A2-8A72-87B2446EDD7F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1769238" y="2423996"/>
            <a:ext cx="206016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꺾인 연결선[E] 44">
            <a:extLst>
              <a:ext uri="{FF2B5EF4-FFF2-40B4-BE49-F238E27FC236}">
                <a16:creationId xmlns:a16="http://schemas.microsoft.com/office/drawing/2014/main" id="{C4BC9DBF-D169-75F5-F3D2-2847D0C94E32}"/>
              </a:ext>
            </a:extLst>
          </p:cNvPr>
          <p:cNvCxnSpPr>
            <a:stCxn id="15" idx="2"/>
            <a:endCxn id="26" idx="3"/>
          </p:cNvCxnSpPr>
          <p:nvPr/>
        </p:nvCxnSpPr>
        <p:spPr>
          <a:xfrm rot="5400000">
            <a:off x="3368887" y="3639108"/>
            <a:ext cx="512341" cy="2057522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왼쪽 중괄호[L] 46">
            <a:extLst>
              <a:ext uri="{FF2B5EF4-FFF2-40B4-BE49-F238E27FC236}">
                <a16:creationId xmlns:a16="http://schemas.microsoft.com/office/drawing/2014/main" id="{1B9FD42F-7E37-97E2-06BF-BEEF111546EC}"/>
              </a:ext>
            </a:extLst>
          </p:cNvPr>
          <p:cNvSpPr/>
          <p:nvPr/>
        </p:nvSpPr>
        <p:spPr>
          <a:xfrm>
            <a:off x="1506447" y="2421190"/>
            <a:ext cx="181669" cy="2307627"/>
          </a:xfrm>
          <a:prstGeom prst="leftBrace">
            <a:avLst>
              <a:gd name="adj1" fmla="val 51666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879B82F-EED1-FBF9-6F05-2DFCC6581493}"/>
              </a:ext>
            </a:extLst>
          </p:cNvPr>
          <p:cNvSpPr txBox="1"/>
          <p:nvPr/>
        </p:nvSpPr>
        <p:spPr>
          <a:xfrm>
            <a:off x="579832" y="3411792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일 본다</a:t>
            </a:r>
            <a:endParaRPr lang="ko-Kore-KR" altLang="en-US" sz="100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CEEFA8C-9741-A8D8-8A29-7E9E4A94F381}"/>
              </a:ext>
            </a:extLst>
          </p:cNvPr>
          <p:cNvSpPr/>
          <p:nvPr/>
        </p:nvSpPr>
        <p:spPr>
          <a:xfrm>
            <a:off x="5889113" y="2897825"/>
            <a:ext cx="6187830" cy="6873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작업이 마쳤는지 계속 확인한다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결과에 관심 있다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작업이 마쳤는지 확인하는 동안 대기 할 수도 있다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EE1454B-7332-AC61-B4D5-7A0F8DB0B8D3}"/>
              </a:ext>
            </a:extLst>
          </p:cNvPr>
          <p:cNvSpPr/>
          <p:nvPr/>
        </p:nvSpPr>
        <p:spPr>
          <a:xfrm>
            <a:off x="3270731" y="5436980"/>
            <a:ext cx="8654816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작업자가 다른 작업자의 작업 결과에 관심이 있고 확인 할 경우 비동기 안에서 동기식 처리가 될 수 있다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" name="직선 화살표 연결선 1">
            <a:extLst>
              <a:ext uri="{FF2B5EF4-FFF2-40B4-BE49-F238E27FC236}">
                <a16:creationId xmlns:a16="http://schemas.microsoft.com/office/drawing/2014/main" id="{82266A6C-A947-49A7-92E8-7D094CA128F4}"/>
              </a:ext>
            </a:extLst>
          </p:cNvPr>
          <p:cNvCxnSpPr>
            <a:cxnSpLocks/>
          </p:cNvCxnSpPr>
          <p:nvPr/>
        </p:nvCxnSpPr>
        <p:spPr>
          <a:xfrm>
            <a:off x="1771877" y="3049218"/>
            <a:ext cx="2060164" cy="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B2A21CB8-C9D1-8AE9-1AAB-D493253D1909}"/>
              </a:ext>
            </a:extLst>
          </p:cNvPr>
          <p:cNvCxnSpPr>
            <a:cxnSpLocks/>
          </p:cNvCxnSpPr>
          <p:nvPr/>
        </p:nvCxnSpPr>
        <p:spPr>
          <a:xfrm>
            <a:off x="1769236" y="3658013"/>
            <a:ext cx="2060164" cy="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0C5DA4C9-13C1-062C-71E6-C8FE085EC12E}"/>
              </a:ext>
            </a:extLst>
          </p:cNvPr>
          <p:cNvCxnSpPr>
            <a:cxnSpLocks/>
          </p:cNvCxnSpPr>
          <p:nvPr/>
        </p:nvCxnSpPr>
        <p:spPr>
          <a:xfrm>
            <a:off x="1769236" y="4287799"/>
            <a:ext cx="2060164" cy="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A4DEF3E-B34E-97BC-0A6F-48F791EAF00D}"/>
              </a:ext>
            </a:extLst>
          </p:cNvPr>
          <p:cNvSpPr txBox="1"/>
          <p:nvPr/>
        </p:nvSpPr>
        <p:spPr>
          <a:xfrm>
            <a:off x="1940684" y="2813226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마쳤니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9F5E4B-4844-60B4-9BE9-F30340C26E88}"/>
              </a:ext>
            </a:extLst>
          </p:cNvPr>
          <p:cNvSpPr txBox="1"/>
          <p:nvPr/>
        </p:nvSpPr>
        <p:spPr>
          <a:xfrm>
            <a:off x="1940684" y="3369071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마쳤니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C8CE56-992F-CE3B-13BF-610539620DEE}"/>
              </a:ext>
            </a:extLst>
          </p:cNvPr>
          <p:cNvSpPr txBox="1"/>
          <p:nvPr/>
        </p:nvSpPr>
        <p:spPr>
          <a:xfrm>
            <a:off x="1940684" y="4010359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마쳤니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2341C28-DCFF-47F2-3227-7D1C3FFB51D1}"/>
              </a:ext>
            </a:extLst>
          </p:cNvPr>
          <p:cNvSpPr/>
          <p:nvPr/>
        </p:nvSpPr>
        <p:spPr>
          <a:xfrm>
            <a:off x="6531616" y="4026218"/>
            <a:ext cx="12225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E614FC8-3CCA-188C-70D1-3424B9AA8C54}"/>
              </a:ext>
            </a:extLst>
          </p:cNvPr>
          <p:cNvSpPr/>
          <p:nvPr/>
        </p:nvSpPr>
        <p:spPr>
          <a:xfrm>
            <a:off x="7337926" y="4021491"/>
            <a:ext cx="31175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(Synchronous)</a:t>
            </a:r>
          </a:p>
        </p:txBody>
      </p:sp>
      <p:sp>
        <p:nvSpPr>
          <p:cNvPr id="22" name="도넛[D] 21">
            <a:extLst>
              <a:ext uri="{FF2B5EF4-FFF2-40B4-BE49-F238E27FC236}">
                <a16:creationId xmlns:a16="http://schemas.microsoft.com/office/drawing/2014/main" id="{BDADE75F-F694-7BE5-B1B1-5798307FE0FA}"/>
              </a:ext>
            </a:extLst>
          </p:cNvPr>
          <p:cNvSpPr/>
          <p:nvPr/>
        </p:nvSpPr>
        <p:spPr>
          <a:xfrm>
            <a:off x="6594266" y="3815649"/>
            <a:ext cx="1003873" cy="1003873"/>
          </a:xfrm>
          <a:prstGeom prst="donut">
            <a:avLst>
              <a:gd name="adj" fmla="val 514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4BF0D56-CCB7-F11B-E87C-4FCC001B895C}"/>
              </a:ext>
            </a:extLst>
          </p:cNvPr>
          <p:cNvSpPr/>
          <p:nvPr/>
        </p:nvSpPr>
        <p:spPr>
          <a:xfrm>
            <a:off x="9119857" y="4689900"/>
            <a:ext cx="167127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 </a:t>
            </a:r>
            <a:r>
              <a:rPr lang="ko-KR" altLang="en-US" sz="28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endParaRPr lang="en-US" altLang="ko-KR" sz="2800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3052162"/>
      </p:ext>
    </p:extLst>
  </p:cSld>
  <p:clrMapOvr>
    <a:masterClrMapping/>
  </p:clrMapOvr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모서리가 둥근 직사각형 144">
            <a:extLst>
              <a:ext uri="{FF2B5EF4-FFF2-40B4-BE49-F238E27FC236}">
                <a16:creationId xmlns:a16="http://schemas.microsoft.com/office/drawing/2014/main" id="{97030895-236D-DCF7-4016-5106BDF02C67}"/>
              </a:ext>
            </a:extLst>
          </p:cNvPr>
          <p:cNvSpPr/>
          <p:nvPr/>
        </p:nvSpPr>
        <p:spPr>
          <a:xfrm>
            <a:off x="792336" y="1677692"/>
            <a:ext cx="2756712" cy="4819210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199856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블록킹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(Blocking)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14603" y="558570"/>
            <a:ext cx="10691421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블록킹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(Blocking)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동기 작업에서 나타나는 현상으로 작업이 완료될 때까지 실행 흐름을 멈추고 대기하는 상태를 의미한다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파일을 읽거나 네트워크에서 데이터를 받아오는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블록킹 작업에 해당하는데 해당 작업이 완료될 때까지 다른 작업은 차단되고 대기 상태에 놓이게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블록킹 작업은 주로 작업이 완료될 때까지 결과를 기다려야 하는 경우에 사용되며 대부분 동기적인 처리에서 나타난다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880164E-923A-C207-46A9-1EE7A1BCDEA3}"/>
              </a:ext>
            </a:extLst>
          </p:cNvPr>
          <p:cNvSpPr/>
          <p:nvPr/>
        </p:nvSpPr>
        <p:spPr>
          <a:xfrm>
            <a:off x="6290754" y="2673939"/>
            <a:ext cx="81699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54169D3-5B9B-FA03-AA93-AEDC8865E681}"/>
              </a:ext>
            </a:extLst>
          </p:cNvPr>
          <p:cNvSpPr/>
          <p:nvPr/>
        </p:nvSpPr>
        <p:spPr>
          <a:xfrm>
            <a:off x="6646310" y="2975656"/>
            <a:ext cx="8170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차단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BAB6DCD-A0C4-6CBC-7E81-CF92C1E4C8BF}"/>
              </a:ext>
            </a:extLst>
          </p:cNvPr>
          <p:cNvSpPr/>
          <p:nvPr/>
        </p:nvSpPr>
        <p:spPr>
          <a:xfrm>
            <a:off x="5744850" y="3835182"/>
            <a:ext cx="152648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블록킹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9ACF896-4213-7914-C4FA-ACAC673847E6}"/>
              </a:ext>
            </a:extLst>
          </p:cNvPr>
          <p:cNvSpPr/>
          <p:nvPr/>
        </p:nvSpPr>
        <p:spPr>
          <a:xfrm>
            <a:off x="7043856" y="3835182"/>
            <a:ext cx="25390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(Blocking)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D81717F-CDCE-D34F-F9DE-6F524926A57B}"/>
              </a:ext>
            </a:extLst>
          </p:cNvPr>
          <p:cNvSpPr txBox="1"/>
          <p:nvPr/>
        </p:nvSpPr>
        <p:spPr>
          <a:xfrm>
            <a:off x="815893" y="3154976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E6EFAED-225B-B57E-8768-D706A3294D25}"/>
              </a:ext>
            </a:extLst>
          </p:cNvPr>
          <p:cNvSpPr txBox="1"/>
          <p:nvPr/>
        </p:nvSpPr>
        <p:spPr>
          <a:xfrm>
            <a:off x="815893" y="3826422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E9DF6B9-B847-A99D-3A0E-20EACBBE75BE}"/>
              </a:ext>
            </a:extLst>
          </p:cNvPr>
          <p:cNvSpPr txBox="1"/>
          <p:nvPr/>
        </p:nvSpPr>
        <p:spPr>
          <a:xfrm>
            <a:off x="815893" y="4481513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FD00BBE-BCDF-1011-BAA7-1D927DD46016}"/>
              </a:ext>
            </a:extLst>
          </p:cNvPr>
          <p:cNvSpPr txBox="1"/>
          <p:nvPr/>
        </p:nvSpPr>
        <p:spPr>
          <a:xfrm>
            <a:off x="815893" y="5124817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6F0FF13-6714-1E90-CF79-7E6123D4940D}"/>
              </a:ext>
            </a:extLst>
          </p:cNvPr>
          <p:cNvSpPr txBox="1"/>
          <p:nvPr/>
        </p:nvSpPr>
        <p:spPr>
          <a:xfrm>
            <a:off x="815893" y="5770874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840779F6-41DC-3F5B-B11F-EBDC81281F27}"/>
              </a:ext>
            </a:extLst>
          </p:cNvPr>
          <p:cNvSpPr/>
          <p:nvPr/>
        </p:nvSpPr>
        <p:spPr>
          <a:xfrm>
            <a:off x="7043856" y="3329802"/>
            <a:ext cx="8170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cxnSp>
        <p:nvCxnSpPr>
          <p:cNvPr id="146" name="직선 연결선[R] 145">
            <a:extLst>
              <a:ext uri="{FF2B5EF4-FFF2-40B4-BE49-F238E27FC236}">
                <a16:creationId xmlns:a16="http://schemas.microsoft.com/office/drawing/2014/main" id="{BFE1C7E2-1F32-241E-86A5-1A1E336FCB9C}"/>
              </a:ext>
            </a:extLst>
          </p:cNvPr>
          <p:cNvCxnSpPr>
            <a:cxnSpLocks/>
            <a:stCxn id="149" idx="0"/>
            <a:endCxn id="156" idx="2"/>
          </p:cNvCxnSpPr>
          <p:nvPr/>
        </p:nvCxnSpPr>
        <p:spPr>
          <a:xfrm flipH="1">
            <a:off x="2268055" y="2249488"/>
            <a:ext cx="9" cy="397540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336E6D0A-885C-B85C-8883-1E297B06C0D2}"/>
              </a:ext>
            </a:extLst>
          </p:cNvPr>
          <p:cNvSpPr/>
          <p:nvPr/>
        </p:nvSpPr>
        <p:spPr>
          <a:xfrm>
            <a:off x="1963284" y="1868568"/>
            <a:ext cx="60426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모서리가 둥근 직사각형 148">
            <a:extLst>
              <a:ext uri="{FF2B5EF4-FFF2-40B4-BE49-F238E27FC236}">
                <a16:creationId xmlns:a16="http://schemas.microsoft.com/office/drawing/2014/main" id="{2E9335EC-B4A5-4389-DA59-91DB698B0CC8}"/>
              </a:ext>
            </a:extLst>
          </p:cNvPr>
          <p:cNvSpPr/>
          <p:nvPr/>
        </p:nvSpPr>
        <p:spPr>
          <a:xfrm>
            <a:off x="1443639" y="2249488"/>
            <a:ext cx="1648849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0" name="모서리가 둥근 직사각형 149">
            <a:extLst>
              <a:ext uri="{FF2B5EF4-FFF2-40B4-BE49-F238E27FC236}">
                <a16:creationId xmlns:a16="http://schemas.microsoft.com/office/drawing/2014/main" id="{68FA9A99-2DCC-10E3-3B65-DFB4F048B434}"/>
              </a:ext>
            </a:extLst>
          </p:cNvPr>
          <p:cNvSpPr/>
          <p:nvPr/>
        </p:nvSpPr>
        <p:spPr>
          <a:xfrm>
            <a:off x="1443640" y="2874499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1" name="모서리가 둥근 직사각형 150">
            <a:extLst>
              <a:ext uri="{FF2B5EF4-FFF2-40B4-BE49-F238E27FC236}">
                <a16:creationId xmlns:a16="http://schemas.microsoft.com/office/drawing/2014/main" id="{ADBBDDB2-51F5-3BB0-92A8-08BCAEE6A657}"/>
              </a:ext>
            </a:extLst>
          </p:cNvPr>
          <p:cNvSpPr/>
          <p:nvPr/>
        </p:nvSpPr>
        <p:spPr>
          <a:xfrm>
            <a:off x="1443639" y="3499510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2" name="모서리가 둥근 직사각형 151">
            <a:extLst>
              <a:ext uri="{FF2B5EF4-FFF2-40B4-BE49-F238E27FC236}">
                <a16:creationId xmlns:a16="http://schemas.microsoft.com/office/drawing/2014/main" id="{ABCA834B-B153-94F2-681A-4A51738E2931}"/>
              </a:ext>
            </a:extLst>
          </p:cNvPr>
          <p:cNvSpPr/>
          <p:nvPr/>
        </p:nvSpPr>
        <p:spPr>
          <a:xfrm>
            <a:off x="1443640" y="4124521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4" name="모서리가 둥근 직사각형 153">
            <a:extLst>
              <a:ext uri="{FF2B5EF4-FFF2-40B4-BE49-F238E27FC236}">
                <a16:creationId xmlns:a16="http://schemas.microsoft.com/office/drawing/2014/main" id="{22BC9B16-BF27-ECCF-242D-C913FE9313DC}"/>
              </a:ext>
            </a:extLst>
          </p:cNvPr>
          <p:cNvSpPr/>
          <p:nvPr/>
        </p:nvSpPr>
        <p:spPr>
          <a:xfrm>
            <a:off x="1443638" y="4749532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5" name="모서리가 둥근 직사각형 154">
            <a:extLst>
              <a:ext uri="{FF2B5EF4-FFF2-40B4-BE49-F238E27FC236}">
                <a16:creationId xmlns:a16="http://schemas.microsoft.com/office/drawing/2014/main" id="{310FE214-8164-53DF-01BF-D08A2ABFA0D2}"/>
              </a:ext>
            </a:extLst>
          </p:cNvPr>
          <p:cNvSpPr/>
          <p:nvPr/>
        </p:nvSpPr>
        <p:spPr>
          <a:xfrm>
            <a:off x="1443638" y="5374543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6" name="모서리가 둥근 직사각형 155">
            <a:extLst>
              <a:ext uri="{FF2B5EF4-FFF2-40B4-BE49-F238E27FC236}">
                <a16:creationId xmlns:a16="http://schemas.microsoft.com/office/drawing/2014/main" id="{13745C23-A050-F7D5-2AD5-84F4F260452B}"/>
              </a:ext>
            </a:extLst>
          </p:cNvPr>
          <p:cNvSpPr/>
          <p:nvPr/>
        </p:nvSpPr>
        <p:spPr>
          <a:xfrm>
            <a:off x="1443637" y="5999552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7" name="병합 156">
            <a:extLst>
              <a:ext uri="{FF2B5EF4-FFF2-40B4-BE49-F238E27FC236}">
                <a16:creationId xmlns:a16="http://schemas.microsoft.com/office/drawing/2014/main" id="{DACDF087-B100-A98E-912D-B5871470AE33}"/>
              </a:ext>
            </a:extLst>
          </p:cNvPr>
          <p:cNvSpPr/>
          <p:nvPr/>
        </p:nvSpPr>
        <p:spPr>
          <a:xfrm>
            <a:off x="2227924" y="279640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8" name="병합 157">
            <a:extLst>
              <a:ext uri="{FF2B5EF4-FFF2-40B4-BE49-F238E27FC236}">
                <a16:creationId xmlns:a16="http://schemas.microsoft.com/office/drawing/2014/main" id="{99E6B814-6895-6F23-8F40-38239368DAE2}"/>
              </a:ext>
            </a:extLst>
          </p:cNvPr>
          <p:cNvSpPr/>
          <p:nvPr/>
        </p:nvSpPr>
        <p:spPr>
          <a:xfrm>
            <a:off x="2225793" y="3415959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9" name="병합 158">
            <a:extLst>
              <a:ext uri="{FF2B5EF4-FFF2-40B4-BE49-F238E27FC236}">
                <a16:creationId xmlns:a16="http://schemas.microsoft.com/office/drawing/2014/main" id="{E95C82E3-53B2-EEF3-F52D-E5F63E3A6390}"/>
              </a:ext>
            </a:extLst>
          </p:cNvPr>
          <p:cNvSpPr/>
          <p:nvPr/>
        </p:nvSpPr>
        <p:spPr>
          <a:xfrm>
            <a:off x="2225663" y="403629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0" name="병합 159">
            <a:extLst>
              <a:ext uri="{FF2B5EF4-FFF2-40B4-BE49-F238E27FC236}">
                <a16:creationId xmlns:a16="http://schemas.microsoft.com/office/drawing/2014/main" id="{625B3E1E-DD16-1FCE-9A2C-9423426F9E03}"/>
              </a:ext>
            </a:extLst>
          </p:cNvPr>
          <p:cNvSpPr/>
          <p:nvPr/>
        </p:nvSpPr>
        <p:spPr>
          <a:xfrm>
            <a:off x="2225793" y="465228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1" name="병합 160">
            <a:extLst>
              <a:ext uri="{FF2B5EF4-FFF2-40B4-BE49-F238E27FC236}">
                <a16:creationId xmlns:a16="http://schemas.microsoft.com/office/drawing/2014/main" id="{9225BBF7-EDCC-5833-A4D3-2A3D4C6E18A9}"/>
              </a:ext>
            </a:extLst>
          </p:cNvPr>
          <p:cNvSpPr/>
          <p:nvPr/>
        </p:nvSpPr>
        <p:spPr>
          <a:xfrm>
            <a:off x="2225793" y="5288741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2" name="병합 161">
            <a:extLst>
              <a:ext uri="{FF2B5EF4-FFF2-40B4-BE49-F238E27FC236}">
                <a16:creationId xmlns:a16="http://schemas.microsoft.com/office/drawing/2014/main" id="{2623841E-D8CF-BF75-2A48-EDA5B762154C}"/>
              </a:ext>
            </a:extLst>
          </p:cNvPr>
          <p:cNvSpPr/>
          <p:nvPr/>
        </p:nvSpPr>
        <p:spPr>
          <a:xfrm>
            <a:off x="2223531" y="592124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35207884-F4A1-3D24-7A99-9B15661D8282}"/>
              </a:ext>
            </a:extLst>
          </p:cNvPr>
          <p:cNvSpPr txBox="1"/>
          <p:nvPr/>
        </p:nvSpPr>
        <p:spPr>
          <a:xfrm>
            <a:off x="810546" y="2510403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164" name="왼쪽 중괄호[L] 163">
            <a:extLst>
              <a:ext uri="{FF2B5EF4-FFF2-40B4-BE49-F238E27FC236}">
                <a16:creationId xmlns:a16="http://schemas.microsoft.com/office/drawing/2014/main" id="{CA15D9CE-CE13-4B2A-0FC7-51EA2C9872DF}"/>
              </a:ext>
            </a:extLst>
          </p:cNvPr>
          <p:cNvSpPr/>
          <p:nvPr/>
        </p:nvSpPr>
        <p:spPr>
          <a:xfrm>
            <a:off x="1253339" y="2335994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BEB2AAE6-2E74-D7D5-AA66-99DA3AABB178}"/>
              </a:ext>
            </a:extLst>
          </p:cNvPr>
          <p:cNvSpPr txBox="1"/>
          <p:nvPr/>
        </p:nvSpPr>
        <p:spPr>
          <a:xfrm>
            <a:off x="2403222" y="2559064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5FC2AC18-0A6C-57E7-8FF8-F666E0024F84}"/>
              </a:ext>
            </a:extLst>
          </p:cNvPr>
          <p:cNvSpPr txBox="1"/>
          <p:nvPr/>
        </p:nvSpPr>
        <p:spPr>
          <a:xfrm>
            <a:off x="2403222" y="3173529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F2C15147-B720-A8DB-E913-8733A0728508}"/>
              </a:ext>
            </a:extLst>
          </p:cNvPr>
          <p:cNvSpPr txBox="1"/>
          <p:nvPr/>
        </p:nvSpPr>
        <p:spPr>
          <a:xfrm>
            <a:off x="2403222" y="3821661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2D7E68B1-49E5-7042-BC19-3A1044F9FE5C}"/>
              </a:ext>
            </a:extLst>
          </p:cNvPr>
          <p:cNvSpPr txBox="1"/>
          <p:nvPr/>
        </p:nvSpPr>
        <p:spPr>
          <a:xfrm>
            <a:off x="2403222" y="4429785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C5766A52-9300-4E9B-7EB0-4C156F54F1BD}"/>
              </a:ext>
            </a:extLst>
          </p:cNvPr>
          <p:cNvSpPr txBox="1"/>
          <p:nvPr/>
        </p:nvSpPr>
        <p:spPr>
          <a:xfrm>
            <a:off x="2403222" y="5057706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4E7317D8-2B93-1845-2808-88D13CF8CA42}"/>
              </a:ext>
            </a:extLst>
          </p:cNvPr>
          <p:cNvSpPr txBox="1"/>
          <p:nvPr/>
        </p:nvSpPr>
        <p:spPr>
          <a:xfrm>
            <a:off x="2403222" y="5682403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72" name="왼쪽 중괄호[L] 171">
            <a:extLst>
              <a:ext uri="{FF2B5EF4-FFF2-40B4-BE49-F238E27FC236}">
                <a16:creationId xmlns:a16="http://schemas.microsoft.com/office/drawing/2014/main" id="{6870BA4E-62B9-570A-69DD-8E078254EEC0}"/>
              </a:ext>
            </a:extLst>
          </p:cNvPr>
          <p:cNvSpPr/>
          <p:nvPr/>
        </p:nvSpPr>
        <p:spPr>
          <a:xfrm>
            <a:off x="1253339" y="2994916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3" name="왼쪽 중괄호[L] 172">
            <a:extLst>
              <a:ext uri="{FF2B5EF4-FFF2-40B4-BE49-F238E27FC236}">
                <a16:creationId xmlns:a16="http://schemas.microsoft.com/office/drawing/2014/main" id="{C1E2B72A-2265-9F9B-0ADE-7CF727556D71}"/>
              </a:ext>
            </a:extLst>
          </p:cNvPr>
          <p:cNvSpPr/>
          <p:nvPr/>
        </p:nvSpPr>
        <p:spPr>
          <a:xfrm>
            <a:off x="1253339" y="3653838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4" name="왼쪽 중괄호[L] 173">
            <a:extLst>
              <a:ext uri="{FF2B5EF4-FFF2-40B4-BE49-F238E27FC236}">
                <a16:creationId xmlns:a16="http://schemas.microsoft.com/office/drawing/2014/main" id="{A49232C7-FB84-627A-16CB-BD517AC5473A}"/>
              </a:ext>
            </a:extLst>
          </p:cNvPr>
          <p:cNvSpPr/>
          <p:nvPr/>
        </p:nvSpPr>
        <p:spPr>
          <a:xfrm>
            <a:off x="1253339" y="4312760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5" name="왼쪽 중괄호[L] 174">
            <a:extLst>
              <a:ext uri="{FF2B5EF4-FFF2-40B4-BE49-F238E27FC236}">
                <a16:creationId xmlns:a16="http://schemas.microsoft.com/office/drawing/2014/main" id="{D84770C2-EEC7-F833-822D-76C9F65494B4}"/>
              </a:ext>
            </a:extLst>
          </p:cNvPr>
          <p:cNvSpPr/>
          <p:nvPr/>
        </p:nvSpPr>
        <p:spPr>
          <a:xfrm>
            <a:off x="1253339" y="4971682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6" name="왼쪽 중괄호[L] 175">
            <a:extLst>
              <a:ext uri="{FF2B5EF4-FFF2-40B4-BE49-F238E27FC236}">
                <a16:creationId xmlns:a16="http://schemas.microsoft.com/office/drawing/2014/main" id="{A3C6D6DF-BD7D-8128-6B55-BB371F255A2D}"/>
              </a:ext>
            </a:extLst>
          </p:cNvPr>
          <p:cNvSpPr/>
          <p:nvPr/>
        </p:nvSpPr>
        <p:spPr>
          <a:xfrm>
            <a:off x="1253339" y="5630602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9236CB9D-BC4B-92BC-A48B-5338A53D84A8}"/>
              </a:ext>
            </a:extLst>
          </p:cNvPr>
          <p:cNvSpPr/>
          <p:nvPr/>
        </p:nvSpPr>
        <p:spPr>
          <a:xfrm>
            <a:off x="4435136" y="4862202"/>
            <a:ext cx="5579490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블록킹은 작업자가 한 명인 동기에서 대부분 발생한다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9" name="갈매기형 수장[C] 178">
            <a:extLst>
              <a:ext uri="{FF2B5EF4-FFF2-40B4-BE49-F238E27FC236}">
                <a16:creationId xmlns:a16="http://schemas.microsoft.com/office/drawing/2014/main" id="{FD0D2D2B-BE8E-D77B-7BD0-542DC3C3D88E}"/>
              </a:ext>
            </a:extLst>
          </p:cNvPr>
          <p:cNvSpPr/>
          <p:nvPr/>
        </p:nvSpPr>
        <p:spPr>
          <a:xfrm>
            <a:off x="4797354" y="3867066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0" name="갈매기형 수장[C] 179">
            <a:extLst>
              <a:ext uri="{FF2B5EF4-FFF2-40B4-BE49-F238E27FC236}">
                <a16:creationId xmlns:a16="http://schemas.microsoft.com/office/drawing/2014/main" id="{0DEADD80-AA60-E59E-5948-14889540A88E}"/>
              </a:ext>
            </a:extLst>
          </p:cNvPr>
          <p:cNvSpPr/>
          <p:nvPr/>
        </p:nvSpPr>
        <p:spPr>
          <a:xfrm>
            <a:off x="5060203" y="3867066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5695829"/>
      </p:ext>
    </p:extLst>
  </p:cSld>
  <p:clrMapOvr>
    <a:masterClrMapping/>
  </p:clrMapOvr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모서리가 둥근 직사각형 138">
            <a:extLst>
              <a:ext uri="{FF2B5EF4-FFF2-40B4-BE49-F238E27FC236}">
                <a16:creationId xmlns:a16="http://schemas.microsoft.com/office/drawing/2014/main" id="{13FDBB82-DB23-F085-37C2-8B70462BFEEA}"/>
              </a:ext>
            </a:extLst>
          </p:cNvPr>
          <p:cNvSpPr/>
          <p:nvPr/>
        </p:nvSpPr>
        <p:spPr>
          <a:xfrm>
            <a:off x="553320" y="1114519"/>
            <a:ext cx="2499550" cy="4819210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361DE71-8064-072F-C498-A6BC74CC172C}"/>
              </a:ext>
            </a:extLst>
          </p:cNvPr>
          <p:cNvSpPr/>
          <p:nvPr/>
        </p:nvSpPr>
        <p:spPr>
          <a:xfrm>
            <a:off x="1033980" y="2585754"/>
            <a:ext cx="741821" cy="20702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  <a:stCxn id="193" idx="0"/>
            <a:endCxn id="27" idx="2"/>
          </p:cNvCxnSpPr>
          <p:nvPr/>
        </p:nvCxnSpPr>
        <p:spPr>
          <a:xfrm flipH="1">
            <a:off x="1771877" y="1686315"/>
            <a:ext cx="9" cy="397540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467106" y="1305395"/>
            <a:ext cx="7310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947461" y="1686315"/>
            <a:ext cx="1648849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DE88E5EE-D393-2AC2-C52B-81F2C7D33157}"/>
              </a:ext>
            </a:extLst>
          </p:cNvPr>
          <p:cNvSpPr/>
          <p:nvPr/>
        </p:nvSpPr>
        <p:spPr>
          <a:xfrm>
            <a:off x="947460" y="4811370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947459" y="5436379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병합 134">
            <a:extLst>
              <a:ext uri="{FF2B5EF4-FFF2-40B4-BE49-F238E27FC236}">
                <a16:creationId xmlns:a16="http://schemas.microsoft.com/office/drawing/2014/main" id="{02746549-B1E3-A951-C5B8-00DDA2FE1B90}"/>
              </a:ext>
            </a:extLst>
          </p:cNvPr>
          <p:cNvSpPr/>
          <p:nvPr/>
        </p:nvSpPr>
        <p:spPr>
          <a:xfrm>
            <a:off x="1729615" y="4725568"/>
            <a:ext cx="83770" cy="83770"/>
          </a:xfrm>
          <a:prstGeom prst="flowChartMerge">
            <a:avLst/>
          </a:prstGeom>
          <a:solidFill>
            <a:schemeClr val="tx1"/>
          </a:solidFill>
          <a:ln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1727353" y="5358069"/>
            <a:ext cx="83770" cy="83770"/>
          </a:xfrm>
          <a:prstGeom prst="flowChartMerge">
            <a:avLst/>
          </a:prstGeom>
          <a:solidFill>
            <a:schemeClr val="tx1"/>
          </a:solidFill>
          <a:ln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62ECD2F1-60B5-D400-BF94-57D4536B827F}"/>
              </a:ext>
            </a:extLst>
          </p:cNvPr>
          <p:cNvSpPr/>
          <p:nvPr/>
        </p:nvSpPr>
        <p:spPr>
          <a:xfrm>
            <a:off x="243889" y="347551"/>
            <a:ext cx="6780641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Wingdings" pitchFamily="2" charset="2"/>
              <a:buChar char="ü"/>
            </a:pPr>
            <a:r>
              <a:rPr lang="ko-KR" altLang="en-US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처리하는 작업자가 두 명인 비동기 상황에서 블록킹이 발생할 수 있는가</a:t>
            </a:r>
            <a:r>
              <a:rPr lang="en-US" altLang="ko-KR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D6DA0ECF-0233-1595-E808-0EF3A9D38490}"/>
              </a:ext>
            </a:extLst>
          </p:cNvPr>
          <p:cNvSpPr/>
          <p:nvPr/>
        </p:nvSpPr>
        <p:spPr>
          <a:xfrm>
            <a:off x="3530362" y="1851450"/>
            <a:ext cx="2303454" cy="3300319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accent6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FF98441C-0F91-9F24-84A4-538B848BE012}"/>
              </a:ext>
            </a:extLst>
          </p:cNvPr>
          <p:cNvCxnSpPr>
            <a:cxnSpLocks/>
          </p:cNvCxnSpPr>
          <p:nvPr/>
        </p:nvCxnSpPr>
        <p:spPr>
          <a:xfrm>
            <a:off x="4657233" y="2417941"/>
            <a:ext cx="0" cy="1987702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AF004D8-3C56-ED60-EEE9-A10CCC712452}"/>
              </a:ext>
            </a:extLst>
          </p:cNvPr>
          <p:cNvSpPr/>
          <p:nvPr/>
        </p:nvSpPr>
        <p:spPr>
          <a:xfrm>
            <a:off x="4284470" y="1992551"/>
            <a:ext cx="73767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AFE7187F-D4E7-67C7-CA70-E656974BD4D2}"/>
              </a:ext>
            </a:extLst>
          </p:cNvPr>
          <p:cNvSpPr/>
          <p:nvPr/>
        </p:nvSpPr>
        <p:spPr>
          <a:xfrm>
            <a:off x="3829402" y="2311326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7DB05745-ABFF-821C-ABFA-726AEFAEAC11}"/>
              </a:ext>
            </a:extLst>
          </p:cNvPr>
          <p:cNvSpPr/>
          <p:nvPr/>
        </p:nvSpPr>
        <p:spPr>
          <a:xfrm>
            <a:off x="3829401" y="2936337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A535D347-7868-AAF6-2A2E-62C19E2F6DD5}"/>
              </a:ext>
            </a:extLst>
          </p:cNvPr>
          <p:cNvSpPr/>
          <p:nvPr/>
        </p:nvSpPr>
        <p:spPr>
          <a:xfrm>
            <a:off x="3829402" y="3561348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22968AEE-8038-32C5-6D13-3BC7854FDDEC}"/>
              </a:ext>
            </a:extLst>
          </p:cNvPr>
          <p:cNvSpPr/>
          <p:nvPr/>
        </p:nvSpPr>
        <p:spPr>
          <a:xfrm>
            <a:off x="3829400" y="4186359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병합 18">
            <a:extLst>
              <a:ext uri="{FF2B5EF4-FFF2-40B4-BE49-F238E27FC236}">
                <a16:creationId xmlns:a16="http://schemas.microsoft.com/office/drawing/2014/main" id="{576CC9A9-6AC7-1D04-E1AD-71C448B2DC4B}"/>
              </a:ext>
            </a:extLst>
          </p:cNvPr>
          <p:cNvSpPr/>
          <p:nvPr/>
        </p:nvSpPr>
        <p:spPr>
          <a:xfrm>
            <a:off x="4611555" y="2852786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병합 19">
            <a:extLst>
              <a:ext uri="{FF2B5EF4-FFF2-40B4-BE49-F238E27FC236}">
                <a16:creationId xmlns:a16="http://schemas.microsoft.com/office/drawing/2014/main" id="{8AD17304-FC09-4316-3B21-85EA868ADC68}"/>
              </a:ext>
            </a:extLst>
          </p:cNvPr>
          <p:cNvSpPr/>
          <p:nvPr/>
        </p:nvSpPr>
        <p:spPr>
          <a:xfrm>
            <a:off x="4611425" y="3473124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병합 20">
            <a:extLst>
              <a:ext uri="{FF2B5EF4-FFF2-40B4-BE49-F238E27FC236}">
                <a16:creationId xmlns:a16="http://schemas.microsoft.com/office/drawing/2014/main" id="{555C6724-FF3F-5096-75B2-7663B4696DE4}"/>
              </a:ext>
            </a:extLst>
          </p:cNvPr>
          <p:cNvSpPr/>
          <p:nvPr/>
        </p:nvSpPr>
        <p:spPr>
          <a:xfrm>
            <a:off x="4611555" y="4089114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77A47E87-5E8B-41A2-8A72-87B2446EDD7F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1769238" y="2423996"/>
            <a:ext cx="206016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꺾인 연결선[E] 44">
            <a:extLst>
              <a:ext uri="{FF2B5EF4-FFF2-40B4-BE49-F238E27FC236}">
                <a16:creationId xmlns:a16="http://schemas.microsoft.com/office/drawing/2014/main" id="{C4BC9DBF-D169-75F5-F3D2-2847D0C94E32}"/>
              </a:ext>
            </a:extLst>
          </p:cNvPr>
          <p:cNvCxnSpPr>
            <a:stCxn id="15" idx="2"/>
            <a:endCxn id="26" idx="3"/>
          </p:cNvCxnSpPr>
          <p:nvPr/>
        </p:nvCxnSpPr>
        <p:spPr>
          <a:xfrm rot="5400000">
            <a:off x="3368887" y="3639108"/>
            <a:ext cx="512341" cy="2057522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왼쪽 중괄호[L] 46">
            <a:extLst>
              <a:ext uri="{FF2B5EF4-FFF2-40B4-BE49-F238E27FC236}">
                <a16:creationId xmlns:a16="http://schemas.microsoft.com/office/drawing/2014/main" id="{1B9FD42F-7E37-97E2-06BF-BEEF111546EC}"/>
              </a:ext>
            </a:extLst>
          </p:cNvPr>
          <p:cNvSpPr/>
          <p:nvPr/>
        </p:nvSpPr>
        <p:spPr>
          <a:xfrm>
            <a:off x="1570889" y="2874781"/>
            <a:ext cx="119657" cy="348451"/>
          </a:xfrm>
          <a:prstGeom prst="leftBrace">
            <a:avLst>
              <a:gd name="adj1" fmla="val 24999"/>
              <a:gd name="adj2" fmla="val 51381"/>
            </a:avLst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879B82F-EED1-FBF9-6F05-2DFCC6581493}"/>
              </a:ext>
            </a:extLst>
          </p:cNvPr>
          <p:cNvSpPr txBox="1"/>
          <p:nvPr/>
        </p:nvSpPr>
        <p:spPr>
          <a:xfrm>
            <a:off x="980030" y="2936336"/>
            <a:ext cx="65860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lang="ko-Kore-KR" altLang="en-US" sz="1000">
              <a:solidFill>
                <a:srgbClr val="FFFF00"/>
              </a:solidFill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CEEFA8C-9741-A8D8-8A29-7E9E4A94F381}"/>
              </a:ext>
            </a:extLst>
          </p:cNvPr>
          <p:cNvSpPr/>
          <p:nvPr/>
        </p:nvSpPr>
        <p:spPr>
          <a:xfrm>
            <a:off x="5961542" y="2362741"/>
            <a:ext cx="6187830" cy="6873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작업이 마쳤는지 계속 확인한다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결과에 관심 있다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작업이 마쳤는지 확인하는 동안 블록킹이 발생 할 수 있다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EE1454B-7332-AC61-B4D5-7A0F8DB0B8D3}"/>
              </a:ext>
            </a:extLst>
          </p:cNvPr>
          <p:cNvSpPr/>
          <p:nvPr/>
        </p:nvSpPr>
        <p:spPr>
          <a:xfrm>
            <a:off x="6016932" y="4767453"/>
            <a:ext cx="6077049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안에서 동기식 처리와 함께 대기로 인한 블록킹이 발생 할 수 있다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" name="직선 화살표 연결선 1">
            <a:extLst>
              <a:ext uri="{FF2B5EF4-FFF2-40B4-BE49-F238E27FC236}">
                <a16:creationId xmlns:a16="http://schemas.microsoft.com/office/drawing/2014/main" id="{82266A6C-A947-49A7-92E8-7D094CA128F4}"/>
              </a:ext>
            </a:extLst>
          </p:cNvPr>
          <p:cNvCxnSpPr>
            <a:cxnSpLocks/>
          </p:cNvCxnSpPr>
          <p:nvPr/>
        </p:nvCxnSpPr>
        <p:spPr>
          <a:xfrm>
            <a:off x="1771877" y="3049218"/>
            <a:ext cx="2060164" cy="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B2A21CB8-C9D1-8AE9-1AAB-D493253D1909}"/>
              </a:ext>
            </a:extLst>
          </p:cNvPr>
          <p:cNvCxnSpPr>
            <a:cxnSpLocks/>
          </p:cNvCxnSpPr>
          <p:nvPr/>
        </p:nvCxnSpPr>
        <p:spPr>
          <a:xfrm>
            <a:off x="1769236" y="3658013"/>
            <a:ext cx="2060164" cy="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0C5DA4C9-13C1-062C-71E6-C8FE085EC12E}"/>
              </a:ext>
            </a:extLst>
          </p:cNvPr>
          <p:cNvCxnSpPr>
            <a:cxnSpLocks/>
          </p:cNvCxnSpPr>
          <p:nvPr/>
        </p:nvCxnSpPr>
        <p:spPr>
          <a:xfrm>
            <a:off x="1769236" y="4287799"/>
            <a:ext cx="2060164" cy="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A4DEF3E-B34E-97BC-0A6F-48F791EAF00D}"/>
              </a:ext>
            </a:extLst>
          </p:cNvPr>
          <p:cNvSpPr txBox="1"/>
          <p:nvPr/>
        </p:nvSpPr>
        <p:spPr>
          <a:xfrm>
            <a:off x="1940684" y="2813226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마쳤니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9F5E4B-4844-60B4-9BE9-F30340C26E88}"/>
              </a:ext>
            </a:extLst>
          </p:cNvPr>
          <p:cNvSpPr txBox="1"/>
          <p:nvPr/>
        </p:nvSpPr>
        <p:spPr>
          <a:xfrm>
            <a:off x="1940684" y="3369071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마쳤니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C8CE56-992F-CE3B-13BF-610539620DEE}"/>
              </a:ext>
            </a:extLst>
          </p:cNvPr>
          <p:cNvSpPr txBox="1"/>
          <p:nvPr/>
        </p:nvSpPr>
        <p:spPr>
          <a:xfrm>
            <a:off x="1940684" y="4010359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마쳤니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2341C28-DCFF-47F2-3227-7D1C3FFB51D1}"/>
              </a:ext>
            </a:extLst>
          </p:cNvPr>
          <p:cNvSpPr/>
          <p:nvPr/>
        </p:nvSpPr>
        <p:spPr>
          <a:xfrm>
            <a:off x="6205283" y="3491134"/>
            <a:ext cx="178276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블로킹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E614FC8-3CCA-188C-70D1-3424B9AA8C54}"/>
              </a:ext>
            </a:extLst>
          </p:cNvPr>
          <p:cNvSpPr/>
          <p:nvPr/>
        </p:nvSpPr>
        <p:spPr>
          <a:xfrm>
            <a:off x="7429432" y="3440779"/>
            <a:ext cx="432117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(Blocking)</a:t>
            </a:r>
            <a:r>
              <a:rPr lang="ko-KR" altLang="en-US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with </a:t>
            </a:r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도넛[D] 21">
            <a:extLst>
              <a:ext uri="{FF2B5EF4-FFF2-40B4-BE49-F238E27FC236}">
                <a16:creationId xmlns:a16="http://schemas.microsoft.com/office/drawing/2014/main" id="{BDADE75F-F694-7BE5-B1B1-5798307FE0FA}"/>
              </a:ext>
            </a:extLst>
          </p:cNvPr>
          <p:cNvSpPr/>
          <p:nvPr/>
        </p:nvSpPr>
        <p:spPr>
          <a:xfrm>
            <a:off x="6424898" y="3262007"/>
            <a:ext cx="1003873" cy="1003873"/>
          </a:xfrm>
          <a:prstGeom prst="donut">
            <a:avLst>
              <a:gd name="adj" fmla="val 514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4BF0D56-CCB7-F11B-E87C-4FCC001B895C}"/>
              </a:ext>
            </a:extLst>
          </p:cNvPr>
          <p:cNvSpPr/>
          <p:nvPr/>
        </p:nvSpPr>
        <p:spPr>
          <a:xfrm>
            <a:off x="10097378" y="4132785"/>
            <a:ext cx="167127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 </a:t>
            </a:r>
            <a:r>
              <a:rPr lang="ko-KR" altLang="en-US" sz="28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endParaRPr lang="en-US" altLang="ko-KR" sz="2800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왼쪽 중괄호[L] 6">
            <a:extLst>
              <a:ext uri="{FF2B5EF4-FFF2-40B4-BE49-F238E27FC236}">
                <a16:creationId xmlns:a16="http://schemas.microsoft.com/office/drawing/2014/main" id="{CDAAB889-2FAE-DF74-22CC-DAC974B94583}"/>
              </a:ext>
            </a:extLst>
          </p:cNvPr>
          <p:cNvSpPr/>
          <p:nvPr/>
        </p:nvSpPr>
        <p:spPr>
          <a:xfrm>
            <a:off x="1577052" y="3466980"/>
            <a:ext cx="119657" cy="348451"/>
          </a:xfrm>
          <a:prstGeom prst="leftBrace">
            <a:avLst>
              <a:gd name="adj1" fmla="val 24999"/>
              <a:gd name="adj2" fmla="val 51381"/>
            </a:avLst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CEEF078-8E73-4FEF-A8C3-5F5A79B361BB}"/>
              </a:ext>
            </a:extLst>
          </p:cNvPr>
          <p:cNvSpPr txBox="1"/>
          <p:nvPr/>
        </p:nvSpPr>
        <p:spPr>
          <a:xfrm>
            <a:off x="986193" y="3528535"/>
            <a:ext cx="65860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lang="ko-Kore-KR" altLang="en-US" sz="1000">
              <a:solidFill>
                <a:srgbClr val="FFFF00"/>
              </a:solidFill>
            </a:endParaRPr>
          </a:p>
        </p:txBody>
      </p:sp>
      <p:sp>
        <p:nvSpPr>
          <p:cNvPr id="24" name="왼쪽 중괄호[L] 23">
            <a:extLst>
              <a:ext uri="{FF2B5EF4-FFF2-40B4-BE49-F238E27FC236}">
                <a16:creationId xmlns:a16="http://schemas.microsoft.com/office/drawing/2014/main" id="{30C9C8E9-2486-274B-8693-32A5759093AD}"/>
              </a:ext>
            </a:extLst>
          </p:cNvPr>
          <p:cNvSpPr/>
          <p:nvPr/>
        </p:nvSpPr>
        <p:spPr>
          <a:xfrm>
            <a:off x="1570889" y="4103133"/>
            <a:ext cx="119657" cy="348451"/>
          </a:xfrm>
          <a:prstGeom prst="leftBrace">
            <a:avLst>
              <a:gd name="adj1" fmla="val 24999"/>
              <a:gd name="adj2" fmla="val 51381"/>
            </a:avLst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180A819-5B08-8D7D-01D3-B73C5270F10E}"/>
              </a:ext>
            </a:extLst>
          </p:cNvPr>
          <p:cNvSpPr txBox="1"/>
          <p:nvPr/>
        </p:nvSpPr>
        <p:spPr>
          <a:xfrm>
            <a:off x="980030" y="4164688"/>
            <a:ext cx="65860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lang="ko-Kore-KR" altLang="en-US" sz="100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63560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70942" y="3105835"/>
            <a:ext cx="74501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 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 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수준 스레드</a:t>
            </a:r>
          </a:p>
        </p:txBody>
      </p:sp>
    </p:spTree>
    <p:extLst>
      <p:ext uri="{BB962C8B-B14F-4D97-AF65-F5344CB8AC3E}">
        <p14:creationId xmlns:p14="http://schemas.microsoft.com/office/powerpoint/2010/main" val="2117126648"/>
      </p:ext>
    </p:extLst>
  </p:cSld>
  <p:clrMapOvr>
    <a:masterClrMapping/>
  </p:clrMapOvr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모서리가 둥근 직사각형 41">
            <a:extLst>
              <a:ext uri="{FF2B5EF4-FFF2-40B4-BE49-F238E27FC236}">
                <a16:creationId xmlns:a16="http://schemas.microsoft.com/office/drawing/2014/main" id="{2727CE90-2BAD-7462-C5B9-483AC5D485D4}"/>
              </a:ext>
            </a:extLst>
          </p:cNvPr>
          <p:cNvSpPr/>
          <p:nvPr/>
        </p:nvSpPr>
        <p:spPr>
          <a:xfrm>
            <a:off x="509599" y="1977343"/>
            <a:ext cx="4450663" cy="4472974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0F91BD08-A93E-3A86-A3B7-D10BFF7082E3}"/>
              </a:ext>
            </a:extLst>
          </p:cNvPr>
          <p:cNvSpPr/>
          <p:nvPr/>
        </p:nvSpPr>
        <p:spPr>
          <a:xfrm>
            <a:off x="2986937" y="2551909"/>
            <a:ext cx="1767513" cy="2804971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accent6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26141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넌블록킹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(Non Blocking)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</p:cNvCxnSpPr>
          <p:nvPr/>
        </p:nvCxnSpPr>
        <p:spPr>
          <a:xfrm>
            <a:off x="1472973" y="2373239"/>
            <a:ext cx="1754" cy="374025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089308" y="2070308"/>
            <a:ext cx="76908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756472" y="2361120"/>
            <a:ext cx="1421685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763890" y="5962089"/>
            <a:ext cx="1421674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880164E-923A-C207-46A9-1EE7A1BCDEA3}"/>
              </a:ext>
            </a:extLst>
          </p:cNvPr>
          <p:cNvSpPr/>
          <p:nvPr/>
        </p:nvSpPr>
        <p:spPr>
          <a:xfrm>
            <a:off x="7137049" y="2769740"/>
            <a:ext cx="93693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54169D3-5B9B-FA03-AA93-AEDC8865E681}"/>
              </a:ext>
            </a:extLst>
          </p:cNvPr>
          <p:cNvSpPr/>
          <p:nvPr/>
        </p:nvSpPr>
        <p:spPr>
          <a:xfrm>
            <a:off x="7715535" y="3077517"/>
            <a:ext cx="10050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비차단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88D1224-97B2-E7A1-CA8E-5E53C9E28EBA}"/>
              </a:ext>
            </a:extLst>
          </p:cNvPr>
          <p:cNvSpPr/>
          <p:nvPr/>
        </p:nvSpPr>
        <p:spPr>
          <a:xfrm>
            <a:off x="8121068" y="3440003"/>
            <a:ext cx="108399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없음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BAB6DCD-A0C4-6CBC-7E81-CF92C1E4C8BF}"/>
              </a:ext>
            </a:extLst>
          </p:cNvPr>
          <p:cNvSpPr/>
          <p:nvPr/>
        </p:nvSpPr>
        <p:spPr>
          <a:xfrm>
            <a:off x="6394531" y="3988852"/>
            <a:ext cx="216812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넌블로킹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9ACF896-4213-7914-C4FA-ACAC673847E6}"/>
              </a:ext>
            </a:extLst>
          </p:cNvPr>
          <p:cNvSpPr/>
          <p:nvPr/>
        </p:nvSpPr>
        <p:spPr>
          <a:xfrm>
            <a:off x="8190044" y="3948966"/>
            <a:ext cx="343270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(Non Blocking)</a:t>
            </a: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1428449" y="588520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8F5E1BEE-2B02-C60C-4F32-2DD86FF2674F}"/>
              </a:ext>
            </a:extLst>
          </p:cNvPr>
          <p:cNvCxnSpPr>
            <a:cxnSpLocks/>
          </p:cNvCxnSpPr>
          <p:nvPr/>
        </p:nvCxnSpPr>
        <p:spPr>
          <a:xfrm>
            <a:off x="3882661" y="2989374"/>
            <a:ext cx="0" cy="209189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E5201F3-398F-6757-DC0E-105E2C22493B}"/>
              </a:ext>
            </a:extLst>
          </p:cNvPr>
          <p:cNvSpPr/>
          <p:nvPr/>
        </p:nvSpPr>
        <p:spPr>
          <a:xfrm>
            <a:off x="3509399" y="2672511"/>
            <a:ext cx="7690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361ACE85-CFE2-4C79-39F6-CB8E7989F2AB}"/>
              </a:ext>
            </a:extLst>
          </p:cNvPr>
          <p:cNvSpPr/>
          <p:nvPr/>
        </p:nvSpPr>
        <p:spPr>
          <a:xfrm>
            <a:off x="3166168" y="2992187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311907E6-115D-CC3E-B1D4-B9AA94218B1E}"/>
              </a:ext>
            </a:extLst>
          </p:cNvPr>
          <p:cNvSpPr/>
          <p:nvPr/>
        </p:nvSpPr>
        <p:spPr>
          <a:xfrm>
            <a:off x="3166167" y="3629310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C111092-9E04-B9FD-275D-019101EA81D9}"/>
              </a:ext>
            </a:extLst>
          </p:cNvPr>
          <p:cNvSpPr/>
          <p:nvPr/>
        </p:nvSpPr>
        <p:spPr>
          <a:xfrm>
            <a:off x="3166168" y="4296713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CA7D253F-8416-7609-7A88-2E28CE96298D}"/>
              </a:ext>
            </a:extLst>
          </p:cNvPr>
          <p:cNvSpPr/>
          <p:nvPr/>
        </p:nvSpPr>
        <p:spPr>
          <a:xfrm>
            <a:off x="3166166" y="4915668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2DBCEFA2-D074-E7CB-F98C-DED3AA35857A}"/>
              </a:ext>
            </a:extLst>
          </p:cNvPr>
          <p:cNvSpPr/>
          <p:nvPr/>
        </p:nvSpPr>
        <p:spPr>
          <a:xfrm>
            <a:off x="756470" y="5356931"/>
            <a:ext cx="1421674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병합 18">
            <a:extLst>
              <a:ext uri="{FF2B5EF4-FFF2-40B4-BE49-F238E27FC236}">
                <a16:creationId xmlns:a16="http://schemas.microsoft.com/office/drawing/2014/main" id="{99EAB05F-FA20-E8F4-FF7C-C0DA8FA69253}"/>
              </a:ext>
            </a:extLst>
          </p:cNvPr>
          <p:cNvSpPr/>
          <p:nvPr/>
        </p:nvSpPr>
        <p:spPr>
          <a:xfrm>
            <a:off x="3840406" y="3545759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병합 19">
            <a:extLst>
              <a:ext uri="{FF2B5EF4-FFF2-40B4-BE49-F238E27FC236}">
                <a16:creationId xmlns:a16="http://schemas.microsoft.com/office/drawing/2014/main" id="{90A1D4E3-18FA-7B38-3FAB-6FA185177478}"/>
              </a:ext>
            </a:extLst>
          </p:cNvPr>
          <p:cNvSpPr/>
          <p:nvPr/>
        </p:nvSpPr>
        <p:spPr>
          <a:xfrm>
            <a:off x="3840276" y="4214545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병합 20">
            <a:extLst>
              <a:ext uri="{FF2B5EF4-FFF2-40B4-BE49-F238E27FC236}">
                <a16:creationId xmlns:a16="http://schemas.microsoft.com/office/drawing/2014/main" id="{6F15908A-6041-6110-B0F0-9421571E5385}"/>
              </a:ext>
            </a:extLst>
          </p:cNvPr>
          <p:cNvSpPr/>
          <p:nvPr/>
        </p:nvSpPr>
        <p:spPr>
          <a:xfrm>
            <a:off x="3840406" y="484264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병합 21">
            <a:extLst>
              <a:ext uri="{FF2B5EF4-FFF2-40B4-BE49-F238E27FC236}">
                <a16:creationId xmlns:a16="http://schemas.microsoft.com/office/drawing/2014/main" id="{78A70AA7-CA94-F180-4CE9-55BD86FC81A9}"/>
              </a:ext>
            </a:extLst>
          </p:cNvPr>
          <p:cNvSpPr/>
          <p:nvPr/>
        </p:nvSpPr>
        <p:spPr>
          <a:xfrm>
            <a:off x="1433450" y="5273111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6296BF0F-2B98-963A-01EE-EE7C122FAF7E}"/>
              </a:ext>
            </a:extLst>
          </p:cNvPr>
          <p:cNvCxnSpPr>
            <a:cxnSpLocks/>
          </p:cNvCxnSpPr>
          <p:nvPr/>
        </p:nvCxnSpPr>
        <p:spPr>
          <a:xfrm>
            <a:off x="1474727" y="3074577"/>
            <a:ext cx="1691439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8D0E0FE-114B-CD75-81ED-982818356EE4}"/>
              </a:ext>
            </a:extLst>
          </p:cNvPr>
          <p:cNvSpPr/>
          <p:nvPr/>
        </p:nvSpPr>
        <p:spPr>
          <a:xfrm>
            <a:off x="1326271" y="2799367"/>
            <a:ext cx="17640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작업을 실행</a:t>
            </a:r>
            <a:endParaRPr lang="en-US" altLang="ko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3D96B96D-7B8E-035B-BF62-BFF9C9A6DE0B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1467307" y="5028338"/>
            <a:ext cx="1698859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8F01263F-77DD-C2E5-CEBF-D4C223A261F6}"/>
              </a:ext>
            </a:extLst>
          </p:cNvPr>
          <p:cNvSpPr/>
          <p:nvPr/>
        </p:nvSpPr>
        <p:spPr>
          <a:xfrm>
            <a:off x="1691252" y="5052322"/>
            <a:ext cx="10849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종료 알림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갈매기형 수장[C] 45">
            <a:extLst>
              <a:ext uri="{FF2B5EF4-FFF2-40B4-BE49-F238E27FC236}">
                <a16:creationId xmlns:a16="http://schemas.microsoft.com/office/drawing/2014/main" id="{D7A4CE10-3A64-987E-A405-57EB0B2A2B5A}"/>
              </a:ext>
            </a:extLst>
          </p:cNvPr>
          <p:cNvSpPr/>
          <p:nvPr/>
        </p:nvSpPr>
        <p:spPr>
          <a:xfrm>
            <a:off x="5634370" y="4014580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갈매기형 수장[C] 46">
            <a:extLst>
              <a:ext uri="{FF2B5EF4-FFF2-40B4-BE49-F238E27FC236}">
                <a16:creationId xmlns:a16="http://schemas.microsoft.com/office/drawing/2014/main" id="{54065501-F86C-4B72-CE97-8A8F80416BAA}"/>
              </a:ext>
            </a:extLst>
          </p:cNvPr>
          <p:cNvSpPr/>
          <p:nvPr/>
        </p:nvSpPr>
        <p:spPr>
          <a:xfrm>
            <a:off x="5897219" y="4014580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2CBF7136-5FC0-4063-031D-888968630E48}"/>
              </a:ext>
            </a:extLst>
          </p:cNvPr>
          <p:cNvSpPr/>
          <p:nvPr/>
        </p:nvSpPr>
        <p:spPr>
          <a:xfrm>
            <a:off x="414603" y="558570"/>
            <a:ext cx="11684544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넌블록킹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(Non Blocking)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비동기 작업에서 나타나는 현상으로 블록킹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되지 않고 실행 흐름이 지속되는 특성을 나타낸다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작업이 진행 중일 때에도 다른 작업이 계속 실행되며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완료되지 않았더라도 대기하지 않고 다음 작업을 처리하는 방식을 의미한다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작업은 다른 작업들과 동시에 진행될 수 있어서 전체 시스템의 응답성을 향상시킬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3D70B885-980D-57B1-BB05-F21167082E27}"/>
              </a:ext>
            </a:extLst>
          </p:cNvPr>
          <p:cNvCxnSpPr>
            <a:cxnSpLocks/>
          </p:cNvCxnSpPr>
          <p:nvPr/>
        </p:nvCxnSpPr>
        <p:spPr>
          <a:xfrm flipH="1">
            <a:off x="1467968" y="3171884"/>
            <a:ext cx="1698198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73EF53B5-E9EA-CD59-278E-25AF581CFF12}"/>
              </a:ext>
            </a:extLst>
          </p:cNvPr>
          <p:cNvSpPr/>
          <p:nvPr/>
        </p:nvSpPr>
        <p:spPr>
          <a:xfrm>
            <a:off x="1428449" y="3163844"/>
            <a:ext cx="15287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 기다리지 않음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07DB3895-8910-663B-641A-28DE0BB61202}"/>
              </a:ext>
            </a:extLst>
          </p:cNvPr>
          <p:cNvSpPr/>
          <p:nvPr/>
        </p:nvSpPr>
        <p:spPr>
          <a:xfrm>
            <a:off x="5139491" y="4928149"/>
            <a:ext cx="6911132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넌블록킹은 </a:t>
            </a:r>
            <a:r>
              <a:rPr lang="en-US" altLang="ko-KR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명의 작업자들 관계에서 이루어지는 비동기에서 발생한다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F411FA6-3F50-59ED-D8E9-64A2E77E461E}"/>
              </a:ext>
            </a:extLst>
          </p:cNvPr>
          <p:cNvSpPr txBox="1"/>
          <p:nvPr/>
        </p:nvSpPr>
        <p:spPr>
          <a:xfrm>
            <a:off x="569338" y="3065409"/>
            <a:ext cx="94922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8" name="아래쪽 화살표[D] 17">
            <a:extLst>
              <a:ext uri="{FF2B5EF4-FFF2-40B4-BE49-F238E27FC236}">
                <a16:creationId xmlns:a16="http://schemas.microsoft.com/office/drawing/2014/main" id="{A82F7723-1213-D003-557C-581A9645E623}"/>
              </a:ext>
            </a:extLst>
          </p:cNvPr>
          <p:cNvSpPr/>
          <p:nvPr/>
        </p:nvSpPr>
        <p:spPr>
          <a:xfrm>
            <a:off x="822715" y="3450160"/>
            <a:ext cx="592033" cy="1457353"/>
          </a:xfrm>
          <a:prstGeom prst="downArrow">
            <a:avLst>
              <a:gd name="adj1" fmla="val 23156"/>
              <a:gd name="adj2" fmla="val 4832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D09A517-22D7-550E-5D50-218873072438}"/>
              </a:ext>
            </a:extLst>
          </p:cNvPr>
          <p:cNvSpPr/>
          <p:nvPr/>
        </p:nvSpPr>
        <p:spPr>
          <a:xfrm>
            <a:off x="1534870" y="3969745"/>
            <a:ext cx="12441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작업 계속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44132600"/>
      </p:ext>
    </p:extLst>
  </p:cSld>
  <p:clrMapOvr>
    <a:masterClrMapping/>
  </p:clrMapOvr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811476" y="3105835"/>
            <a:ext cx="105690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Blocking 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Non Blocking</a:t>
            </a:r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2532332631"/>
      </p:ext>
    </p:extLst>
  </p:cSld>
  <p:clrMapOvr>
    <a:masterClrMapping/>
  </p:clrMapOvr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289855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 관점에서 동기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A9300CF2-22DF-B1B4-840A-01CF24CECDED}"/>
              </a:ext>
            </a:extLst>
          </p:cNvPr>
          <p:cNvSpPr/>
          <p:nvPr/>
        </p:nvSpPr>
        <p:spPr>
          <a:xfrm>
            <a:off x="447911" y="4263623"/>
            <a:ext cx="7590862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함수를 호출한자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(Caller)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호출된 함수의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결과에 대해 관심을 가지고 있으면 동기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없으면 비동기라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</p:cNvCxnSpPr>
          <p:nvPr/>
        </p:nvCxnSpPr>
        <p:spPr>
          <a:xfrm>
            <a:off x="1245264" y="1824830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8" name="직선 연결선[R] 147">
            <a:extLst>
              <a:ext uri="{FF2B5EF4-FFF2-40B4-BE49-F238E27FC236}">
                <a16:creationId xmlns:a16="http://schemas.microsoft.com/office/drawing/2014/main" id="{4CD55917-AE3F-3C97-1C27-56F67FF2D7D2}"/>
              </a:ext>
            </a:extLst>
          </p:cNvPr>
          <p:cNvCxnSpPr>
            <a:cxnSpLocks/>
          </p:cNvCxnSpPr>
          <p:nvPr/>
        </p:nvCxnSpPr>
        <p:spPr>
          <a:xfrm>
            <a:off x="2740768" y="1824830"/>
            <a:ext cx="0" cy="100977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66F1B2AD-1808-E0BF-EA4B-450382D0A2A9}"/>
              </a:ext>
            </a:extLst>
          </p:cNvPr>
          <p:cNvCxnSpPr/>
          <p:nvPr/>
        </p:nvCxnSpPr>
        <p:spPr>
          <a:xfrm>
            <a:off x="1245264" y="2053426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0D2E68A0-1D14-A8F1-383F-BF84F95CEFD8}"/>
              </a:ext>
            </a:extLst>
          </p:cNvPr>
          <p:cNvSpPr/>
          <p:nvPr/>
        </p:nvSpPr>
        <p:spPr>
          <a:xfrm>
            <a:off x="1655312" y="1798561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937076" y="1497516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25A120A2-5F98-695E-1672-971190C17F72}"/>
              </a:ext>
            </a:extLst>
          </p:cNvPr>
          <p:cNvSpPr/>
          <p:nvPr/>
        </p:nvSpPr>
        <p:spPr>
          <a:xfrm>
            <a:off x="2396244" y="1468258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A38673C8-C6FF-5B5D-0739-F7A053F211D0}"/>
              </a:ext>
            </a:extLst>
          </p:cNvPr>
          <p:cNvSpPr/>
          <p:nvPr/>
        </p:nvSpPr>
        <p:spPr>
          <a:xfrm>
            <a:off x="1241600" y="2833177"/>
            <a:ext cx="1502833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1" name="직선 연결선[R] 160">
            <a:extLst>
              <a:ext uri="{FF2B5EF4-FFF2-40B4-BE49-F238E27FC236}">
                <a16:creationId xmlns:a16="http://schemas.microsoft.com/office/drawing/2014/main" id="{3D74E08C-DC80-E958-D434-F6308E85A2C9}"/>
              </a:ext>
            </a:extLst>
          </p:cNvPr>
          <p:cNvCxnSpPr>
            <a:cxnSpLocks/>
          </p:cNvCxnSpPr>
          <p:nvPr/>
        </p:nvCxnSpPr>
        <p:spPr>
          <a:xfrm>
            <a:off x="4610362" y="1806663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2" name="직선 연결선[R] 161">
            <a:extLst>
              <a:ext uri="{FF2B5EF4-FFF2-40B4-BE49-F238E27FC236}">
                <a16:creationId xmlns:a16="http://schemas.microsoft.com/office/drawing/2014/main" id="{DD61D108-7E75-89BA-E4D8-65460E782858}"/>
              </a:ext>
            </a:extLst>
          </p:cNvPr>
          <p:cNvCxnSpPr>
            <a:cxnSpLocks/>
          </p:cNvCxnSpPr>
          <p:nvPr/>
        </p:nvCxnSpPr>
        <p:spPr>
          <a:xfrm>
            <a:off x="6111922" y="1794551"/>
            <a:ext cx="0" cy="102651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8981775D-B8F6-5CB2-6AEC-B636EF1B970C}"/>
              </a:ext>
            </a:extLst>
          </p:cNvPr>
          <p:cNvSpPr/>
          <p:nvPr/>
        </p:nvSpPr>
        <p:spPr>
          <a:xfrm>
            <a:off x="4302174" y="1479349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05E35233-3B35-5F15-58AD-522011664EC2}"/>
              </a:ext>
            </a:extLst>
          </p:cNvPr>
          <p:cNvSpPr/>
          <p:nvPr/>
        </p:nvSpPr>
        <p:spPr>
          <a:xfrm>
            <a:off x="5761342" y="1450091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FA76E00F-392A-A524-2FAE-C4D1B5675696}"/>
              </a:ext>
            </a:extLst>
          </p:cNvPr>
          <p:cNvSpPr/>
          <p:nvPr/>
        </p:nvSpPr>
        <p:spPr>
          <a:xfrm>
            <a:off x="4206044" y="2814465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8EFA9F57-766B-C71A-6801-95B37996F4A4}"/>
              </a:ext>
            </a:extLst>
          </p:cNvPr>
          <p:cNvSpPr/>
          <p:nvPr/>
        </p:nvSpPr>
        <p:spPr>
          <a:xfrm>
            <a:off x="5707605" y="2833177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3873C369-FF35-622E-D74E-C9C31F7AAEA9}"/>
              </a:ext>
            </a:extLst>
          </p:cNvPr>
          <p:cNvSpPr/>
          <p:nvPr/>
        </p:nvSpPr>
        <p:spPr>
          <a:xfrm>
            <a:off x="1711884" y="3164336"/>
            <a:ext cx="5052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90455068-7B26-E0C2-A9AD-09DE7D400C87}"/>
              </a:ext>
            </a:extLst>
          </p:cNvPr>
          <p:cNvSpPr/>
          <p:nvPr/>
        </p:nvSpPr>
        <p:spPr>
          <a:xfrm>
            <a:off x="5002566" y="3191735"/>
            <a:ext cx="70564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2" name="직선 연결선[R] 171">
            <a:extLst>
              <a:ext uri="{FF2B5EF4-FFF2-40B4-BE49-F238E27FC236}">
                <a16:creationId xmlns:a16="http://schemas.microsoft.com/office/drawing/2014/main" id="{CB950CD1-6DDD-60C6-D431-991B28841E4D}"/>
              </a:ext>
            </a:extLst>
          </p:cNvPr>
          <p:cNvCxnSpPr>
            <a:cxnSpLocks/>
          </p:cNvCxnSpPr>
          <p:nvPr/>
        </p:nvCxnSpPr>
        <p:spPr>
          <a:xfrm>
            <a:off x="1231733" y="4965933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3" name="직선 연결선[R] 172">
            <a:extLst>
              <a:ext uri="{FF2B5EF4-FFF2-40B4-BE49-F238E27FC236}">
                <a16:creationId xmlns:a16="http://schemas.microsoft.com/office/drawing/2014/main" id="{78218880-6F07-0E8F-9AD4-5C246C5FB845}"/>
              </a:ext>
            </a:extLst>
          </p:cNvPr>
          <p:cNvCxnSpPr>
            <a:cxnSpLocks/>
          </p:cNvCxnSpPr>
          <p:nvPr/>
        </p:nvCxnSpPr>
        <p:spPr>
          <a:xfrm>
            <a:off x="2727237" y="4965933"/>
            <a:ext cx="0" cy="100977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4" name="직선 화살표 연결선 173">
            <a:extLst>
              <a:ext uri="{FF2B5EF4-FFF2-40B4-BE49-F238E27FC236}">
                <a16:creationId xmlns:a16="http://schemas.microsoft.com/office/drawing/2014/main" id="{010F2A0D-5E40-FFF5-6AB4-C92DF73A5355}"/>
              </a:ext>
            </a:extLst>
          </p:cNvPr>
          <p:cNvCxnSpPr/>
          <p:nvPr/>
        </p:nvCxnSpPr>
        <p:spPr>
          <a:xfrm>
            <a:off x="1231733" y="5351976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0A223580-614C-700E-4A55-C48146139821}"/>
              </a:ext>
            </a:extLst>
          </p:cNvPr>
          <p:cNvSpPr/>
          <p:nvPr/>
        </p:nvSpPr>
        <p:spPr>
          <a:xfrm>
            <a:off x="1611504" y="5103169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7E3FB58F-E603-493A-A9CA-4D7C0F041B6E}"/>
              </a:ext>
            </a:extLst>
          </p:cNvPr>
          <p:cNvSpPr/>
          <p:nvPr/>
        </p:nvSpPr>
        <p:spPr>
          <a:xfrm>
            <a:off x="923545" y="4638619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12E71CD0-7F3A-CFBB-BC29-6E7E63A559B7}"/>
              </a:ext>
            </a:extLst>
          </p:cNvPr>
          <p:cNvSpPr/>
          <p:nvPr/>
        </p:nvSpPr>
        <p:spPr>
          <a:xfrm>
            <a:off x="2382713" y="4609361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A3B896C5-637D-8E02-B9BF-72DAC242896C}"/>
              </a:ext>
            </a:extLst>
          </p:cNvPr>
          <p:cNvSpPr/>
          <p:nvPr/>
        </p:nvSpPr>
        <p:spPr>
          <a:xfrm>
            <a:off x="1228069" y="5974280"/>
            <a:ext cx="1502833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C23FE447-F936-7052-B537-7FCC7980C886}"/>
              </a:ext>
            </a:extLst>
          </p:cNvPr>
          <p:cNvSpPr/>
          <p:nvPr/>
        </p:nvSpPr>
        <p:spPr>
          <a:xfrm>
            <a:off x="1698353" y="6305439"/>
            <a:ext cx="5052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1" name="직선 화살표 연결선 180">
            <a:extLst>
              <a:ext uri="{FF2B5EF4-FFF2-40B4-BE49-F238E27FC236}">
                <a16:creationId xmlns:a16="http://schemas.microsoft.com/office/drawing/2014/main" id="{BE861588-D8E1-B1D1-3C30-E10E13AAE790}"/>
              </a:ext>
            </a:extLst>
          </p:cNvPr>
          <p:cNvCxnSpPr/>
          <p:nvPr/>
        </p:nvCxnSpPr>
        <p:spPr>
          <a:xfrm flipH="1">
            <a:off x="1228069" y="5653191"/>
            <a:ext cx="14991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147602DA-6A5A-1EA5-3DBF-BA2850D82DA9}"/>
              </a:ext>
            </a:extLst>
          </p:cNvPr>
          <p:cNvSpPr/>
          <p:nvPr/>
        </p:nvSpPr>
        <p:spPr>
          <a:xfrm>
            <a:off x="1534560" y="5653191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sp>
        <p:nvSpPr>
          <p:cNvPr id="183" name="모서리가 둥근 직사각형 182">
            <a:extLst>
              <a:ext uri="{FF2B5EF4-FFF2-40B4-BE49-F238E27FC236}">
                <a16:creationId xmlns:a16="http://schemas.microsoft.com/office/drawing/2014/main" id="{5BB06B51-4E61-F63F-5D85-FB93C20784D4}"/>
              </a:ext>
            </a:extLst>
          </p:cNvPr>
          <p:cNvSpPr/>
          <p:nvPr/>
        </p:nvSpPr>
        <p:spPr>
          <a:xfrm>
            <a:off x="1179629" y="5095029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4" name="모서리가 둥근 직사각형 183">
            <a:extLst>
              <a:ext uri="{FF2B5EF4-FFF2-40B4-BE49-F238E27FC236}">
                <a16:creationId xmlns:a16="http://schemas.microsoft.com/office/drawing/2014/main" id="{01A75255-DF79-026C-2C32-008BC1EE88C2}"/>
              </a:ext>
            </a:extLst>
          </p:cNvPr>
          <p:cNvSpPr/>
          <p:nvPr/>
        </p:nvSpPr>
        <p:spPr>
          <a:xfrm>
            <a:off x="1180806" y="5660384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5" name="모서리가 둥근 직사각형 184">
            <a:extLst>
              <a:ext uri="{FF2B5EF4-FFF2-40B4-BE49-F238E27FC236}">
                <a16:creationId xmlns:a16="http://schemas.microsoft.com/office/drawing/2014/main" id="{98A371B1-B07A-6D47-CB2F-92A9E598E315}"/>
              </a:ext>
            </a:extLst>
          </p:cNvPr>
          <p:cNvSpPr/>
          <p:nvPr/>
        </p:nvSpPr>
        <p:spPr>
          <a:xfrm>
            <a:off x="2681284" y="5395806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2" name="모서리가 둥근 직사각형 191">
            <a:extLst>
              <a:ext uri="{FF2B5EF4-FFF2-40B4-BE49-F238E27FC236}">
                <a16:creationId xmlns:a16="http://schemas.microsoft.com/office/drawing/2014/main" id="{D04475D1-CE41-7274-21E7-075453DF52BE}"/>
              </a:ext>
            </a:extLst>
          </p:cNvPr>
          <p:cNvSpPr/>
          <p:nvPr/>
        </p:nvSpPr>
        <p:spPr>
          <a:xfrm>
            <a:off x="2731920" y="2004396"/>
            <a:ext cx="96776" cy="38858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1200450" y="2422858"/>
            <a:ext cx="96776" cy="38858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5" name="직선 화살표 연결선 194">
            <a:extLst>
              <a:ext uri="{FF2B5EF4-FFF2-40B4-BE49-F238E27FC236}">
                <a16:creationId xmlns:a16="http://schemas.microsoft.com/office/drawing/2014/main" id="{76124321-F0CB-8379-6EE7-BECFD1F179D6}"/>
              </a:ext>
            </a:extLst>
          </p:cNvPr>
          <p:cNvCxnSpPr>
            <a:cxnSpLocks/>
          </p:cNvCxnSpPr>
          <p:nvPr/>
        </p:nvCxnSpPr>
        <p:spPr>
          <a:xfrm flipH="1">
            <a:off x="1234812" y="2393766"/>
            <a:ext cx="14866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3" name="직선 화살표 연결선 202">
            <a:extLst>
              <a:ext uri="{FF2B5EF4-FFF2-40B4-BE49-F238E27FC236}">
                <a16:creationId xmlns:a16="http://schemas.microsoft.com/office/drawing/2014/main" id="{CABF295D-C79E-7CB0-A443-8D6795EE149B}"/>
              </a:ext>
            </a:extLst>
          </p:cNvPr>
          <p:cNvCxnSpPr/>
          <p:nvPr/>
        </p:nvCxnSpPr>
        <p:spPr>
          <a:xfrm>
            <a:off x="4603876" y="2038432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C4D947C8-F973-96B0-770A-6CC8C8B19E5E}"/>
              </a:ext>
            </a:extLst>
          </p:cNvPr>
          <p:cNvSpPr/>
          <p:nvPr/>
        </p:nvSpPr>
        <p:spPr>
          <a:xfrm>
            <a:off x="5013924" y="1783567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05" name="모서리가 둥근 직사각형 204">
            <a:extLst>
              <a:ext uri="{FF2B5EF4-FFF2-40B4-BE49-F238E27FC236}">
                <a16:creationId xmlns:a16="http://schemas.microsoft.com/office/drawing/2014/main" id="{EA422FEF-51B7-204A-913E-11993476781F}"/>
              </a:ext>
            </a:extLst>
          </p:cNvPr>
          <p:cNvSpPr/>
          <p:nvPr/>
        </p:nvSpPr>
        <p:spPr>
          <a:xfrm>
            <a:off x="6090532" y="1988855"/>
            <a:ext cx="96742" cy="781778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07" name="직선 화살표 연결선 206">
            <a:extLst>
              <a:ext uri="{FF2B5EF4-FFF2-40B4-BE49-F238E27FC236}">
                <a16:creationId xmlns:a16="http://schemas.microsoft.com/office/drawing/2014/main" id="{31AF2D65-6B1B-F9A8-D36A-387CA7F54422}"/>
              </a:ext>
            </a:extLst>
          </p:cNvPr>
          <p:cNvCxnSpPr>
            <a:cxnSpLocks/>
          </p:cNvCxnSpPr>
          <p:nvPr/>
        </p:nvCxnSpPr>
        <p:spPr>
          <a:xfrm flipH="1">
            <a:off x="4663795" y="2075989"/>
            <a:ext cx="14267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8" name="직선 연결선[R] 207">
            <a:extLst>
              <a:ext uri="{FF2B5EF4-FFF2-40B4-BE49-F238E27FC236}">
                <a16:creationId xmlns:a16="http://schemas.microsoft.com/office/drawing/2014/main" id="{92493B27-2F96-EE5E-617A-CE6A55E555C2}"/>
              </a:ext>
            </a:extLst>
          </p:cNvPr>
          <p:cNvCxnSpPr>
            <a:cxnSpLocks/>
          </p:cNvCxnSpPr>
          <p:nvPr/>
        </p:nvCxnSpPr>
        <p:spPr>
          <a:xfrm>
            <a:off x="4646244" y="4966532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9" name="직선 연결선[R] 208">
            <a:extLst>
              <a:ext uri="{FF2B5EF4-FFF2-40B4-BE49-F238E27FC236}">
                <a16:creationId xmlns:a16="http://schemas.microsoft.com/office/drawing/2014/main" id="{15F8154A-0B21-AE85-19E6-E2B43496CF09}"/>
              </a:ext>
            </a:extLst>
          </p:cNvPr>
          <p:cNvCxnSpPr>
            <a:cxnSpLocks/>
          </p:cNvCxnSpPr>
          <p:nvPr/>
        </p:nvCxnSpPr>
        <p:spPr>
          <a:xfrm>
            <a:off x="6141748" y="4966532"/>
            <a:ext cx="0" cy="100977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0" name="직선 화살표 연결선 209">
            <a:extLst>
              <a:ext uri="{FF2B5EF4-FFF2-40B4-BE49-F238E27FC236}">
                <a16:creationId xmlns:a16="http://schemas.microsoft.com/office/drawing/2014/main" id="{FFB2B248-B3C4-A24E-E395-C65CD8085B93}"/>
              </a:ext>
            </a:extLst>
          </p:cNvPr>
          <p:cNvCxnSpPr>
            <a:cxnSpLocks/>
          </p:cNvCxnSpPr>
          <p:nvPr/>
        </p:nvCxnSpPr>
        <p:spPr>
          <a:xfrm>
            <a:off x="4646244" y="5284415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C3189B2C-DC31-2C50-D940-921A0E9FE710}"/>
              </a:ext>
            </a:extLst>
          </p:cNvPr>
          <p:cNvSpPr/>
          <p:nvPr/>
        </p:nvSpPr>
        <p:spPr>
          <a:xfrm>
            <a:off x="4989679" y="5035608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0AD23176-6E00-A40F-4FF7-2DC96A0F81CE}"/>
              </a:ext>
            </a:extLst>
          </p:cNvPr>
          <p:cNvSpPr/>
          <p:nvPr/>
        </p:nvSpPr>
        <p:spPr>
          <a:xfrm>
            <a:off x="4338056" y="4639218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18CF055D-EEE7-1A69-8303-5F2A1F01ED16}"/>
              </a:ext>
            </a:extLst>
          </p:cNvPr>
          <p:cNvSpPr/>
          <p:nvPr/>
        </p:nvSpPr>
        <p:spPr>
          <a:xfrm>
            <a:off x="5797224" y="4609960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338E4C5D-B631-9CB1-6D58-A3CC7A9B0BDA}"/>
              </a:ext>
            </a:extLst>
          </p:cNvPr>
          <p:cNvSpPr/>
          <p:nvPr/>
        </p:nvSpPr>
        <p:spPr>
          <a:xfrm>
            <a:off x="4241926" y="5971902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D48FBE44-85F7-9566-3557-ECD6D5E2E91C}"/>
              </a:ext>
            </a:extLst>
          </p:cNvPr>
          <p:cNvSpPr/>
          <p:nvPr/>
        </p:nvSpPr>
        <p:spPr>
          <a:xfrm>
            <a:off x="4790955" y="6307196"/>
            <a:ext cx="121539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35568BCD-F5D5-C19D-7CE2-A43267E91F73}"/>
              </a:ext>
            </a:extLst>
          </p:cNvPr>
          <p:cNvSpPr/>
          <p:nvPr/>
        </p:nvSpPr>
        <p:spPr>
          <a:xfrm>
            <a:off x="4946486" y="5460035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isDone()</a:t>
            </a:r>
          </a:p>
        </p:txBody>
      </p:sp>
      <p:sp>
        <p:nvSpPr>
          <p:cNvPr id="220" name="모서리가 둥근 직사각형 219">
            <a:extLst>
              <a:ext uri="{FF2B5EF4-FFF2-40B4-BE49-F238E27FC236}">
                <a16:creationId xmlns:a16="http://schemas.microsoft.com/office/drawing/2014/main" id="{C1389571-63FB-FFCA-FEF0-3D10E7D5EEEF}"/>
              </a:ext>
            </a:extLst>
          </p:cNvPr>
          <p:cNvSpPr/>
          <p:nvPr/>
        </p:nvSpPr>
        <p:spPr>
          <a:xfrm>
            <a:off x="6095796" y="5095629"/>
            <a:ext cx="94356" cy="833666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1" name="직사각형 220">
            <a:extLst>
              <a:ext uri="{FF2B5EF4-FFF2-40B4-BE49-F238E27FC236}">
                <a16:creationId xmlns:a16="http://schemas.microsoft.com/office/drawing/2014/main" id="{FA535D76-9485-D374-458E-7462D9C4D1FF}"/>
              </a:ext>
            </a:extLst>
          </p:cNvPr>
          <p:cNvSpPr/>
          <p:nvPr/>
        </p:nvSpPr>
        <p:spPr>
          <a:xfrm>
            <a:off x="5731873" y="5974879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6" name="모서리가 둥근 직사각형 205">
            <a:extLst>
              <a:ext uri="{FF2B5EF4-FFF2-40B4-BE49-F238E27FC236}">
                <a16:creationId xmlns:a16="http://schemas.microsoft.com/office/drawing/2014/main" id="{7011DBF3-91A6-CC74-682C-A835C8A93095}"/>
              </a:ext>
            </a:extLst>
          </p:cNvPr>
          <p:cNvSpPr/>
          <p:nvPr/>
        </p:nvSpPr>
        <p:spPr>
          <a:xfrm>
            <a:off x="4552286" y="1997888"/>
            <a:ext cx="96745" cy="77274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4" name="직선 화살표 연결선 223">
            <a:extLst>
              <a:ext uri="{FF2B5EF4-FFF2-40B4-BE49-F238E27FC236}">
                <a16:creationId xmlns:a16="http://schemas.microsoft.com/office/drawing/2014/main" id="{4DF45061-09DE-0609-6E66-2E3B78ACC3BC}"/>
              </a:ext>
            </a:extLst>
          </p:cNvPr>
          <p:cNvCxnSpPr>
            <a:cxnSpLocks/>
          </p:cNvCxnSpPr>
          <p:nvPr/>
        </p:nvCxnSpPr>
        <p:spPr>
          <a:xfrm>
            <a:off x="4646244" y="5497914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8" name="모서리가 둥근 직사각형 217">
            <a:extLst>
              <a:ext uri="{FF2B5EF4-FFF2-40B4-BE49-F238E27FC236}">
                <a16:creationId xmlns:a16="http://schemas.microsoft.com/office/drawing/2014/main" id="{D3E10560-CBBB-F847-DEB6-81FA8F7E7870}"/>
              </a:ext>
            </a:extLst>
          </p:cNvPr>
          <p:cNvSpPr/>
          <p:nvPr/>
        </p:nvSpPr>
        <p:spPr>
          <a:xfrm>
            <a:off x="4594141" y="5095628"/>
            <a:ext cx="94356" cy="36382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7" name="직선 연결선[R] 226">
            <a:extLst>
              <a:ext uri="{FF2B5EF4-FFF2-40B4-BE49-F238E27FC236}">
                <a16:creationId xmlns:a16="http://schemas.microsoft.com/office/drawing/2014/main" id="{F6A55BA6-5D2A-FBAB-2832-92AC397892BA}"/>
              </a:ext>
            </a:extLst>
          </p:cNvPr>
          <p:cNvCxnSpPr>
            <a:cxnSpLocks/>
          </p:cNvCxnSpPr>
          <p:nvPr/>
        </p:nvCxnSpPr>
        <p:spPr>
          <a:xfrm>
            <a:off x="8443737" y="4963555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8" name="직선 연결선[R] 227">
            <a:extLst>
              <a:ext uri="{FF2B5EF4-FFF2-40B4-BE49-F238E27FC236}">
                <a16:creationId xmlns:a16="http://schemas.microsoft.com/office/drawing/2014/main" id="{F92881E4-7FF9-6E65-7113-5D92CABE811E}"/>
              </a:ext>
            </a:extLst>
          </p:cNvPr>
          <p:cNvCxnSpPr>
            <a:cxnSpLocks/>
          </p:cNvCxnSpPr>
          <p:nvPr/>
        </p:nvCxnSpPr>
        <p:spPr>
          <a:xfrm>
            <a:off x="9939241" y="4963555"/>
            <a:ext cx="0" cy="100977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9" name="직선 화살표 연결선 228">
            <a:extLst>
              <a:ext uri="{FF2B5EF4-FFF2-40B4-BE49-F238E27FC236}">
                <a16:creationId xmlns:a16="http://schemas.microsoft.com/office/drawing/2014/main" id="{B5C694E8-97CB-8609-59C4-24C255111399}"/>
              </a:ext>
            </a:extLst>
          </p:cNvPr>
          <p:cNvCxnSpPr>
            <a:cxnSpLocks/>
          </p:cNvCxnSpPr>
          <p:nvPr/>
        </p:nvCxnSpPr>
        <p:spPr>
          <a:xfrm>
            <a:off x="8443737" y="5349598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27BA5570-9920-342C-47F6-C28642084F22}"/>
              </a:ext>
            </a:extLst>
          </p:cNvPr>
          <p:cNvSpPr/>
          <p:nvPr/>
        </p:nvSpPr>
        <p:spPr>
          <a:xfrm>
            <a:off x="8811396" y="5100791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DD872D99-C776-DC32-C7D8-E2284EE9ABD4}"/>
              </a:ext>
            </a:extLst>
          </p:cNvPr>
          <p:cNvSpPr/>
          <p:nvPr/>
        </p:nvSpPr>
        <p:spPr>
          <a:xfrm>
            <a:off x="8135549" y="4636241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18779376-C73A-E740-ABA5-92C285C00073}"/>
              </a:ext>
            </a:extLst>
          </p:cNvPr>
          <p:cNvSpPr/>
          <p:nvPr/>
        </p:nvSpPr>
        <p:spPr>
          <a:xfrm>
            <a:off x="9594717" y="4606983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62F9DD25-A425-FA90-21DD-DE77C88B8F25}"/>
              </a:ext>
            </a:extLst>
          </p:cNvPr>
          <p:cNvSpPr/>
          <p:nvPr/>
        </p:nvSpPr>
        <p:spPr>
          <a:xfrm>
            <a:off x="8039419" y="5968925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4" name="직사각형 233">
            <a:extLst>
              <a:ext uri="{FF2B5EF4-FFF2-40B4-BE49-F238E27FC236}">
                <a16:creationId xmlns:a16="http://schemas.microsoft.com/office/drawing/2014/main" id="{9D8ACC46-E3FC-35D1-0020-0527F5A78AA8}"/>
              </a:ext>
            </a:extLst>
          </p:cNvPr>
          <p:cNvSpPr/>
          <p:nvPr/>
        </p:nvSpPr>
        <p:spPr>
          <a:xfrm>
            <a:off x="8910357" y="6303061"/>
            <a:ext cx="6655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3CC4DFA4-8E7E-C1DE-0236-46A5DAD478C9}"/>
              </a:ext>
            </a:extLst>
          </p:cNvPr>
          <p:cNvSpPr/>
          <p:nvPr/>
        </p:nvSpPr>
        <p:spPr>
          <a:xfrm>
            <a:off x="9529366" y="5971902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5AA99A0B-B434-E652-264A-C37AF81B2A6C}"/>
              </a:ext>
            </a:extLst>
          </p:cNvPr>
          <p:cNvSpPr txBox="1"/>
          <p:nvPr/>
        </p:nvSpPr>
        <p:spPr>
          <a:xfrm>
            <a:off x="7533108" y="2335517"/>
            <a:ext cx="4325689" cy="88870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동기와 비동기는 작업을 실행하는 작업자들 즉 </a:t>
            </a: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구성 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관한 문제이다 </a:t>
            </a: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</a:p>
        </p:txBody>
      </p:sp>
      <p:sp>
        <p:nvSpPr>
          <p:cNvPr id="241" name="모서리가 둥근 직사각형 240">
            <a:extLst>
              <a:ext uri="{FF2B5EF4-FFF2-40B4-BE49-F238E27FC236}">
                <a16:creationId xmlns:a16="http://schemas.microsoft.com/office/drawing/2014/main" id="{BF053685-2648-D9D8-6374-4E36C89AFBAD}"/>
              </a:ext>
            </a:extLst>
          </p:cNvPr>
          <p:cNvSpPr/>
          <p:nvPr/>
        </p:nvSpPr>
        <p:spPr>
          <a:xfrm>
            <a:off x="8391633" y="5092651"/>
            <a:ext cx="96879" cy="851852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0" name="직사각형 249">
            <a:extLst>
              <a:ext uri="{FF2B5EF4-FFF2-40B4-BE49-F238E27FC236}">
                <a16:creationId xmlns:a16="http://schemas.microsoft.com/office/drawing/2014/main" id="{C4716A5E-E6E9-170B-F1FF-DBB32FA17458}"/>
              </a:ext>
            </a:extLst>
          </p:cNvPr>
          <p:cNvSpPr/>
          <p:nvPr/>
        </p:nvSpPr>
        <p:spPr>
          <a:xfrm>
            <a:off x="428135" y="1103562"/>
            <a:ext cx="9752797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함수를 호출한자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(Caller)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호출된 함수를 수행하는 주체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(Callee)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동일 스레드이면 동기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서로 다른 스레드이면 비동기 관계가 형성 된다고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0F99B9A-D3DB-7F94-915C-101BB1F6A7E6}"/>
              </a:ext>
            </a:extLst>
          </p:cNvPr>
          <p:cNvSpPr/>
          <p:nvPr/>
        </p:nvSpPr>
        <p:spPr>
          <a:xfrm>
            <a:off x="8904808" y="5620267"/>
            <a:ext cx="55299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6D16999-CD8A-0257-D908-CC738CCEB128}"/>
              </a:ext>
            </a:extLst>
          </p:cNvPr>
          <p:cNvSpPr/>
          <p:nvPr/>
        </p:nvSpPr>
        <p:spPr>
          <a:xfrm>
            <a:off x="6215135" y="5395626"/>
            <a:ext cx="55299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E2D0BF17-04B1-21C9-1312-8A958F5E110A}"/>
              </a:ext>
            </a:extLst>
          </p:cNvPr>
          <p:cNvSpPr/>
          <p:nvPr/>
        </p:nvSpPr>
        <p:spPr>
          <a:xfrm>
            <a:off x="4599002" y="5572185"/>
            <a:ext cx="94356" cy="36382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9FADBCD6-6D62-BDF6-E3F9-22BED780A785}"/>
              </a:ext>
            </a:extLst>
          </p:cNvPr>
          <p:cNvCxnSpPr>
            <a:cxnSpLocks/>
          </p:cNvCxnSpPr>
          <p:nvPr/>
        </p:nvCxnSpPr>
        <p:spPr>
          <a:xfrm flipH="1">
            <a:off x="8488512" y="5834874"/>
            <a:ext cx="14267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6" name="모서리가 둥근 직사각형 235">
            <a:extLst>
              <a:ext uri="{FF2B5EF4-FFF2-40B4-BE49-F238E27FC236}">
                <a16:creationId xmlns:a16="http://schemas.microsoft.com/office/drawing/2014/main" id="{B4C10C61-AB48-5362-2329-8F1579C902B2}"/>
              </a:ext>
            </a:extLst>
          </p:cNvPr>
          <p:cNvSpPr/>
          <p:nvPr/>
        </p:nvSpPr>
        <p:spPr>
          <a:xfrm>
            <a:off x="9893289" y="5092652"/>
            <a:ext cx="94356" cy="833666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87421926"/>
      </p:ext>
    </p:extLst>
  </p:cSld>
  <p:clrMapOvr>
    <a:masterClrMapping/>
  </p:clrMapOvr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629983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 관점에서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A9300CF2-22DF-B1B4-840A-01CF24CECDED}"/>
              </a:ext>
            </a:extLst>
          </p:cNvPr>
          <p:cNvSpPr/>
          <p:nvPr/>
        </p:nvSpPr>
        <p:spPr>
          <a:xfrm>
            <a:off x="414603" y="4087722"/>
            <a:ext cx="10231306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함수를 호출한자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(Caller)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호출된 함수를 수행하는 주체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(Callee)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순차적으로 작업을 진행하면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동시적으로 진행하면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라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</p:cNvCxnSpPr>
          <p:nvPr/>
        </p:nvCxnSpPr>
        <p:spPr>
          <a:xfrm>
            <a:off x="1203945" y="1711245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8" name="직선 연결선[R] 147">
            <a:extLst>
              <a:ext uri="{FF2B5EF4-FFF2-40B4-BE49-F238E27FC236}">
                <a16:creationId xmlns:a16="http://schemas.microsoft.com/office/drawing/2014/main" id="{4CD55917-AE3F-3C97-1C27-56F67FF2D7D2}"/>
              </a:ext>
            </a:extLst>
          </p:cNvPr>
          <p:cNvCxnSpPr>
            <a:cxnSpLocks/>
          </p:cNvCxnSpPr>
          <p:nvPr/>
        </p:nvCxnSpPr>
        <p:spPr>
          <a:xfrm>
            <a:off x="2699449" y="1711245"/>
            <a:ext cx="0" cy="100977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66F1B2AD-1808-E0BF-EA4B-450382D0A2A9}"/>
              </a:ext>
            </a:extLst>
          </p:cNvPr>
          <p:cNvCxnSpPr/>
          <p:nvPr/>
        </p:nvCxnSpPr>
        <p:spPr>
          <a:xfrm>
            <a:off x="1203945" y="1939841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0D2E68A0-1D14-A8F1-383F-BF84F95CEFD8}"/>
              </a:ext>
            </a:extLst>
          </p:cNvPr>
          <p:cNvSpPr/>
          <p:nvPr/>
        </p:nvSpPr>
        <p:spPr>
          <a:xfrm>
            <a:off x="1613993" y="1684976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895757" y="1383931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25A120A2-5F98-695E-1672-971190C17F72}"/>
              </a:ext>
            </a:extLst>
          </p:cNvPr>
          <p:cNvSpPr/>
          <p:nvPr/>
        </p:nvSpPr>
        <p:spPr>
          <a:xfrm>
            <a:off x="2354925" y="1354673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A38673C8-C6FF-5B5D-0739-F7A053F211D0}"/>
              </a:ext>
            </a:extLst>
          </p:cNvPr>
          <p:cNvSpPr/>
          <p:nvPr/>
        </p:nvSpPr>
        <p:spPr>
          <a:xfrm>
            <a:off x="1200281" y="2719592"/>
            <a:ext cx="1502833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1" name="직선 연결선[R] 160">
            <a:extLst>
              <a:ext uri="{FF2B5EF4-FFF2-40B4-BE49-F238E27FC236}">
                <a16:creationId xmlns:a16="http://schemas.microsoft.com/office/drawing/2014/main" id="{3D74E08C-DC80-E958-D434-F6308E85A2C9}"/>
              </a:ext>
            </a:extLst>
          </p:cNvPr>
          <p:cNvCxnSpPr>
            <a:cxnSpLocks/>
          </p:cNvCxnSpPr>
          <p:nvPr/>
        </p:nvCxnSpPr>
        <p:spPr>
          <a:xfrm>
            <a:off x="4569043" y="1693078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2" name="직선 연결선[R] 161">
            <a:extLst>
              <a:ext uri="{FF2B5EF4-FFF2-40B4-BE49-F238E27FC236}">
                <a16:creationId xmlns:a16="http://schemas.microsoft.com/office/drawing/2014/main" id="{DD61D108-7E75-89BA-E4D8-65460E782858}"/>
              </a:ext>
            </a:extLst>
          </p:cNvPr>
          <p:cNvCxnSpPr>
            <a:cxnSpLocks/>
          </p:cNvCxnSpPr>
          <p:nvPr/>
        </p:nvCxnSpPr>
        <p:spPr>
          <a:xfrm>
            <a:off x="6070603" y="1680966"/>
            <a:ext cx="0" cy="102651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8981775D-B8F6-5CB2-6AEC-B636EF1B970C}"/>
              </a:ext>
            </a:extLst>
          </p:cNvPr>
          <p:cNvSpPr/>
          <p:nvPr/>
        </p:nvSpPr>
        <p:spPr>
          <a:xfrm>
            <a:off x="4260855" y="1365764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05E35233-3B35-5F15-58AD-522011664EC2}"/>
              </a:ext>
            </a:extLst>
          </p:cNvPr>
          <p:cNvSpPr/>
          <p:nvPr/>
        </p:nvSpPr>
        <p:spPr>
          <a:xfrm>
            <a:off x="5720023" y="1336506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FA76E00F-392A-A524-2FAE-C4D1B5675696}"/>
              </a:ext>
            </a:extLst>
          </p:cNvPr>
          <p:cNvSpPr/>
          <p:nvPr/>
        </p:nvSpPr>
        <p:spPr>
          <a:xfrm>
            <a:off x="4164725" y="2700880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8EFA9F57-766B-C71A-6801-95B37996F4A4}"/>
              </a:ext>
            </a:extLst>
          </p:cNvPr>
          <p:cNvSpPr/>
          <p:nvPr/>
        </p:nvSpPr>
        <p:spPr>
          <a:xfrm>
            <a:off x="5666286" y="2719592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3873C369-FF35-622E-D74E-C9C31F7AAEA9}"/>
              </a:ext>
            </a:extLst>
          </p:cNvPr>
          <p:cNvSpPr/>
          <p:nvPr/>
        </p:nvSpPr>
        <p:spPr>
          <a:xfrm>
            <a:off x="1483911" y="3044189"/>
            <a:ext cx="8785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90455068-7B26-E0C2-A9AD-09DE7D400C87}"/>
              </a:ext>
            </a:extLst>
          </p:cNvPr>
          <p:cNvSpPr/>
          <p:nvPr/>
        </p:nvSpPr>
        <p:spPr>
          <a:xfrm>
            <a:off x="4637516" y="3041731"/>
            <a:ext cx="12969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2" name="직선 연결선[R] 171">
            <a:extLst>
              <a:ext uri="{FF2B5EF4-FFF2-40B4-BE49-F238E27FC236}">
                <a16:creationId xmlns:a16="http://schemas.microsoft.com/office/drawing/2014/main" id="{CB950CD1-6DDD-60C6-D431-991B28841E4D}"/>
              </a:ext>
            </a:extLst>
          </p:cNvPr>
          <p:cNvCxnSpPr>
            <a:cxnSpLocks/>
          </p:cNvCxnSpPr>
          <p:nvPr/>
        </p:nvCxnSpPr>
        <p:spPr>
          <a:xfrm>
            <a:off x="1231733" y="4832705"/>
            <a:ext cx="0" cy="128155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3" name="직선 연결선[R] 172">
            <a:extLst>
              <a:ext uri="{FF2B5EF4-FFF2-40B4-BE49-F238E27FC236}">
                <a16:creationId xmlns:a16="http://schemas.microsoft.com/office/drawing/2014/main" id="{78218880-6F07-0E8F-9AD4-5C246C5FB845}"/>
              </a:ext>
            </a:extLst>
          </p:cNvPr>
          <p:cNvCxnSpPr>
            <a:cxnSpLocks/>
          </p:cNvCxnSpPr>
          <p:nvPr/>
        </p:nvCxnSpPr>
        <p:spPr>
          <a:xfrm>
            <a:off x="2727237" y="4832705"/>
            <a:ext cx="0" cy="128155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4" name="직선 화살표 연결선 173">
            <a:extLst>
              <a:ext uri="{FF2B5EF4-FFF2-40B4-BE49-F238E27FC236}">
                <a16:creationId xmlns:a16="http://schemas.microsoft.com/office/drawing/2014/main" id="{010F2A0D-5E40-FFF5-6AB4-C92DF73A5355}"/>
              </a:ext>
            </a:extLst>
          </p:cNvPr>
          <p:cNvCxnSpPr/>
          <p:nvPr/>
        </p:nvCxnSpPr>
        <p:spPr>
          <a:xfrm>
            <a:off x="1231733" y="5218748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0A223580-614C-700E-4A55-C48146139821}"/>
              </a:ext>
            </a:extLst>
          </p:cNvPr>
          <p:cNvSpPr/>
          <p:nvPr/>
        </p:nvSpPr>
        <p:spPr>
          <a:xfrm>
            <a:off x="1575168" y="4969941"/>
            <a:ext cx="7213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7E3FB58F-E603-493A-A9CA-4D7C0F041B6E}"/>
              </a:ext>
            </a:extLst>
          </p:cNvPr>
          <p:cNvSpPr/>
          <p:nvPr/>
        </p:nvSpPr>
        <p:spPr>
          <a:xfrm>
            <a:off x="923545" y="4505391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12E71CD0-7F3A-CFBB-BC29-6E7E63A559B7}"/>
              </a:ext>
            </a:extLst>
          </p:cNvPr>
          <p:cNvSpPr/>
          <p:nvPr/>
        </p:nvSpPr>
        <p:spPr>
          <a:xfrm>
            <a:off x="2382713" y="4476133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A3B896C5-637D-8E02-B9BF-72DAC242896C}"/>
              </a:ext>
            </a:extLst>
          </p:cNvPr>
          <p:cNvSpPr/>
          <p:nvPr/>
        </p:nvSpPr>
        <p:spPr>
          <a:xfrm>
            <a:off x="1228069" y="6119613"/>
            <a:ext cx="1502833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C23FE447-F936-7052-B537-7FCC7980C886}"/>
              </a:ext>
            </a:extLst>
          </p:cNvPr>
          <p:cNvSpPr/>
          <p:nvPr/>
        </p:nvSpPr>
        <p:spPr>
          <a:xfrm>
            <a:off x="1546959" y="6440425"/>
            <a:ext cx="8785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1" name="직선 화살표 연결선 180">
            <a:extLst>
              <a:ext uri="{FF2B5EF4-FFF2-40B4-BE49-F238E27FC236}">
                <a16:creationId xmlns:a16="http://schemas.microsoft.com/office/drawing/2014/main" id="{BE861588-D8E1-B1D1-3C30-E10E13AAE790}"/>
              </a:ext>
            </a:extLst>
          </p:cNvPr>
          <p:cNvCxnSpPr/>
          <p:nvPr/>
        </p:nvCxnSpPr>
        <p:spPr>
          <a:xfrm flipH="1">
            <a:off x="1228069" y="5519963"/>
            <a:ext cx="14991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3" name="모서리가 둥근 직사각형 182">
            <a:extLst>
              <a:ext uri="{FF2B5EF4-FFF2-40B4-BE49-F238E27FC236}">
                <a16:creationId xmlns:a16="http://schemas.microsoft.com/office/drawing/2014/main" id="{5BB06B51-4E61-F63F-5D85-FB93C20784D4}"/>
              </a:ext>
            </a:extLst>
          </p:cNvPr>
          <p:cNvSpPr/>
          <p:nvPr/>
        </p:nvSpPr>
        <p:spPr>
          <a:xfrm>
            <a:off x="1179629" y="4961801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4" name="모서리가 둥근 직사각형 183">
            <a:extLst>
              <a:ext uri="{FF2B5EF4-FFF2-40B4-BE49-F238E27FC236}">
                <a16:creationId xmlns:a16="http://schemas.microsoft.com/office/drawing/2014/main" id="{01A75255-DF79-026C-2C32-008BC1EE88C2}"/>
              </a:ext>
            </a:extLst>
          </p:cNvPr>
          <p:cNvSpPr/>
          <p:nvPr/>
        </p:nvSpPr>
        <p:spPr>
          <a:xfrm>
            <a:off x="1180806" y="5527156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5" name="모서리가 둥근 직사각형 184">
            <a:extLst>
              <a:ext uri="{FF2B5EF4-FFF2-40B4-BE49-F238E27FC236}">
                <a16:creationId xmlns:a16="http://schemas.microsoft.com/office/drawing/2014/main" id="{98A371B1-B07A-6D47-CB2F-92A9E598E315}"/>
              </a:ext>
            </a:extLst>
          </p:cNvPr>
          <p:cNvSpPr/>
          <p:nvPr/>
        </p:nvSpPr>
        <p:spPr>
          <a:xfrm>
            <a:off x="2681284" y="5238354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2" name="모서리가 둥근 직사각형 191">
            <a:extLst>
              <a:ext uri="{FF2B5EF4-FFF2-40B4-BE49-F238E27FC236}">
                <a16:creationId xmlns:a16="http://schemas.microsoft.com/office/drawing/2014/main" id="{D04475D1-CE41-7274-21E7-075453DF52BE}"/>
              </a:ext>
            </a:extLst>
          </p:cNvPr>
          <p:cNvSpPr/>
          <p:nvPr/>
        </p:nvSpPr>
        <p:spPr>
          <a:xfrm>
            <a:off x="2690601" y="1890811"/>
            <a:ext cx="96776" cy="38858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1159131" y="2309273"/>
            <a:ext cx="96776" cy="38858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5" name="직선 화살표 연결선 194">
            <a:extLst>
              <a:ext uri="{FF2B5EF4-FFF2-40B4-BE49-F238E27FC236}">
                <a16:creationId xmlns:a16="http://schemas.microsoft.com/office/drawing/2014/main" id="{76124321-F0CB-8379-6EE7-BECFD1F179D6}"/>
              </a:ext>
            </a:extLst>
          </p:cNvPr>
          <p:cNvCxnSpPr>
            <a:cxnSpLocks/>
          </p:cNvCxnSpPr>
          <p:nvPr/>
        </p:nvCxnSpPr>
        <p:spPr>
          <a:xfrm flipH="1">
            <a:off x="1193493" y="2280181"/>
            <a:ext cx="14866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3" name="직선 화살표 연결선 202">
            <a:extLst>
              <a:ext uri="{FF2B5EF4-FFF2-40B4-BE49-F238E27FC236}">
                <a16:creationId xmlns:a16="http://schemas.microsoft.com/office/drawing/2014/main" id="{CABF295D-C79E-7CB0-A443-8D6795EE149B}"/>
              </a:ext>
            </a:extLst>
          </p:cNvPr>
          <p:cNvCxnSpPr/>
          <p:nvPr/>
        </p:nvCxnSpPr>
        <p:spPr>
          <a:xfrm>
            <a:off x="4562557" y="1924847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C4D947C8-F973-96B0-770A-6CC8C8B19E5E}"/>
              </a:ext>
            </a:extLst>
          </p:cNvPr>
          <p:cNvSpPr/>
          <p:nvPr/>
        </p:nvSpPr>
        <p:spPr>
          <a:xfrm>
            <a:off x="4972605" y="1669982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05" name="모서리가 둥근 직사각형 204">
            <a:extLst>
              <a:ext uri="{FF2B5EF4-FFF2-40B4-BE49-F238E27FC236}">
                <a16:creationId xmlns:a16="http://schemas.microsoft.com/office/drawing/2014/main" id="{EA422FEF-51B7-204A-913E-11993476781F}"/>
              </a:ext>
            </a:extLst>
          </p:cNvPr>
          <p:cNvSpPr/>
          <p:nvPr/>
        </p:nvSpPr>
        <p:spPr>
          <a:xfrm>
            <a:off x="6049213" y="1875270"/>
            <a:ext cx="96742" cy="781778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07" name="직선 화살표 연결선 206">
            <a:extLst>
              <a:ext uri="{FF2B5EF4-FFF2-40B4-BE49-F238E27FC236}">
                <a16:creationId xmlns:a16="http://schemas.microsoft.com/office/drawing/2014/main" id="{31AF2D65-6B1B-F9A8-D36A-387CA7F54422}"/>
              </a:ext>
            </a:extLst>
          </p:cNvPr>
          <p:cNvCxnSpPr>
            <a:cxnSpLocks/>
          </p:cNvCxnSpPr>
          <p:nvPr/>
        </p:nvCxnSpPr>
        <p:spPr>
          <a:xfrm flipH="1">
            <a:off x="4622476" y="1962404"/>
            <a:ext cx="14267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6" name="모서리가 둥근 직사각형 205">
            <a:extLst>
              <a:ext uri="{FF2B5EF4-FFF2-40B4-BE49-F238E27FC236}">
                <a16:creationId xmlns:a16="http://schemas.microsoft.com/office/drawing/2014/main" id="{7011DBF3-91A6-CC74-682C-A835C8A93095}"/>
              </a:ext>
            </a:extLst>
          </p:cNvPr>
          <p:cNvSpPr/>
          <p:nvPr/>
        </p:nvSpPr>
        <p:spPr>
          <a:xfrm>
            <a:off x="4510967" y="1884303"/>
            <a:ext cx="96745" cy="77274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7" name="직선 연결선[R] 226">
            <a:extLst>
              <a:ext uri="{FF2B5EF4-FFF2-40B4-BE49-F238E27FC236}">
                <a16:creationId xmlns:a16="http://schemas.microsoft.com/office/drawing/2014/main" id="{F6A55BA6-5D2A-FBAB-2832-92AC397892BA}"/>
              </a:ext>
            </a:extLst>
          </p:cNvPr>
          <p:cNvCxnSpPr>
            <a:cxnSpLocks/>
          </p:cNvCxnSpPr>
          <p:nvPr/>
        </p:nvCxnSpPr>
        <p:spPr>
          <a:xfrm flipH="1">
            <a:off x="4602388" y="4801491"/>
            <a:ext cx="1" cy="126499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8" name="직선 연결선[R] 227">
            <a:extLst>
              <a:ext uri="{FF2B5EF4-FFF2-40B4-BE49-F238E27FC236}">
                <a16:creationId xmlns:a16="http://schemas.microsoft.com/office/drawing/2014/main" id="{F92881E4-7FF9-6E65-7113-5D92CABE811E}"/>
              </a:ext>
            </a:extLst>
          </p:cNvPr>
          <p:cNvCxnSpPr>
            <a:cxnSpLocks/>
            <a:stCxn id="232" idx="2"/>
            <a:endCxn id="237" idx="0"/>
          </p:cNvCxnSpPr>
          <p:nvPr/>
        </p:nvCxnSpPr>
        <p:spPr>
          <a:xfrm>
            <a:off x="6092335" y="4808569"/>
            <a:ext cx="0" cy="129723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9" name="직선 화살표 연결선 228">
            <a:extLst>
              <a:ext uri="{FF2B5EF4-FFF2-40B4-BE49-F238E27FC236}">
                <a16:creationId xmlns:a16="http://schemas.microsoft.com/office/drawing/2014/main" id="{B5C694E8-97CB-8609-59C4-24C255111399}"/>
              </a:ext>
            </a:extLst>
          </p:cNvPr>
          <p:cNvCxnSpPr>
            <a:cxnSpLocks/>
          </p:cNvCxnSpPr>
          <p:nvPr/>
        </p:nvCxnSpPr>
        <p:spPr>
          <a:xfrm>
            <a:off x="4608445" y="5204935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27BA5570-9920-342C-47F6-C28642084F22}"/>
              </a:ext>
            </a:extLst>
          </p:cNvPr>
          <p:cNvSpPr/>
          <p:nvPr/>
        </p:nvSpPr>
        <p:spPr>
          <a:xfrm>
            <a:off x="4971040" y="4962293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DD872D99-C776-DC32-C7D8-E2284EE9ABD4}"/>
              </a:ext>
            </a:extLst>
          </p:cNvPr>
          <p:cNvSpPr/>
          <p:nvPr/>
        </p:nvSpPr>
        <p:spPr>
          <a:xfrm>
            <a:off x="4300257" y="4491578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18779376-C73A-E740-ABA5-92C285C00073}"/>
              </a:ext>
            </a:extLst>
          </p:cNvPr>
          <p:cNvSpPr/>
          <p:nvPr/>
        </p:nvSpPr>
        <p:spPr>
          <a:xfrm>
            <a:off x="5759425" y="4462320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62F9DD25-A425-FA90-21DD-DE77C88B8F25}"/>
              </a:ext>
            </a:extLst>
          </p:cNvPr>
          <p:cNvSpPr/>
          <p:nvPr/>
        </p:nvSpPr>
        <p:spPr>
          <a:xfrm>
            <a:off x="4204127" y="6102823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4" name="직사각형 233">
            <a:extLst>
              <a:ext uri="{FF2B5EF4-FFF2-40B4-BE49-F238E27FC236}">
                <a16:creationId xmlns:a16="http://schemas.microsoft.com/office/drawing/2014/main" id="{9D8ACC46-E3FC-35D1-0020-0527F5A78AA8}"/>
              </a:ext>
            </a:extLst>
          </p:cNvPr>
          <p:cNvSpPr/>
          <p:nvPr/>
        </p:nvSpPr>
        <p:spPr>
          <a:xfrm>
            <a:off x="4759370" y="6436959"/>
            <a:ext cx="12969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3CC4DFA4-8E7E-C1DE-0236-46A5DAD478C9}"/>
              </a:ext>
            </a:extLst>
          </p:cNvPr>
          <p:cNvSpPr/>
          <p:nvPr/>
        </p:nvSpPr>
        <p:spPr>
          <a:xfrm>
            <a:off x="5694074" y="6105800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1" name="모서리가 둥근 직사각형 240">
            <a:extLst>
              <a:ext uri="{FF2B5EF4-FFF2-40B4-BE49-F238E27FC236}">
                <a16:creationId xmlns:a16="http://schemas.microsoft.com/office/drawing/2014/main" id="{BF053685-2648-D9D8-6374-4E36C89AFBAD}"/>
              </a:ext>
            </a:extLst>
          </p:cNvPr>
          <p:cNvSpPr/>
          <p:nvPr/>
        </p:nvSpPr>
        <p:spPr>
          <a:xfrm>
            <a:off x="4556342" y="4947988"/>
            <a:ext cx="94356" cy="298088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5AA99A0B-B434-E652-264A-C37AF81B2A6C}"/>
              </a:ext>
            </a:extLst>
          </p:cNvPr>
          <p:cNvSpPr txBox="1"/>
          <p:nvPr/>
        </p:nvSpPr>
        <p:spPr>
          <a:xfrm>
            <a:off x="7155848" y="2414240"/>
            <a:ext cx="4731349" cy="88870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</a:t>
            </a: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작업자의 </a:t>
            </a:r>
            <a:r>
              <a:rPr lang="ko-KR" altLang="en-US" i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즉 </a:t>
            </a:r>
            <a:r>
              <a:rPr lang="en-US" altLang="ko-KR" i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i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행위 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관한 문제이다 </a:t>
            </a: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A0A25D78-5EFF-CAEB-12FC-73201EC78077}"/>
              </a:ext>
            </a:extLst>
          </p:cNvPr>
          <p:cNvCxnSpPr/>
          <p:nvPr/>
        </p:nvCxnSpPr>
        <p:spPr>
          <a:xfrm flipV="1">
            <a:off x="1958458" y="1924847"/>
            <a:ext cx="0" cy="35454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81EC193-AD66-33A1-BEAC-F51A82F96A69}"/>
              </a:ext>
            </a:extLst>
          </p:cNvPr>
          <p:cNvSpPr txBox="1"/>
          <p:nvPr/>
        </p:nvSpPr>
        <p:spPr>
          <a:xfrm>
            <a:off x="1306613" y="1982872"/>
            <a:ext cx="7056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5449ED-C8BA-1AD4-91D5-F0362AF399A8}"/>
              </a:ext>
            </a:extLst>
          </p:cNvPr>
          <p:cNvSpPr txBox="1"/>
          <p:nvPr/>
        </p:nvSpPr>
        <p:spPr>
          <a:xfrm>
            <a:off x="4841884" y="1994262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441A589-F940-710F-96A2-80775DED3FB9}"/>
              </a:ext>
            </a:extLst>
          </p:cNvPr>
          <p:cNvSpPr/>
          <p:nvPr/>
        </p:nvSpPr>
        <p:spPr>
          <a:xfrm>
            <a:off x="4556342" y="5266969"/>
            <a:ext cx="94356" cy="262244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CC7120F4-759A-2A50-48AA-929EB60264C3}"/>
              </a:ext>
            </a:extLst>
          </p:cNvPr>
          <p:cNvSpPr/>
          <p:nvPr/>
        </p:nvSpPr>
        <p:spPr>
          <a:xfrm>
            <a:off x="4556342" y="5550105"/>
            <a:ext cx="90446" cy="51157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50186820-8F83-7048-B5B8-28145B2EFC4B}"/>
              </a:ext>
            </a:extLst>
          </p:cNvPr>
          <p:cNvCxnSpPr>
            <a:cxnSpLocks/>
          </p:cNvCxnSpPr>
          <p:nvPr/>
        </p:nvCxnSpPr>
        <p:spPr>
          <a:xfrm>
            <a:off x="4630189" y="5529213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0034784-B0A2-5450-3040-85509B2DA5DA}"/>
              </a:ext>
            </a:extLst>
          </p:cNvPr>
          <p:cNvSpPr/>
          <p:nvPr/>
        </p:nvSpPr>
        <p:spPr>
          <a:xfrm>
            <a:off x="4973624" y="5280406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36" name="모서리가 둥근 직사각형 235">
            <a:extLst>
              <a:ext uri="{FF2B5EF4-FFF2-40B4-BE49-F238E27FC236}">
                <a16:creationId xmlns:a16="http://schemas.microsoft.com/office/drawing/2014/main" id="{B4C10C61-AB48-5362-2329-8F1579C902B2}"/>
              </a:ext>
            </a:extLst>
          </p:cNvPr>
          <p:cNvSpPr/>
          <p:nvPr/>
        </p:nvSpPr>
        <p:spPr>
          <a:xfrm>
            <a:off x="6057998" y="4947989"/>
            <a:ext cx="94306" cy="405262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CF7F513C-726E-1C1E-E8E6-0C3C605A3F41}"/>
              </a:ext>
            </a:extLst>
          </p:cNvPr>
          <p:cNvCxnSpPr>
            <a:cxnSpLocks/>
          </p:cNvCxnSpPr>
          <p:nvPr/>
        </p:nvCxnSpPr>
        <p:spPr>
          <a:xfrm>
            <a:off x="1276509" y="5814252"/>
            <a:ext cx="13998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3FB650AA-0EEA-1E1F-115D-B21609AFADDF}"/>
              </a:ext>
            </a:extLst>
          </p:cNvPr>
          <p:cNvSpPr/>
          <p:nvPr/>
        </p:nvSpPr>
        <p:spPr>
          <a:xfrm>
            <a:off x="2676309" y="5802494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6A9094A-0656-0EDB-6684-C124B434AB01}"/>
              </a:ext>
            </a:extLst>
          </p:cNvPr>
          <p:cNvSpPr/>
          <p:nvPr/>
        </p:nvSpPr>
        <p:spPr>
          <a:xfrm>
            <a:off x="1575172" y="5569552"/>
            <a:ext cx="7213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BB8040F2-47F8-6209-6B44-A3E349B863C3}"/>
              </a:ext>
            </a:extLst>
          </p:cNvPr>
          <p:cNvCxnSpPr/>
          <p:nvPr/>
        </p:nvCxnSpPr>
        <p:spPr>
          <a:xfrm flipV="1">
            <a:off x="2119870" y="5195280"/>
            <a:ext cx="0" cy="35454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35194D1C-AC04-18EA-3406-B5A6546A5762}"/>
              </a:ext>
            </a:extLst>
          </p:cNvPr>
          <p:cNvSpPr txBox="1"/>
          <p:nvPr/>
        </p:nvSpPr>
        <p:spPr>
          <a:xfrm>
            <a:off x="1468025" y="5253305"/>
            <a:ext cx="7056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BBBE21E0-66AB-BD18-9685-6BB2409F6C55}"/>
              </a:ext>
            </a:extLst>
          </p:cNvPr>
          <p:cNvCxnSpPr/>
          <p:nvPr/>
        </p:nvCxnSpPr>
        <p:spPr>
          <a:xfrm flipV="1">
            <a:off x="2115599" y="5808118"/>
            <a:ext cx="0" cy="35454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4A0AB838-7EE0-4471-13A7-D3C3645E8CFD}"/>
              </a:ext>
            </a:extLst>
          </p:cNvPr>
          <p:cNvSpPr txBox="1"/>
          <p:nvPr/>
        </p:nvSpPr>
        <p:spPr>
          <a:xfrm>
            <a:off x="1463754" y="5866143"/>
            <a:ext cx="7056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B5B3E5FC-09FC-F997-290F-FA8676C6AB7A}"/>
              </a:ext>
            </a:extLst>
          </p:cNvPr>
          <p:cNvCxnSpPr>
            <a:cxnSpLocks/>
          </p:cNvCxnSpPr>
          <p:nvPr/>
        </p:nvCxnSpPr>
        <p:spPr>
          <a:xfrm>
            <a:off x="4636297" y="5840686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6F45235-E8E0-D663-94BE-B1EA06490B4B}"/>
              </a:ext>
            </a:extLst>
          </p:cNvPr>
          <p:cNvSpPr/>
          <p:nvPr/>
        </p:nvSpPr>
        <p:spPr>
          <a:xfrm>
            <a:off x="4979732" y="5591879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F6ADF6C-D805-B169-7810-FF3D0530E696}"/>
              </a:ext>
            </a:extLst>
          </p:cNvPr>
          <p:cNvSpPr txBox="1"/>
          <p:nvPr/>
        </p:nvSpPr>
        <p:spPr>
          <a:xfrm>
            <a:off x="3560174" y="5045834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CC90ED57-66D0-3D0B-0D90-588F0856B1E2}"/>
              </a:ext>
            </a:extLst>
          </p:cNvPr>
          <p:cNvSpPr/>
          <p:nvPr/>
        </p:nvSpPr>
        <p:spPr>
          <a:xfrm>
            <a:off x="6057998" y="5389467"/>
            <a:ext cx="90409" cy="6722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E54414B2-B9A2-605D-7E1B-FE42D3C7D379}"/>
              </a:ext>
            </a:extLst>
          </p:cNvPr>
          <p:cNvSpPr/>
          <p:nvPr/>
        </p:nvSpPr>
        <p:spPr>
          <a:xfrm>
            <a:off x="414603" y="1025115"/>
            <a:ext cx="10300296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함수를 호출한자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(Caller)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호출된 함수를 수행하는 주체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(Callee)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동일 스레드이면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서로 다른 스레드이면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 한다고 볼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E20BBF5-B779-4930-1E52-BF144B38B783}"/>
              </a:ext>
            </a:extLst>
          </p:cNvPr>
          <p:cNvSpPr txBox="1"/>
          <p:nvPr/>
        </p:nvSpPr>
        <p:spPr>
          <a:xfrm>
            <a:off x="3560174" y="5375101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ECE6717-E92A-3415-8576-00202C5B51FC}"/>
              </a:ext>
            </a:extLst>
          </p:cNvPr>
          <p:cNvSpPr txBox="1"/>
          <p:nvPr/>
        </p:nvSpPr>
        <p:spPr>
          <a:xfrm>
            <a:off x="3560174" y="5689236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0454224"/>
      </p:ext>
    </p:extLst>
  </p:cSld>
  <p:clrMapOvr>
    <a:masterClrMapping/>
  </p:clrMapOvr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B819B85-DD6D-AC9D-94DE-1429343BB9DB}"/>
              </a:ext>
            </a:extLst>
          </p:cNvPr>
          <p:cNvSpPr/>
          <p:nvPr/>
        </p:nvSpPr>
        <p:spPr>
          <a:xfrm>
            <a:off x="1627674" y="1425556"/>
            <a:ext cx="9350806" cy="4358205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2E5F456-D730-1212-7EA0-EC3085CB638C}"/>
              </a:ext>
            </a:extLst>
          </p:cNvPr>
          <p:cNvSpPr/>
          <p:nvPr/>
        </p:nvSpPr>
        <p:spPr>
          <a:xfrm>
            <a:off x="229363" y="174597"/>
            <a:ext cx="16626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블록킹</a:t>
            </a:r>
            <a:endParaRPr lang="ko-KR" altLang="en-US" sz="16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B997D3D-7AE2-E682-6AC9-1772A9385E0F}"/>
              </a:ext>
            </a:extLst>
          </p:cNvPr>
          <p:cNvSpPr/>
          <p:nvPr/>
        </p:nvSpPr>
        <p:spPr>
          <a:xfrm>
            <a:off x="541650" y="585802"/>
            <a:ext cx="953491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호출하는 주체와 호출되는 주체가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같은 스레드이기 때문에 모든 작업이 순차적으로 처리되며 처리 결과에 관심을 가진다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블록킹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호출하면 해당 작업이 완료될 때 까지 다른 작업을 진행하지 못하고 차단 된다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AC1A8B-D632-332C-4F39-314DA115DE00}"/>
              </a:ext>
            </a:extLst>
          </p:cNvPr>
          <p:cNvSpPr/>
          <p:nvPr/>
        </p:nvSpPr>
        <p:spPr>
          <a:xfrm>
            <a:off x="1879826" y="1632637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D7AB708-8D23-14B4-1662-B44873E9FE5F}"/>
              </a:ext>
            </a:extLst>
          </p:cNvPr>
          <p:cNvSpPr/>
          <p:nvPr/>
        </p:nvSpPr>
        <p:spPr>
          <a:xfrm>
            <a:off x="541649" y="3387668"/>
            <a:ext cx="461003" cy="433981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652635B-85A0-EC35-CD52-E353BFA2F891}"/>
              </a:ext>
            </a:extLst>
          </p:cNvPr>
          <p:cNvCxnSpPr>
            <a:cxnSpLocks/>
            <a:stCxn id="16" idx="6"/>
            <a:endCxn id="26" idx="1"/>
          </p:cNvCxnSpPr>
          <p:nvPr/>
        </p:nvCxnSpPr>
        <p:spPr>
          <a:xfrm>
            <a:off x="1002652" y="3604659"/>
            <a:ext cx="625022" cy="0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4E32F68-AEC3-0C62-D25F-1C55DC2DD707}"/>
              </a:ext>
            </a:extLst>
          </p:cNvPr>
          <p:cNvSpPr/>
          <p:nvPr/>
        </p:nvSpPr>
        <p:spPr>
          <a:xfrm>
            <a:off x="3377636" y="2471588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8B80FC5-4D0E-5BF0-C75B-1A72631B6E57}"/>
              </a:ext>
            </a:extLst>
          </p:cNvPr>
          <p:cNvSpPr/>
          <p:nvPr/>
        </p:nvSpPr>
        <p:spPr>
          <a:xfrm>
            <a:off x="1872259" y="3404020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0D9F831-F62A-5540-8C94-495772873A8A}"/>
              </a:ext>
            </a:extLst>
          </p:cNvPr>
          <p:cNvSpPr/>
          <p:nvPr/>
        </p:nvSpPr>
        <p:spPr>
          <a:xfrm>
            <a:off x="4880468" y="4058495"/>
            <a:ext cx="1495267" cy="2683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4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281D5A0-9136-7176-AFC9-94DDD048A1F5}"/>
              </a:ext>
            </a:extLst>
          </p:cNvPr>
          <p:cNvSpPr/>
          <p:nvPr/>
        </p:nvSpPr>
        <p:spPr>
          <a:xfrm>
            <a:off x="6380755" y="4786963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90807C59-0B83-5505-DDD5-DDFB3306A8BB}"/>
              </a:ext>
            </a:extLst>
          </p:cNvPr>
          <p:cNvCxnSpPr>
            <a:cxnSpLocks/>
          </p:cNvCxnSpPr>
          <p:nvPr/>
        </p:nvCxnSpPr>
        <p:spPr>
          <a:xfrm>
            <a:off x="4879196" y="1510748"/>
            <a:ext cx="0" cy="415171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8FB0E673-2F31-EB77-0819-76D7C2EBB3F1}"/>
              </a:ext>
            </a:extLst>
          </p:cNvPr>
          <p:cNvCxnSpPr>
            <a:cxnSpLocks/>
          </p:cNvCxnSpPr>
          <p:nvPr/>
        </p:nvCxnSpPr>
        <p:spPr>
          <a:xfrm>
            <a:off x="6375735" y="1510748"/>
            <a:ext cx="0" cy="415171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744A7CA7-BA22-2629-C5FA-3CE8DE4D805D}"/>
              </a:ext>
            </a:extLst>
          </p:cNvPr>
          <p:cNvCxnSpPr>
            <a:cxnSpLocks/>
          </p:cNvCxnSpPr>
          <p:nvPr/>
        </p:nvCxnSpPr>
        <p:spPr>
          <a:xfrm>
            <a:off x="3377636" y="1510748"/>
            <a:ext cx="0" cy="415171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1F526359-9C86-3CA0-5B1D-E35916F04317}"/>
              </a:ext>
            </a:extLst>
          </p:cNvPr>
          <p:cNvCxnSpPr>
            <a:cxnSpLocks/>
          </p:cNvCxnSpPr>
          <p:nvPr/>
        </p:nvCxnSpPr>
        <p:spPr>
          <a:xfrm flipH="1">
            <a:off x="3375092" y="3404020"/>
            <a:ext cx="1495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6F1EE2C7-D03C-C5E1-FFB0-354C64B20632}"/>
              </a:ext>
            </a:extLst>
          </p:cNvPr>
          <p:cNvCxnSpPr>
            <a:cxnSpLocks/>
          </p:cNvCxnSpPr>
          <p:nvPr/>
        </p:nvCxnSpPr>
        <p:spPr>
          <a:xfrm flipH="1">
            <a:off x="1872259" y="5655443"/>
            <a:ext cx="60063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0AC58591-8225-81CA-FE25-197508FCA9B0}"/>
              </a:ext>
            </a:extLst>
          </p:cNvPr>
          <p:cNvSpPr/>
          <p:nvPr/>
        </p:nvSpPr>
        <p:spPr>
          <a:xfrm>
            <a:off x="3693712" y="4099688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F27A9F33-58FB-9328-55A6-004E900D7054}"/>
              </a:ext>
            </a:extLst>
          </p:cNvPr>
          <p:cNvCxnSpPr/>
          <p:nvPr/>
        </p:nvCxnSpPr>
        <p:spPr>
          <a:xfrm>
            <a:off x="3375092" y="4058495"/>
            <a:ext cx="1495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12EC5F50-6B70-FF59-2A1A-EF86FB1FAFB3}"/>
              </a:ext>
            </a:extLst>
          </p:cNvPr>
          <p:cNvCxnSpPr/>
          <p:nvPr/>
        </p:nvCxnSpPr>
        <p:spPr>
          <a:xfrm>
            <a:off x="4880469" y="4772981"/>
            <a:ext cx="1495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494661E8-9DFB-66EF-900C-81CE611CFA46}"/>
              </a:ext>
            </a:extLst>
          </p:cNvPr>
          <p:cNvSpPr txBox="1"/>
          <p:nvPr/>
        </p:nvSpPr>
        <p:spPr>
          <a:xfrm>
            <a:off x="3503954" y="2061254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24" name="왼쪽 중괄호[L] 23">
            <a:extLst>
              <a:ext uri="{FF2B5EF4-FFF2-40B4-BE49-F238E27FC236}">
                <a16:creationId xmlns:a16="http://schemas.microsoft.com/office/drawing/2014/main" id="{8407EC2E-5083-FE1E-42F9-44095E66E5B8}"/>
              </a:ext>
            </a:extLst>
          </p:cNvPr>
          <p:cNvSpPr/>
          <p:nvPr/>
        </p:nvSpPr>
        <p:spPr>
          <a:xfrm flipH="1">
            <a:off x="3424407" y="1903146"/>
            <a:ext cx="9103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61408F1-A7B8-3623-116D-2F150F2BB36D}"/>
              </a:ext>
            </a:extLst>
          </p:cNvPr>
          <p:cNvSpPr txBox="1"/>
          <p:nvPr/>
        </p:nvSpPr>
        <p:spPr>
          <a:xfrm>
            <a:off x="2803280" y="2940563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29" name="왼쪽 중괄호[L] 28">
            <a:extLst>
              <a:ext uri="{FF2B5EF4-FFF2-40B4-BE49-F238E27FC236}">
                <a16:creationId xmlns:a16="http://schemas.microsoft.com/office/drawing/2014/main" id="{5BA621AE-F7E8-9BED-3A65-81032891605E}"/>
              </a:ext>
            </a:extLst>
          </p:cNvPr>
          <p:cNvSpPr/>
          <p:nvPr/>
        </p:nvSpPr>
        <p:spPr>
          <a:xfrm>
            <a:off x="3246073" y="2766154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F0E6482-FE5D-118E-D0AA-D0F2268ADFA3}"/>
              </a:ext>
            </a:extLst>
          </p:cNvPr>
          <p:cNvSpPr txBox="1"/>
          <p:nvPr/>
        </p:nvSpPr>
        <p:spPr>
          <a:xfrm>
            <a:off x="6447849" y="4433963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37" name="왼쪽 중괄호[L] 36">
            <a:extLst>
              <a:ext uri="{FF2B5EF4-FFF2-40B4-BE49-F238E27FC236}">
                <a16:creationId xmlns:a16="http://schemas.microsoft.com/office/drawing/2014/main" id="{1785E488-A9B7-471E-27E2-8BA9E88F9476}"/>
              </a:ext>
            </a:extLst>
          </p:cNvPr>
          <p:cNvSpPr/>
          <p:nvPr/>
        </p:nvSpPr>
        <p:spPr>
          <a:xfrm flipH="1">
            <a:off x="6412542" y="4341901"/>
            <a:ext cx="88067" cy="417092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72358EB-A835-4154-9C48-6BB8C2057163}"/>
              </a:ext>
            </a:extLst>
          </p:cNvPr>
          <p:cNvSpPr txBox="1"/>
          <p:nvPr/>
        </p:nvSpPr>
        <p:spPr>
          <a:xfrm>
            <a:off x="5006128" y="3594218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4" name="왼쪽 중괄호[L] 43">
            <a:extLst>
              <a:ext uri="{FF2B5EF4-FFF2-40B4-BE49-F238E27FC236}">
                <a16:creationId xmlns:a16="http://schemas.microsoft.com/office/drawing/2014/main" id="{D9EAA639-479A-374B-2EE6-043B4CCF560C}"/>
              </a:ext>
            </a:extLst>
          </p:cNvPr>
          <p:cNvSpPr/>
          <p:nvPr/>
        </p:nvSpPr>
        <p:spPr>
          <a:xfrm flipH="1">
            <a:off x="4926581" y="3436110"/>
            <a:ext cx="9103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33978A3-B151-233E-6E35-50BCD12AFA6C}"/>
              </a:ext>
            </a:extLst>
          </p:cNvPr>
          <p:cNvSpPr txBox="1"/>
          <p:nvPr/>
        </p:nvSpPr>
        <p:spPr>
          <a:xfrm>
            <a:off x="7934929" y="5061778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7" name="왼쪽 중괄호[L] 46">
            <a:extLst>
              <a:ext uri="{FF2B5EF4-FFF2-40B4-BE49-F238E27FC236}">
                <a16:creationId xmlns:a16="http://schemas.microsoft.com/office/drawing/2014/main" id="{4DA2E1C5-5A27-8B5E-B7B2-2E3F1B043722}"/>
              </a:ext>
            </a:extLst>
          </p:cNvPr>
          <p:cNvSpPr/>
          <p:nvPr/>
        </p:nvSpPr>
        <p:spPr>
          <a:xfrm flipH="1">
            <a:off x="7899621" y="5040866"/>
            <a:ext cx="85745" cy="345941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2E944485-F523-2B01-82E7-2612CBD07324}"/>
              </a:ext>
            </a:extLst>
          </p:cNvPr>
          <p:cNvCxnSpPr/>
          <p:nvPr/>
        </p:nvCxnSpPr>
        <p:spPr>
          <a:xfrm>
            <a:off x="1879826" y="2468233"/>
            <a:ext cx="1495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A2B76086-7D11-D1F4-F8A2-A3C7E035E266}"/>
              </a:ext>
            </a:extLst>
          </p:cNvPr>
          <p:cNvSpPr txBox="1"/>
          <p:nvPr/>
        </p:nvSpPr>
        <p:spPr>
          <a:xfrm>
            <a:off x="2404196" y="5999212"/>
            <a:ext cx="7797762" cy="57900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0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참고적으로 스레드가 함수 단위로 콜백을 전달하고 실행하는 경우 콜백의 처리 결과에 당장 관심이 없다 라는 비동기 개념을 가질 수 있으나 결국 결과를 만들어 내는 주체는 단일 스레드 자신이기 때문에 비동기 적으로 실행 한다고는 볼 수 없다 </a:t>
            </a:r>
            <a:endParaRPr lang="en-US" altLang="ko-KR" sz="1100" b="0" i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CEC77F39-B644-F2F1-39A9-80B3C80AC0FA}"/>
              </a:ext>
            </a:extLst>
          </p:cNvPr>
          <p:cNvSpPr/>
          <p:nvPr/>
        </p:nvSpPr>
        <p:spPr>
          <a:xfrm>
            <a:off x="7881727" y="5399365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6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직선 연결선[R] 54">
            <a:extLst>
              <a:ext uri="{FF2B5EF4-FFF2-40B4-BE49-F238E27FC236}">
                <a16:creationId xmlns:a16="http://schemas.microsoft.com/office/drawing/2014/main" id="{B33620C1-4F7E-40D1-53C8-5F0F20A9BBD8}"/>
              </a:ext>
            </a:extLst>
          </p:cNvPr>
          <p:cNvCxnSpPr>
            <a:cxnSpLocks/>
          </p:cNvCxnSpPr>
          <p:nvPr/>
        </p:nvCxnSpPr>
        <p:spPr>
          <a:xfrm>
            <a:off x="7879840" y="1510748"/>
            <a:ext cx="0" cy="415171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직선 연결선[R] 74">
            <a:extLst>
              <a:ext uri="{FF2B5EF4-FFF2-40B4-BE49-F238E27FC236}">
                <a16:creationId xmlns:a16="http://schemas.microsoft.com/office/drawing/2014/main" id="{2DB047F3-14DB-F113-44F4-7E15B369E54F}"/>
              </a:ext>
            </a:extLst>
          </p:cNvPr>
          <p:cNvCxnSpPr>
            <a:cxnSpLocks/>
          </p:cNvCxnSpPr>
          <p:nvPr/>
        </p:nvCxnSpPr>
        <p:spPr>
          <a:xfrm>
            <a:off x="9378286" y="1492366"/>
            <a:ext cx="0" cy="415171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5EBF6392-173F-8D7B-D70A-D1C344C8CB5C}"/>
              </a:ext>
            </a:extLst>
          </p:cNvPr>
          <p:cNvCxnSpPr/>
          <p:nvPr/>
        </p:nvCxnSpPr>
        <p:spPr>
          <a:xfrm>
            <a:off x="6383303" y="5399365"/>
            <a:ext cx="1495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왼쪽 중괄호[L] 77">
            <a:extLst>
              <a:ext uri="{FF2B5EF4-FFF2-40B4-BE49-F238E27FC236}">
                <a16:creationId xmlns:a16="http://schemas.microsoft.com/office/drawing/2014/main" id="{BE6E0B82-D47B-1DF0-26AA-5C70DD9EAC02}"/>
              </a:ext>
            </a:extLst>
          </p:cNvPr>
          <p:cNvSpPr/>
          <p:nvPr/>
        </p:nvSpPr>
        <p:spPr>
          <a:xfrm flipH="1">
            <a:off x="9532972" y="1563150"/>
            <a:ext cx="417427" cy="4032486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21217A2-F67A-6A68-C39A-1F33C11CAAE2}"/>
              </a:ext>
            </a:extLst>
          </p:cNvPr>
          <p:cNvSpPr txBox="1"/>
          <p:nvPr/>
        </p:nvSpPr>
        <p:spPr>
          <a:xfrm>
            <a:off x="9976853" y="3440329"/>
            <a:ext cx="9751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r>
              <a:rPr lang="en-US" altLang="ko-Kore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ing</a:t>
            </a:r>
            <a:endParaRPr lang="ko-Kore-KR" altLang="en-US" sz="1400" b="1" i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3288171"/>
      </p:ext>
    </p:extLst>
  </p:cSld>
  <p:clrMapOvr>
    <a:masterClrMapping/>
  </p:clrMapOvr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29E60B0A-ADAA-C29D-D148-44E667CCBC0F}"/>
              </a:ext>
            </a:extLst>
          </p:cNvPr>
          <p:cNvSpPr/>
          <p:nvPr/>
        </p:nvSpPr>
        <p:spPr>
          <a:xfrm>
            <a:off x="4711912" y="4326017"/>
            <a:ext cx="1929281" cy="77782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B819B85-DD6D-AC9D-94DE-1429343BB9DB}"/>
              </a:ext>
            </a:extLst>
          </p:cNvPr>
          <p:cNvSpPr/>
          <p:nvPr/>
        </p:nvSpPr>
        <p:spPr>
          <a:xfrm>
            <a:off x="1645298" y="1670619"/>
            <a:ext cx="9446782" cy="1714368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2E5F456-D730-1212-7EA0-EC3085CB638C}"/>
              </a:ext>
            </a:extLst>
          </p:cNvPr>
          <p:cNvSpPr/>
          <p:nvPr/>
        </p:nvSpPr>
        <p:spPr>
          <a:xfrm>
            <a:off x="193202" y="283280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논블록킹</a:t>
            </a:r>
            <a:endParaRPr lang="ko-KR" altLang="en-US" sz="16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B997D3D-7AE2-E682-6AC9-1772A9385E0F}"/>
              </a:ext>
            </a:extLst>
          </p:cNvPr>
          <p:cNvSpPr/>
          <p:nvPr/>
        </p:nvSpPr>
        <p:spPr>
          <a:xfrm>
            <a:off x="599139" y="646346"/>
            <a:ext cx="1140311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간 관계는 비동기로 시작했지만 한 스레드가 다른 스레드의 작업 결과에 관심을 가짐으로서 부분적으로 동기 처리가 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논블록킹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관계는 비동기이고 스레드 마다 독립적으로 작업을 계속 실행해 나가기 때문에 결과를 기다리거나 대기하는 상황이 발생하지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AC1A8B-D632-332C-4F39-314DA115DE00}"/>
              </a:ext>
            </a:extLst>
          </p:cNvPr>
          <p:cNvSpPr/>
          <p:nvPr/>
        </p:nvSpPr>
        <p:spPr>
          <a:xfrm>
            <a:off x="1892429" y="2122684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D7AB708-8D23-14B4-1662-B44873E9FE5F}"/>
              </a:ext>
            </a:extLst>
          </p:cNvPr>
          <p:cNvSpPr/>
          <p:nvPr/>
        </p:nvSpPr>
        <p:spPr>
          <a:xfrm>
            <a:off x="599139" y="2313190"/>
            <a:ext cx="461003" cy="433981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652635B-85A0-EC35-CD52-E353BFA2F891}"/>
              </a:ext>
            </a:extLst>
          </p:cNvPr>
          <p:cNvCxnSpPr>
            <a:cxnSpLocks/>
            <a:stCxn id="16" idx="6"/>
            <a:endCxn id="26" idx="1"/>
          </p:cNvCxnSpPr>
          <p:nvPr/>
        </p:nvCxnSpPr>
        <p:spPr>
          <a:xfrm flipV="1">
            <a:off x="1060142" y="2527803"/>
            <a:ext cx="585156" cy="2378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4E32F68-AEC3-0C62-D25F-1C55DC2DD707}"/>
              </a:ext>
            </a:extLst>
          </p:cNvPr>
          <p:cNvSpPr/>
          <p:nvPr/>
        </p:nvSpPr>
        <p:spPr>
          <a:xfrm>
            <a:off x="3395260" y="2390796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EE49494-289F-B494-00E1-18DD099C3E5F}"/>
              </a:ext>
            </a:extLst>
          </p:cNvPr>
          <p:cNvSpPr/>
          <p:nvPr/>
        </p:nvSpPr>
        <p:spPr>
          <a:xfrm>
            <a:off x="4898577" y="4583805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8B80FC5-4D0E-5BF0-C75B-1A72631B6E57}"/>
              </a:ext>
            </a:extLst>
          </p:cNvPr>
          <p:cNvSpPr/>
          <p:nvPr/>
        </p:nvSpPr>
        <p:spPr>
          <a:xfrm>
            <a:off x="4898093" y="2654980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4" name="꺾인 연결선[E] 103">
            <a:extLst>
              <a:ext uri="{FF2B5EF4-FFF2-40B4-BE49-F238E27FC236}">
                <a16:creationId xmlns:a16="http://schemas.microsoft.com/office/drawing/2014/main" id="{781D2AE3-D5CE-B12A-6E74-5A3854DBF8DC}"/>
              </a:ext>
            </a:extLst>
          </p:cNvPr>
          <p:cNvCxnSpPr>
            <a:cxnSpLocks/>
            <a:stCxn id="7" idx="3"/>
            <a:endCxn id="28" idx="0"/>
          </p:cNvCxnSpPr>
          <p:nvPr/>
        </p:nvCxnSpPr>
        <p:spPr>
          <a:xfrm>
            <a:off x="3395262" y="2253806"/>
            <a:ext cx="751415" cy="136990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꺾인 연결선[E] 104">
            <a:extLst>
              <a:ext uri="{FF2B5EF4-FFF2-40B4-BE49-F238E27FC236}">
                <a16:creationId xmlns:a16="http://schemas.microsoft.com/office/drawing/2014/main" id="{7D6EFE53-3AF6-6347-445B-32318F266C4E}"/>
              </a:ext>
            </a:extLst>
          </p:cNvPr>
          <p:cNvCxnSpPr>
            <a:cxnSpLocks/>
            <a:stCxn id="28" idx="3"/>
            <a:endCxn id="31" idx="0"/>
          </p:cNvCxnSpPr>
          <p:nvPr/>
        </p:nvCxnSpPr>
        <p:spPr>
          <a:xfrm>
            <a:off x="4898093" y="2521918"/>
            <a:ext cx="751417" cy="13306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타원 116">
            <a:extLst>
              <a:ext uri="{FF2B5EF4-FFF2-40B4-BE49-F238E27FC236}">
                <a16:creationId xmlns:a16="http://schemas.microsoft.com/office/drawing/2014/main" id="{F05397C2-1A8F-FD60-0125-E9E97EF59D85}"/>
              </a:ext>
            </a:extLst>
          </p:cNvPr>
          <p:cNvSpPr/>
          <p:nvPr/>
        </p:nvSpPr>
        <p:spPr>
          <a:xfrm>
            <a:off x="3953952" y="4497936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8CB87D83-66D7-C444-B5E6-9704D1DF944E}"/>
              </a:ext>
            </a:extLst>
          </p:cNvPr>
          <p:cNvCxnSpPr>
            <a:cxnSpLocks/>
            <a:stCxn id="117" idx="6"/>
            <a:endCxn id="27" idx="1"/>
          </p:cNvCxnSpPr>
          <p:nvPr/>
        </p:nvCxnSpPr>
        <p:spPr>
          <a:xfrm>
            <a:off x="4414955" y="4714927"/>
            <a:ext cx="296957" cy="1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3F9F373-311A-05CC-0E05-268E6878BE9D}"/>
              </a:ext>
            </a:extLst>
          </p:cNvPr>
          <p:cNvCxnSpPr>
            <a:cxnSpLocks/>
            <a:stCxn id="31" idx="2"/>
            <a:endCxn id="29" idx="0"/>
          </p:cNvCxnSpPr>
          <p:nvPr/>
        </p:nvCxnSpPr>
        <p:spPr>
          <a:xfrm>
            <a:off x="5649510" y="2917224"/>
            <a:ext cx="484" cy="16665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1DA787D-9F3F-D6CE-2D40-D84A4DC488DF}"/>
              </a:ext>
            </a:extLst>
          </p:cNvPr>
          <p:cNvSpPr/>
          <p:nvPr/>
        </p:nvSpPr>
        <p:spPr>
          <a:xfrm>
            <a:off x="1460095" y="5531162"/>
            <a:ext cx="9866528" cy="57900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Task4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T2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작업과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T5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작업이 완료되었는지 대기 및 확인 작업을 하고 있다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동기식 처리라고 할 수 있다</a:t>
            </a:r>
            <a:endParaRPr lang="en-US" altLang="ko-KR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 Wait and Acknowledge "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어떤 작업을 비동기적으로 실행시킨 후 해당 작업의 완료 여부를 체크하면서 작업이 완료되었을 때 그 결과를 확인하고 처리하는 것을 말한다</a:t>
            </a: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744A7CA7-BA22-2629-C5FA-3CE8DE4D805D}"/>
              </a:ext>
            </a:extLst>
          </p:cNvPr>
          <p:cNvCxnSpPr>
            <a:cxnSpLocks/>
          </p:cNvCxnSpPr>
          <p:nvPr/>
        </p:nvCxnSpPr>
        <p:spPr>
          <a:xfrm>
            <a:off x="3395260" y="1786417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90807C59-0B83-5505-DDD5-DDFB3306A8BB}"/>
              </a:ext>
            </a:extLst>
          </p:cNvPr>
          <p:cNvCxnSpPr>
            <a:cxnSpLocks/>
          </p:cNvCxnSpPr>
          <p:nvPr/>
        </p:nvCxnSpPr>
        <p:spPr>
          <a:xfrm>
            <a:off x="4890764" y="1786417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8FB0E673-2F31-EB77-0819-76D7C2EBB3F1}"/>
              </a:ext>
            </a:extLst>
          </p:cNvPr>
          <p:cNvCxnSpPr>
            <a:cxnSpLocks/>
          </p:cNvCxnSpPr>
          <p:nvPr/>
        </p:nvCxnSpPr>
        <p:spPr>
          <a:xfrm>
            <a:off x="6393359" y="1786417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0D9F831-F62A-5540-8C94-495772873A8A}"/>
              </a:ext>
            </a:extLst>
          </p:cNvPr>
          <p:cNvSpPr/>
          <p:nvPr/>
        </p:nvSpPr>
        <p:spPr>
          <a:xfrm>
            <a:off x="6399415" y="2653040"/>
            <a:ext cx="1502833" cy="2683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4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6" name="꺾인 연결선[E] 45">
            <a:extLst>
              <a:ext uri="{FF2B5EF4-FFF2-40B4-BE49-F238E27FC236}">
                <a16:creationId xmlns:a16="http://schemas.microsoft.com/office/drawing/2014/main" id="{79147E32-2C8D-082F-C3E6-7F5ED889A86A}"/>
              </a:ext>
            </a:extLst>
          </p:cNvPr>
          <p:cNvCxnSpPr>
            <a:cxnSpLocks/>
            <a:stCxn id="28" idx="3"/>
            <a:endCxn id="45" idx="0"/>
          </p:cNvCxnSpPr>
          <p:nvPr/>
        </p:nvCxnSpPr>
        <p:spPr>
          <a:xfrm>
            <a:off x="4898093" y="2521918"/>
            <a:ext cx="2252739" cy="13112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281D5A0-9136-7176-AFC9-94DDD048A1F5}"/>
              </a:ext>
            </a:extLst>
          </p:cNvPr>
          <p:cNvSpPr/>
          <p:nvPr/>
        </p:nvSpPr>
        <p:spPr>
          <a:xfrm>
            <a:off x="7903520" y="2935617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직선 연결선[R] 54">
            <a:extLst>
              <a:ext uri="{FF2B5EF4-FFF2-40B4-BE49-F238E27FC236}">
                <a16:creationId xmlns:a16="http://schemas.microsoft.com/office/drawing/2014/main" id="{B33620C1-4F7E-40D1-53C8-5F0F20A9BBD8}"/>
              </a:ext>
            </a:extLst>
          </p:cNvPr>
          <p:cNvCxnSpPr>
            <a:cxnSpLocks/>
          </p:cNvCxnSpPr>
          <p:nvPr/>
        </p:nvCxnSpPr>
        <p:spPr>
          <a:xfrm>
            <a:off x="7897464" y="1788357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모서리가 둥근 직사각형 60">
            <a:extLst>
              <a:ext uri="{FF2B5EF4-FFF2-40B4-BE49-F238E27FC236}">
                <a16:creationId xmlns:a16="http://schemas.microsoft.com/office/drawing/2014/main" id="{CB358E81-49E6-2828-EA98-3813D05BA9E4}"/>
              </a:ext>
            </a:extLst>
          </p:cNvPr>
          <p:cNvSpPr/>
          <p:nvPr/>
        </p:nvSpPr>
        <p:spPr>
          <a:xfrm>
            <a:off x="7727616" y="4322689"/>
            <a:ext cx="1929281" cy="77782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7A5FF72C-C024-84D9-65E7-E0B80F46C42B}"/>
              </a:ext>
            </a:extLst>
          </p:cNvPr>
          <p:cNvSpPr/>
          <p:nvPr/>
        </p:nvSpPr>
        <p:spPr>
          <a:xfrm>
            <a:off x="7903520" y="4576764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E33E14F5-ED80-788F-614E-FA1566A05DCC}"/>
              </a:ext>
            </a:extLst>
          </p:cNvPr>
          <p:cNvSpPr/>
          <p:nvPr/>
        </p:nvSpPr>
        <p:spPr>
          <a:xfrm>
            <a:off x="10124210" y="4494608"/>
            <a:ext cx="461003" cy="433981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735EF36-308E-4823-D4EF-4C235441A28D}"/>
              </a:ext>
            </a:extLst>
          </p:cNvPr>
          <p:cNvCxnSpPr>
            <a:cxnSpLocks/>
            <a:stCxn id="63" idx="2"/>
            <a:endCxn id="61" idx="3"/>
          </p:cNvCxnSpPr>
          <p:nvPr/>
        </p:nvCxnSpPr>
        <p:spPr>
          <a:xfrm flipH="1">
            <a:off x="9656897" y="4711599"/>
            <a:ext cx="467313" cy="1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8CCD09C5-93FF-EB27-D444-F5BFC60F4F63}"/>
              </a:ext>
            </a:extLst>
          </p:cNvPr>
          <p:cNvCxnSpPr>
            <a:cxnSpLocks/>
            <a:stCxn id="59" idx="2"/>
            <a:endCxn id="62" idx="0"/>
          </p:cNvCxnSpPr>
          <p:nvPr/>
        </p:nvCxnSpPr>
        <p:spPr>
          <a:xfrm>
            <a:off x="8654937" y="3197861"/>
            <a:ext cx="0" cy="137890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꺾인 연결선[E] 72">
            <a:extLst>
              <a:ext uri="{FF2B5EF4-FFF2-40B4-BE49-F238E27FC236}">
                <a16:creationId xmlns:a16="http://schemas.microsoft.com/office/drawing/2014/main" id="{431B9A67-38D0-88E0-A54A-9977FA2576CE}"/>
              </a:ext>
            </a:extLst>
          </p:cNvPr>
          <p:cNvCxnSpPr>
            <a:cxnSpLocks/>
            <a:stCxn id="45" idx="3"/>
            <a:endCxn id="59" idx="0"/>
          </p:cNvCxnSpPr>
          <p:nvPr/>
        </p:nvCxnSpPr>
        <p:spPr>
          <a:xfrm>
            <a:off x="7902248" y="2787190"/>
            <a:ext cx="752689" cy="148427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구부러진 연결선[U] 2">
            <a:extLst>
              <a:ext uri="{FF2B5EF4-FFF2-40B4-BE49-F238E27FC236}">
                <a16:creationId xmlns:a16="http://schemas.microsoft.com/office/drawing/2014/main" id="{56A92447-248C-7C45-6E9D-4C34925AAE15}"/>
              </a:ext>
            </a:extLst>
          </p:cNvPr>
          <p:cNvCxnSpPr>
            <a:cxnSpLocks/>
          </p:cNvCxnSpPr>
          <p:nvPr/>
        </p:nvCxnSpPr>
        <p:spPr>
          <a:xfrm rot="5400000">
            <a:off x="5698384" y="3197951"/>
            <a:ext cx="1659540" cy="1098087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구부러진 연결선[U] 5">
            <a:extLst>
              <a:ext uri="{FF2B5EF4-FFF2-40B4-BE49-F238E27FC236}">
                <a16:creationId xmlns:a16="http://schemas.microsoft.com/office/drawing/2014/main" id="{2CA4E202-D3AA-CC52-299F-D5B6EC8C5963}"/>
              </a:ext>
            </a:extLst>
          </p:cNvPr>
          <p:cNvCxnSpPr>
            <a:cxnSpLocks/>
          </p:cNvCxnSpPr>
          <p:nvPr/>
        </p:nvCxnSpPr>
        <p:spPr>
          <a:xfrm rot="16200000" flipH="1">
            <a:off x="7037688" y="3144463"/>
            <a:ext cx="1659540" cy="1205066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7181A87-89DA-7A27-D667-4318FC8D4BDC}"/>
              </a:ext>
            </a:extLst>
          </p:cNvPr>
          <p:cNvSpPr txBox="1"/>
          <p:nvPr/>
        </p:nvSpPr>
        <p:spPr>
          <a:xfrm>
            <a:off x="6199514" y="3837912"/>
            <a:ext cx="19026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and Acknowledge</a:t>
            </a:r>
            <a:endParaRPr lang="ko-Kore-KR" altLang="en-US" sz="120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982197A-B957-53EC-732C-4585DE1DE7D1}"/>
              </a:ext>
            </a:extLst>
          </p:cNvPr>
          <p:cNvSpPr/>
          <p:nvPr/>
        </p:nvSpPr>
        <p:spPr>
          <a:xfrm>
            <a:off x="6692914" y="3528919"/>
            <a:ext cx="953514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처리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E520D2D-6551-51F9-14E1-E6C4495FB3F6}"/>
              </a:ext>
            </a:extLst>
          </p:cNvPr>
          <p:cNvSpPr/>
          <p:nvPr/>
        </p:nvSpPr>
        <p:spPr>
          <a:xfrm>
            <a:off x="9414199" y="2936493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6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" name="꺾인 연결선[E] 10">
            <a:extLst>
              <a:ext uri="{FF2B5EF4-FFF2-40B4-BE49-F238E27FC236}">
                <a16:creationId xmlns:a16="http://schemas.microsoft.com/office/drawing/2014/main" id="{2DC0DFAA-3DED-E9AA-A32A-B7545B1EEB90}"/>
              </a:ext>
            </a:extLst>
          </p:cNvPr>
          <p:cNvCxnSpPr>
            <a:cxnSpLocks/>
            <a:stCxn id="45" idx="3"/>
            <a:endCxn id="9" idx="0"/>
          </p:cNvCxnSpPr>
          <p:nvPr/>
        </p:nvCxnSpPr>
        <p:spPr>
          <a:xfrm>
            <a:off x="7902248" y="2787190"/>
            <a:ext cx="2263368" cy="149303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37E9E3B-CAD6-2A1C-7AAC-6CD282F09E61}"/>
              </a:ext>
            </a:extLst>
          </p:cNvPr>
          <p:cNvSpPr txBox="1"/>
          <p:nvPr/>
        </p:nvSpPr>
        <p:spPr>
          <a:xfrm>
            <a:off x="4669445" y="3743145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0A64289-1280-F366-2956-BF589BD8B667}"/>
              </a:ext>
            </a:extLst>
          </p:cNvPr>
          <p:cNvSpPr txBox="1"/>
          <p:nvPr/>
        </p:nvSpPr>
        <p:spPr>
          <a:xfrm>
            <a:off x="8786277" y="3745223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1B05103E-E863-B099-B3B3-B7BE3E2AE81B}"/>
              </a:ext>
            </a:extLst>
          </p:cNvPr>
          <p:cNvCxnSpPr>
            <a:cxnSpLocks/>
          </p:cNvCxnSpPr>
          <p:nvPr/>
        </p:nvCxnSpPr>
        <p:spPr>
          <a:xfrm flipV="1">
            <a:off x="5763509" y="2917224"/>
            <a:ext cx="0" cy="16665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C64C7A03-DF59-F5EC-F8A5-12F30E1DEC24}"/>
              </a:ext>
            </a:extLst>
          </p:cNvPr>
          <p:cNvCxnSpPr>
            <a:cxnSpLocks/>
          </p:cNvCxnSpPr>
          <p:nvPr/>
        </p:nvCxnSpPr>
        <p:spPr>
          <a:xfrm flipV="1">
            <a:off x="8786277" y="3196319"/>
            <a:ext cx="0" cy="138748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9579262"/>
      </p:ext>
    </p:extLst>
  </p:cSld>
  <p:clrMapOvr>
    <a:masterClrMapping/>
  </p:clrMapOvr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29E60B0A-ADAA-C29D-D148-44E667CCBC0F}"/>
              </a:ext>
            </a:extLst>
          </p:cNvPr>
          <p:cNvSpPr/>
          <p:nvPr/>
        </p:nvSpPr>
        <p:spPr>
          <a:xfrm>
            <a:off x="1968399" y="4497937"/>
            <a:ext cx="1271368" cy="43398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B819B85-DD6D-AC9D-94DE-1429343BB9DB}"/>
              </a:ext>
            </a:extLst>
          </p:cNvPr>
          <p:cNvSpPr/>
          <p:nvPr/>
        </p:nvSpPr>
        <p:spPr>
          <a:xfrm>
            <a:off x="1725854" y="1670620"/>
            <a:ext cx="8114543" cy="1714368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2E5F456-D730-1212-7EA0-EC3085CB638C}"/>
              </a:ext>
            </a:extLst>
          </p:cNvPr>
          <p:cNvSpPr/>
          <p:nvPr/>
        </p:nvSpPr>
        <p:spPr>
          <a:xfrm>
            <a:off x="193202" y="283280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블록킹</a:t>
            </a:r>
            <a:endParaRPr lang="ko-KR" altLang="en-US" sz="16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B997D3D-7AE2-E682-6AC9-1772A9385E0F}"/>
              </a:ext>
            </a:extLst>
          </p:cNvPr>
          <p:cNvSpPr/>
          <p:nvPr/>
        </p:nvSpPr>
        <p:spPr>
          <a:xfrm>
            <a:off x="599139" y="646346"/>
            <a:ext cx="1140311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호출하고 작업을 처리하는 스레드가 서로 다르기 때문에 각각 다른 스택 공간에서 독립적으로 작업을 수행하는 관계를 가진다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블로킹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수행하다가 외부 리소스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파일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데이터베이스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네트워크 등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응답을 기다려야 할 때 블로킹이 발생할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AC1A8B-D632-332C-4F39-314DA115DE00}"/>
              </a:ext>
            </a:extLst>
          </p:cNvPr>
          <p:cNvSpPr/>
          <p:nvPr/>
        </p:nvSpPr>
        <p:spPr>
          <a:xfrm>
            <a:off x="1979041" y="2122685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D7AB708-8D23-14B4-1662-B44873E9FE5F}"/>
              </a:ext>
            </a:extLst>
          </p:cNvPr>
          <p:cNvSpPr/>
          <p:nvPr/>
        </p:nvSpPr>
        <p:spPr>
          <a:xfrm>
            <a:off x="679695" y="2313191"/>
            <a:ext cx="461003" cy="433981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652635B-85A0-EC35-CD52-E353BFA2F891}"/>
              </a:ext>
            </a:extLst>
          </p:cNvPr>
          <p:cNvCxnSpPr>
            <a:cxnSpLocks/>
            <a:stCxn id="16" idx="6"/>
            <a:endCxn id="26" idx="1"/>
          </p:cNvCxnSpPr>
          <p:nvPr/>
        </p:nvCxnSpPr>
        <p:spPr>
          <a:xfrm flipV="1">
            <a:off x="1140698" y="2527804"/>
            <a:ext cx="585156" cy="2378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4E32F68-AEC3-0C62-D25F-1C55DC2DD707}"/>
              </a:ext>
            </a:extLst>
          </p:cNvPr>
          <p:cNvSpPr/>
          <p:nvPr/>
        </p:nvSpPr>
        <p:spPr>
          <a:xfrm>
            <a:off x="3481872" y="2390797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8B80FC5-4D0E-5BF0-C75B-1A72631B6E57}"/>
              </a:ext>
            </a:extLst>
          </p:cNvPr>
          <p:cNvSpPr/>
          <p:nvPr/>
        </p:nvSpPr>
        <p:spPr>
          <a:xfrm>
            <a:off x="4978649" y="2654981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4" name="꺾인 연결선[E] 103">
            <a:extLst>
              <a:ext uri="{FF2B5EF4-FFF2-40B4-BE49-F238E27FC236}">
                <a16:creationId xmlns:a16="http://schemas.microsoft.com/office/drawing/2014/main" id="{781D2AE3-D5CE-B12A-6E74-5A3854DBF8DC}"/>
              </a:ext>
            </a:extLst>
          </p:cNvPr>
          <p:cNvCxnSpPr>
            <a:cxnSpLocks/>
            <a:stCxn id="7" idx="3"/>
            <a:endCxn id="28" idx="0"/>
          </p:cNvCxnSpPr>
          <p:nvPr/>
        </p:nvCxnSpPr>
        <p:spPr>
          <a:xfrm>
            <a:off x="3481874" y="2253807"/>
            <a:ext cx="751415" cy="136990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꺾인 연결선[E] 104">
            <a:extLst>
              <a:ext uri="{FF2B5EF4-FFF2-40B4-BE49-F238E27FC236}">
                <a16:creationId xmlns:a16="http://schemas.microsoft.com/office/drawing/2014/main" id="{7D6EFE53-3AF6-6347-445B-32318F266C4E}"/>
              </a:ext>
            </a:extLst>
          </p:cNvPr>
          <p:cNvCxnSpPr>
            <a:cxnSpLocks/>
            <a:stCxn id="28" idx="3"/>
            <a:endCxn id="31" idx="0"/>
          </p:cNvCxnSpPr>
          <p:nvPr/>
        </p:nvCxnSpPr>
        <p:spPr>
          <a:xfrm>
            <a:off x="4984705" y="2521919"/>
            <a:ext cx="745361" cy="13306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타원 116">
            <a:extLst>
              <a:ext uri="{FF2B5EF4-FFF2-40B4-BE49-F238E27FC236}">
                <a16:creationId xmlns:a16="http://schemas.microsoft.com/office/drawing/2014/main" id="{F05397C2-1A8F-FD60-0125-E9E97EF59D85}"/>
              </a:ext>
            </a:extLst>
          </p:cNvPr>
          <p:cNvSpPr/>
          <p:nvPr/>
        </p:nvSpPr>
        <p:spPr>
          <a:xfrm>
            <a:off x="2373173" y="5105536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8CB87D83-66D7-C444-B5E6-9704D1DF944E}"/>
              </a:ext>
            </a:extLst>
          </p:cNvPr>
          <p:cNvCxnSpPr>
            <a:cxnSpLocks/>
            <a:stCxn id="117" idx="0"/>
            <a:endCxn id="27" idx="2"/>
          </p:cNvCxnSpPr>
          <p:nvPr/>
        </p:nvCxnSpPr>
        <p:spPr>
          <a:xfrm flipV="1">
            <a:off x="2603675" y="4931918"/>
            <a:ext cx="408" cy="173618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3F9F373-311A-05CC-0E05-268E6878BE9D}"/>
              </a:ext>
            </a:extLst>
          </p:cNvPr>
          <p:cNvCxnSpPr>
            <a:cxnSpLocks/>
            <a:stCxn id="31" idx="2"/>
            <a:endCxn id="60" idx="0"/>
          </p:cNvCxnSpPr>
          <p:nvPr/>
        </p:nvCxnSpPr>
        <p:spPr>
          <a:xfrm>
            <a:off x="5730066" y="2917225"/>
            <a:ext cx="2045" cy="1584873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1DA787D-9F3F-D6CE-2D40-D84A4DC488DF}"/>
              </a:ext>
            </a:extLst>
          </p:cNvPr>
          <p:cNvSpPr/>
          <p:nvPr/>
        </p:nvSpPr>
        <p:spPr>
          <a:xfrm>
            <a:off x="602237" y="6034432"/>
            <a:ext cx="10376663" cy="325089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일반적드로 비동기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블록킹 상황이 발생하는 경우는 사용자가 어떤 의도를 가지고 구현했다기 보다는 실행 환경과 기술구조에 의해 나타나는 형태라고 볼 수 있으며 흔한 방식은 아니다  </a:t>
            </a:r>
            <a:endParaRPr lang="en-US" altLang="ko-KR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744A7CA7-BA22-2629-C5FA-3CE8DE4D805D}"/>
              </a:ext>
            </a:extLst>
          </p:cNvPr>
          <p:cNvCxnSpPr>
            <a:cxnSpLocks/>
          </p:cNvCxnSpPr>
          <p:nvPr/>
        </p:nvCxnSpPr>
        <p:spPr>
          <a:xfrm>
            <a:off x="3475816" y="1786418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90807C59-0B83-5505-DDD5-DDFB3306A8BB}"/>
              </a:ext>
            </a:extLst>
          </p:cNvPr>
          <p:cNvCxnSpPr>
            <a:cxnSpLocks/>
          </p:cNvCxnSpPr>
          <p:nvPr/>
        </p:nvCxnSpPr>
        <p:spPr>
          <a:xfrm>
            <a:off x="4977376" y="1786418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0D9F831-F62A-5540-8C94-495772873A8A}"/>
              </a:ext>
            </a:extLst>
          </p:cNvPr>
          <p:cNvSpPr/>
          <p:nvPr/>
        </p:nvSpPr>
        <p:spPr>
          <a:xfrm>
            <a:off x="6479971" y="2938149"/>
            <a:ext cx="1502833" cy="2683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4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6" name="꺾인 연결선[E] 45">
            <a:extLst>
              <a:ext uri="{FF2B5EF4-FFF2-40B4-BE49-F238E27FC236}">
                <a16:creationId xmlns:a16="http://schemas.microsoft.com/office/drawing/2014/main" id="{79147E32-2C8D-082F-C3E6-7F5ED889A86A}"/>
              </a:ext>
            </a:extLst>
          </p:cNvPr>
          <p:cNvCxnSpPr>
            <a:cxnSpLocks/>
            <a:stCxn id="28" idx="3"/>
            <a:endCxn id="45" idx="0"/>
          </p:cNvCxnSpPr>
          <p:nvPr/>
        </p:nvCxnSpPr>
        <p:spPr>
          <a:xfrm>
            <a:off x="4984705" y="2521919"/>
            <a:ext cx="2246683" cy="416230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281D5A0-9136-7176-AFC9-94DDD048A1F5}"/>
              </a:ext>
            </a:extLst>
          </p:cNvPr>
          <p:cNvSpPr/>
          <p:nvPr/>
        </p:nvSpPr>
        <p:spPr>
          <a:xfrm>
            <a:off x="7984076" y="2935618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직선 연결선[R] 54">
            <a:extLst>
              <a:ext uri="{FF2B5EF4-FFF2-40B4-BE49-F238E27FC236}">
                <a16:creationId xmlns:a16="http://schemas.microsoft.com/office/drawing/2014/main" id="{B33620C1-4F7E-40D1-53C8-5F0F20A9BBD8}"/>
              </a:ext>
            </a:extLst>
          </p:cNvPr>
          <p:cNvCxnSpPr>
            <a:cxnSpLocks/>
          </p:cNvCxnSpPr>
          <p:nvPr/>
        </p:nvCxnSpPr>
        <p:spPr>
          <a:xfrm>
            <a:off x="7984076" y="1788358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꺾인 연결선[E] 72">
            <a:extLst>
              <a:ext uri="{FF2B5EF4-FFF2-40B4-BE49-F238E27FC236}">
                <a16:creationId xmlns:a16="http://schemas.microsoft.com/office/drawing/2014/main" id="{431B9A67-38D0-88E0-A54A-9977FA2576CE}"/>
              </a:ext>
            </a:extLst>
          </p:cNvPr>
          <p:cNvCxnSpPr>
            <a:cxnSpLocks/>
            <a:stCxn id="45" idx="3"/>
            <a:endCxn id="59" idx="0"/>
          </p:cNvCxnSpPr>
          <p:nvPr/>
        </p:nvCxnSpPr>
        <p:spPr>
          <a:xfrm flipV="1">
            <a:off x="7982804" y="2935618"/>
            <a:ext cx="752689" cy="136681"/>
          </a:xfrm>
          <a:prstGeom prst="bentConnector4">
            <a:avLst>
              <a:gd name="adj1" fmla="val 84"/>
              <a:gd name="adj2" fmla="val 267251"/>
            </a:avLst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514F722-2AAF-44F8-4610-630B9EF58FA4}"/>
              </a:ext>
            </a:extLst>
          </p:cNvPr>
          <p:cNvSpPr/>
          <p:nvPr/>
        </p:nvSpPr>
        <p:spPr>
          <a:xfrm>
            <a:off x="2052434" y="4583805"/>
            <a:ext cx="110248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D3615DA-CF31-0492-C89D-09C86265795E}"/>
              </a:ext>
            </a:extLst>
          </p:cNvPr>
          <p:cNvCxnSpPr>
            <a:cxnSpLocks/>
          </p:cNvCxnSpPr>
          <p:nvPr/>
        </p:nvCxnSpPr>
        <p:spPr>
          <a:xfrm>
            <a:off x="2615400" y="2384929"/>
            <a:ext cx="722" cy="2198876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5A9D9002-5487-BCC0-EF71-1F26EC13A4F1}"/>
              </a:ext>
            </a:extLst>
          </p:cNvPr>
          <p:cNvCxnSpPr>
            <a:cxnSpLocks/>
            <a:stCxn id="28" idx="2"/>
          </p:cNvCxnSpPr>
          <p:nvPr/>
        </p:nvCxnSpPr>
        <p:spPr>
          <a:xfrm>
            <a:off x="4233289" y="2653041"/>
            <a:ext cx="0" cy="1844202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5C74A7E5-E6B1-136C-D749-435900530B62}"/>
              </a:ext>
            </a:extLst>
          </p:cNvPr>
          <p:cNvCxnSpPr>
            <a:cxnSpLocks/>
          </p:cNvCxnSpPr>
          <p:nvPr/>
        </p:nvCxnSpPr>
        <p:spPr>
          <a:xfrm>
            <a:off x="7231388" y="3218561"/>
            <a:ext cx="0" cy="1267529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8FB0E673-2F31-EB77-0819-76D7C2EBB3F1}"/>
              </a:ext>
            </a:extLst>
          </p:cNvPr>
          <p:cNvCxnSpPr>
            <a:cxnSpLocks/>
          </p:cNvCxnSpPr>
          <p:nvPr/>
        </p:nvCxnSpPr>
        <p:spPr>
          <a:xfrm>
            <a:off x="6473915" y="1786418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원통[C] 42">
            <a:extLst>
              <a:ext uri="{FF2B5EF4-FFF2-40B4-BE49-F238E27FC236}">
                <a16:creationId xmlns:a16="http://schemas.microsoft.com/office/drawing/2014/main" id="{AC691CA0-648D-D378-C8E2-30D4DA316CF7}"/>
              </a:ext>
            </a:extLst>
          </p:cNvPr>
          <p:cNvSpPr/>
          <p:nvPr/>
        </p:nvSpPr>
        <p:spPr>
          <a:xfrm>
            <a:off x="10562804" y="2723209"/>
            <a:ext cx="581341" cy="687062"/>
          </a:xfrm>
          <a:prstGeom prst="can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DB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8825A0F5-7808-CFEB-871B-E080C361C165}"/>
              </a:ext>
            </a:extLst>
          </p:cNvPr>
          <p:cNvCxnSpPr>
            <a:stCxn id="59" idx="3"/>
            <a:endCxn id="43" idx="2"/>
          </p:cNvCxnSpPr>
          <p:nvPr/>
        </p:nvCxnSpPr>
        <p:spPr>
          <a:xfrm>
            <a:off x="9486909" y="3066740"/>
            <a:ext cx="107589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9626893F-B55E-5E38-1572-38476A7629CD}"/>
              </a:ext>
            </a:extLst>
          </p:cNvPr>
          <p:cNvSpPr txBox="1"/>
          <p:nvPr/>
        </p:nvSpPr>
        <p:spPr>
          <a:xfrm>
            <a:off x="9831388" y="3073762"/>
            <a:ext cx="7056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77046062-0DCC-2EAC-937C-256AE41FEEFB}"/>
              </a:ext>
            </a:extLst>
          </p:cNvPr>
          <p:cNvCxnSpPr>
            <a:cxnSpLocks/>
          </p:cNvCxnSpPr>
          <p:nvPr/>
        </p:nvCxnSpPr>
        <p:spPr>
          <a:xfrm flipV="1">
            <a:off x="2714184" y="2384929"/>
            <a:ext cx="71" cy="2198875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F01DE851-C01A-3807-73EE-3746722E0802}"/>
              </a:ext>
            </a:extLst>
          </p:cNvPr>
          <p:cNvCxnSpPr>
            <a:cxnSpLocks/>
          </p:cNvCxnSpPr>
          <p:nvPr/>
        </p:nvCxnSpPr>
        <p:spPr>
          <a:xfrm flipV="1">
            <a:off x="4324414" y="2631686"/>
            <a:ext cx="0" cy="1952118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D355BFDE-91F2-FFD4-7F2F-D37AF6C23238}"/>
              </a:ext>
            </a:extLst>
          </p:cNvPr>
          <p:cNvCxnSpPr>
            <a:cxnSpLocks/>
          </p:cNvCxnSpPr>
          <p:nvPr/>
        </p:nvCxnSpPr>
        <p:spPr>
          <a:xfrm flipV="1">
            <a:off x="5820153" y="2917225"/>
            <a:ext cx="0" cy="1580018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F38D74D2-22F7-9FF1-FB2B-7024BEE36A9C}"/>
              </a:ext>
            </a:extLst>
          </p:cNvPr>
          <p:cNvCxnSpPr>
            <a:cxnSpLocks/>
          </p:cNvCxnSpPr>
          <p:nvPr/>
        </p:nvCxnSpPr>
        <p:spPr>
          <a:xfrm flipV="1">
            <a:off x="7340116" y="3196872"/>
            <a:ext cx="0" cy="1289218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A5765296-022F-A101-9A78-19030BD21847}"/>
              </a:ext>
            </a:extLst>
          </p:cNvPr>
          <p:cNvSpPr txBox="1"/>
          <p:nvPr/>
        </p:nvSpPr>
        <p:spPr>
          <a:xfrm>
            <a:off x="1750391" y="3831845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2B825333-679E-A567-189E-E0DAAD576794}"/>
              </a:ext>
            </a:extLst>
          </p:cNvPr>
          <p:cNvSpPr txBox="1"/>
          <p:nvPr/>
        </p:nvSpPr>
        <p:spPr>
          <a:xfrm>
            <a:off x="3252972" y="3831845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F770D10B-18B4-E670-3008-587FD1B41596}"/>
              </a:ext>
            </a:extLst>
          </p:cNvPr>
          <p:cNvSpPr txBox="1"/>
          <p:nvPr/>
        </p:nvSpPr>
        <p:spPr>
          <a:xfrm>
            <a:off x="4735400" y="3823487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45F338A-F0EC-5DD6-5EA3-3256BCC89509}"/>
              </a:ext>
            </a:extLst>
          </p:cNvPr>
          <p:cNvSpPr txBox="1"/>
          <p:nvPr/>
        </p:nvSpPr>
        <p:spPr>
          <a:xfrm>
            <a:off x="6250440" y="3827377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0483A148-2E79-CCDF-A5D3-23E1A6FF5512}"/>
              </a:ext>
            </a:extLst>
          </p:cNvPr>
          <p:cNvSpPr/>
          <p:nvPr/>
        </p:nvSpPr>
        <p:spPr>
          <a:xfrm>
            <a:off x="3539520" y="4497937"/>
            <a:ext cx="1271368" cy="43398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FF0948B2-593A-AB38-AABE-BD5A110886E1}"/>
              </a:ext>
            </a:extLst>
          </p:cNvPr>
          <p:cNvSpPr/>
          <p:nvPr/>
        </p:nvSpPr>
        <p:spPr>
          <a:xfrm>
            <a:off x="3944702" y="5104842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E687A85-7DD3-8C33-015C-50F24A3158E4}"/>
              </a:ext>
            </a:extLst>
          </p:cNvPr>
          <p:cNvSpPr/>
          <p:nvPr/>
        </p:nvSpPr>
        <p:spPr>
          <a:xfrm>
            <a:off x="3623555" y="4583805"/>
            <a:ext cx="110248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0303DBA8-ACB4-7978-5B19-76CE8300DB37}"/>
              </a:ext>
            </a:extLst>
          </p:cNvPr>
          <p:cNvCxnSpPr>
            <a:cxnSpLocks/>
            <a:stCxn id="32" idx="0"/>
            <a:endCxn id="30" idx="2"/>
          </p:cNvCxnSpPr>
          <p:nvPr/>
        </p:nvCxnSpPr>
        <p:spPr>
          <a:xfrm flipV="1">
            <a:off x="4175204" y="4931918"/>
            <a:ext cx="0" cy="172924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모서리가 둥근 직사각형 59">
            <a:extLst>
              <a:ext uri="{FF2B5EF4-FFF2-40B4-BE49-F238E27FC236}">
                <a16:creationId xmlns:a16="http://schemas.microsoft.com/office/drawing/2014/main" id="{A15361CC-E76B-B875-B413-372DB8FF3FCE}"/>
              </a:ext>
            </a:extLst>
          </p:cNvPr>
          <p:cNvSpPr/>
          <p:nvPr/>
        </p:nvSpPr>
        <p:spPr>
          <a:xfrm>
            <a:off x="5096427" y="4502098"/>
            <a:ext cx="1271368" cy="43398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D4CBE1FD-5C1B-5DCE-C6F3-AD0022E74B62}"/>
              </a:ext>
            </a:extLst>
          </p:cNvPr>
          <p:cNvSpPr/>
          <p:nvPr/>
        </p:nvSpPr>
        <p:spPr>
          <a:xfrm>
            <a:off x="5501609" y="5109003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745B66A5-0881-4EBC-5538-CB1F54E8D33A}"/>
              </a:ext>
            </a:extLst>
          </p:cNvPr>
          <p:cNvSpPr/>
          <p:nvPr/>
        </p:nvSpPr>
        <p:spPr>
          <a:xfrm>
            <a:off x="5180462" y="4587966"/>
            <a:ext cx="110248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B8E08293-5B8F-C132-E17E-F29BB97B4D06}"/>
              </a:ext>
            </a:extLst>
          </p:cNvPr>
          <p:cNvCxnSpPr>
            <a:cxnSpLocks/>
            <a:stCxn id="61" idx="0"/>
            <a:endCxn id="60" idx="2"/>
          </p:cNvCxnSpPr>
          <p:nvPr/>
        </p:nvCxnSpPr>
        <p:spPr>
          <a:xfrm flipV="1">
            <a:off x="5732111" y="4936079"/>
            <a:ext cx="0" cy="172924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CA5D917D-ECFA-77A6-A553-59D80975A0B4}"/>
              </a:ext>
            </a:extLst>
          </p:cNvPr>
          <p:cNvSpPr/>
          <p:nvPr/>
        </p:nvSpPr>
        <p:spPr>
          <a:xfrm>
            <a:off x="6637069" y="4499151"/>
            <a:ext cx="1271368" cy="43398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60CF4C60-C30A-50DD-5F7A-886784878CCC}"/>
              </a:ext>
            </a:extLst>
          </p:cNvPr>
          <p:cNvSpPr/>
          <p:nvPr/>
        </p:nvSpPr>
        <p:spPr>
          <a:xfrm>
            <a:off x="7042251" y="5106056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D553C4E3-8FC5-667A-DF17-4E3C0297EB37}"/>
              </a:ext>
            </a:extLst>
          </p:cNvPr>
          <p:cNvSpPr/>
          <p:nvPr/>
        </p:nvSpPr>
        <p:spPr>
          <a:xfrm>
            <a:off x="6721104" y="4585019"/>
            <a:ext cx="110248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4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300862EF-BA0E-6F56-DFF7-08411FAF3821}"/>
              </a:ext>
            </a:extLst>
          </p:cNvPr>
          <p:cNvCxnSpPr>
            <a:cxnSpLocks/>
            <a:stCxn id="68" idx="0"/>
            <a:endCxn id="66" idx="2"/>
          </p:cNvCxnSpPr>
          <p:nvPr/>
        </p:nvCxnSpPr>
        <p:spPr>
          <a:xfrm flipV="1">
            <a:off x="7272753" y="4933132"/>
            <a:ext cx="0" cy="172924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6023043"/>
      </p:ext>
    </p:extLst>
  </p:cSld>
  <p:clrMapOvr>
    <a:masterClrMapping/>
  </p:clrMapOvr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29E60B0A-ADAA-C29D-D148-44E667CCBC0F}"/>
              </a:ext>
            </a:extLst>
          </p:cNvPr>
          <p:cNvSpPr/>
          <p:nvPr/>
        </p:nvSpPr>
        <p:spPr>
          <a:xfrm>
            <a:off x="4828802" y="4326011"/>
            <a:ext cx="1929281" cy="77782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B819B85-DD6D-AC9D-94DE-1429343BB9DB}"/>
              </a:ext>
            </a:extLst>
          </p:cNvPr>
          <p:cNvSpPr/>
          <p:nvPr/>
        </p:nvSpPr>
        <p:spPr>
          <a:xfrm>
            <a:off x="1762188" y="1670613"/>
            <a:ext cx="9404392" cy="1714368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2E5F456-D730-1212-7EA0-EC3085CB638C}"/>
              </a:ext>
            </a:extLst>
          </p:cNvPr>
          <p:cNvSpPr/>
          <p:nvPr/>
        </p:nvSpPr>
        <p:spPr>
          <a:xfrm>
            <a:off x="59977" y="282677"/>
            <a:ext cx="201704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논블록킹</a:t>
            </a:r>
            <a:endParaRPr lang="ko-KR" altLang="en-US" sz="16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B997D3D-7AE2-E682-6AC9-1772A9385E0F}"/>
              </a:ext>
            </a:extLst>
          </p:cNvPr>
          <p:cNvSpPr/>
          <p:nvPr/>
        </p:nvSpPr>
        <p:spPr>
          <a:xfrm>
            <a:off x="426119" y="615947"/>
            <a:ext cx="11765881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호출하고 작업을 처리하는 주체가 서로 다르고 각각 다른 스택 공간에서 독립적으로 작업을 수행하며 다른 스레드의 실행결과나 응답에 관심이 없다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논블록킹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관계는 비동기이고 스레드 마다 독립적으로 작업을 계속 실행해 나가기 때문에 블록킹 현상이 발생하지 않는다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AC1A8B-D632-332C-4F39-314DA115DE00}"/>
              </a:ext>
            </a:extLst>
          </p:cNvPr>
          <p:cNvSpPr/>
          <p:nvPr/>
        </p:nvSpPr>
        <p:spPr>
          <a:xfrm>
            <a:off x="2009319" y="2122678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D7AB708-8D23-14B4-1662-B44873E9FE5F}"/>
              </a:ext>
            </a:extLst>
          </p:cNvPr>
          <p:cNvSpPr/>
          <p:nvPr/>
        </p:nvSpPr>
        <p:spPr>
          <a:xfrm>
            <a:off x="716029" y="2313184"/>
            <a:ext cx="461003" cy="433981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652635B-85A0-EC35-CD52-E353BFA2F891}"/>
              </a:ext>
            </a:extLst>
          </p:cNvPr>
          <p:cNvCxnSpPr>
            <a:cxnSpLocks/>
            <a:stCxn id="16" idx="6"/>
            <a:endCxn id="26" idx="1"/>
          </p:cNvCxnSpPr>
          <p:nvPr/>
        </p:nvCxnSpPr>
        <p:spPr>
          <a:xfrm flipV="1">
            <a:off x="1177032" y="2527797"/>
            <a:ext cx="585156" cy="2378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4E32F68-AEC3-0C62-D25F-1C55DC2DD707}"/>
              </a:ext>
            </a:extLst>
          </p:cNvPr>
          <p:cNvSpPr/>
          <p:nvPr/>
        </p:nvSpPr>
        <p:spPr>
          <a:xfrm>
            <a:off x="3512150" y="2390790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EE49494-289F-B494-00E1-18DD099C3E5F}"/>
              </a:ext>
            </a:extLst>
          </p:cNvPr>
          <p:cNvSpPr/>
          <p:nvPr/>
        </p:nvSpPr>
        <p:spPr>
          <a:xfrm>
            <a:off x="5015467" y="4583799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8B80FC5-4D0E-5BF0-C75B-1A72631B6E57}"/>
              </a:ext>
            </a:extLst>
          </p:cNvPr>
          <p:cNvSpPr/>
          <p:nvPr/>
        </p:nvSpPr>
        <p:spPr>
          <a:xfrm>
            <a:off x="5014983" y="2654974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4" name="꺾인 연결선[E] 103">
            <a:extLst>
              <a:ext uri="{FF2B5EF4-FFF2-40B4-BE49-F238E27FC236}">
                <a16:creationId xmlns:a16="http://schemas.microsoft.com/office/drawing/2014/main" id="{781D2AE3-D5CE-B12A-6E74-5A3854DBF8DC}"/>
              </a:ext>
            </a:extLst>
          </p:cNvPr>
          <p:cNvCxnSpPr>
            <a:cxnSpLocks/>
            <a:stCxn id="7" idx="3"/>
            <a:endCxn id="28" idx="0"/>
          </p:cNvCxnSpPr>
          <p:nvPr/>
        </p:nvCxnSpPr>
        <p:spPr>
          <a:xfrm>
            <a:off x="3512152" y="2253800"/>
            <a:ext cx="751415" cy="136990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꺾인 연결선[E] 104">
            <a:extLst>
              <a:ext uri="{FF2B5EF4-FFF2-40B4-BE49-F238E27FC236}">
                <a16:creationId xmlns:a16="http://schemas.microsoft.com/office/drawing/2014/main" id="{7D6EFE53-3AF6-6347-445B-32318F266C4E}"/>
              </a:ext>
            </a:extLst>
          </p:cNvPr>
          <p:cNvCxnSpPr>
            <a:cxnSpLocks/>
            <a:stCxn id="28" idx="3"/>
            <a:endCxn id="31" idx="0"/>
          </p:cNvCxnSpPr>
          <p:nvPr/>
        </p:nvCxnSpPr>
        <p:spPr>
          <a:xfrm>
            <a:off x="5014983" y="2521912"/>
            <a:ext cx="751417" cy="13306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타원 116">
            <a:extLst>
              <a:ext uri="{FF2B5EF4-FFF2-40B4-BE49-F238E27FC236}">
                <a16:creationId xmlns:a16="http://schemas.microsoft.com/office/drawing/2014/main" id="{F05397C2-1A8F-FD60-0125-E9E97EF59D85}"/>
              </a:ext>
            </a:extLst>
          </p:cNvPr>
          <p:cNvSpPr/>
          <p:nvPr/>
        </p:nvSpPr>
        <p:spPr>
          <a:xfrm>
            <a:off x="4070842" y="4497930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8CB87D83-66D7-C444-B5E6-9704D1DF944E}"/>
              </a:ext>
            </a:extLst>
          </p:cNvPr>
          <p:cNvCxnSpPr>
            <a:cxnSpLocks/>
            <a:stCxn id="117" idx="6"/>
            <a:endCxn id="27" idx="1"/>
          </p:cNvCxnSpPr>
          <p:nvPr/>
        </p:nvCxnSpPr>
        <p:spPr>
          <a:xfrm>
            <a:off x="4531845" y="4714921"/>
            <a:ext cx="296957" cy="1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3F9F373-311A-05CC-0E05-268E6878BE9D}"/>
              </a:ext>
            </a:extLst>
          </p:cNvPr>
          <p:cNvCxnSpPr>
            <a:cxnSpLocks/>
            <a:stCxn id="31" idx="2"/>
            <a:endCxn id="29" idx="0"/>
          </p:cNvCxnSpPr>
          <p:nvPr/>
        </p:nvCxnSpPr>
        <p:spPr>
          <a:xfrm>
            <a:off x="5766400" y="2917218"/>
            <a:ext cx="484" cy="16665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1DA787D-9F3F-D6CE-2D40-D84A4DC488DF}"/>
              </a:ext>
            </a:extLst>
          </p:cNvPr>
          <p:cNvSpPr/>
          <p:nvPr/>
        </p:nvSpPr>
        <p:spPr>
          <a:xfrm>
            <a:off x="2009319" y="5547979"/>
            <a:ext cx="9011973" cy="83292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Task3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만들어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Task3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수행하도록 하며 결과를 기다리지 않고 바로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Task4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수행한다</a:t>
            </a:r>
            <a:endParaRPr lang="en-US" altLang="ko-KR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Task4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T3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만들어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Task5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수행하도록 하며 결과를 기다리지 않고 바로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Task6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수행한다</a:t>
            </a:r>
            <a:endParaRPr lang="en-US" altLang="ko-KR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결론적으로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Task1, Task2, Task4,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Task6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수행하고 나머지는 다른 스레드에 의해 비동기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논블록킹으로 수행 된다</a:t>
            </a:r>
            <a:endParaRPr lang="en-US" altLang="ko-KR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744A7CA7-BA22-2629-C5FA-3CE8DE4D805D}"/>
              </a:ext>
            </a:extLst>
          </p:cNvPr>
          <p:cNvCxnSpPr>
            <a:cxnSpLocks/>
          </p:cNvCxnSpPr>
          <p:nvPr/>
        </p:nvCxnSpPr>
        <p:spPr>
          <a:xfrm>
            <a:off x="3512150" y="1786411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90807C59-0B83-5505-DDD5-DDFB3306A8BB}"/>
              </a:ext>
            </a:extLst>
          </p:cNvPr>
          <p:cNvCxnSpPr>
            <a:cxnSpLocks/>
          </p:cNvCxnSpPr>
          <p:nvPr/>
        </p:nvCxnSpPr>
        <p:spPr>
          <a:xfrm>
            <a:off x="5007654" y="1786411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8FB0E673-2F31-EB77-0819-76D7C2EBB3F1}"/>
              </a:ext>
            </a:extLst>
          </p:cNvPr>
          <p:cNvCxnSpPr>
            <a:cxnSpLocks/>
          </p:cNvCxnSpPr>
          <p:nvPr/>
        </p:nvCxnSpPr>
        <p:spPr>
          <a:xfrm>
            <a:off x="6510249" y="1786411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0D9F831-F62A-5540-8C94-495772873A8A}"/>
              </a:ext>
            </a:extLst>
          </p:cNvPr>
          <p:cNvSpPr/>
          <p:nvPr/>
        </p:nvSpPr>
        <p:spPr>
          <a:xfrm>
            <a:off x="6516305" y="2653034"/>
            <a:ext cx="1502833" cy="2683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4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6" name="꺾인 연결선[E] 45">
            <a:extLst>
              <a:ext uri="{FF2B5EF4-FFF2-40B4-BE49-F238E27FC236}">
                <a16:creationId xmlns:a16="http://schemas.microsoft.com/office/drawing/2014/main" id="{79147E32-2C8D-082F-C3E6-7F5ED889A86A}"/>
              </a:ext>
            </a:extLst>
          </p:cNvPr>
          <p:cNvCxnSpPr>
            <a:cxnSpLocks/>
            <a:stCxn id="28" idx="3"/>
            <a:endCxn id="45" idx="0"/>
          </p:cNvCxnSpPr>
          <p:nvPr/>
        </p:nvCxnSpPr>
        <p:spPr>
          <a:xfrm>
            <a:off x="5014983" y="2521912"/>
            <a:ext cx="2252739" cy="13112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281D5A0-9136-7176-AFC9-94DDD048A1F5}"/>
              </a:ext>
            </a:extLst>
          </p:cNvPr>
          <p:cNvSpPr/>
          <p:nvPr/>
        </p:nvSpPr>
        <p:spPr>
          <a:xfrm>
            <a:off x="8020410" y="2935611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직선 연결선[R] 54">
            <a:extLst>
              <a:ext uri="{FF2B5EF4-FFF2-40B4-BE49-F238E27FC236}">
                <a16:creationId xmlns:a16="http://schemas.microsoft.com/office/drawing/2014/main" id="{B33620C1-4F7E-40D1-53C8-5F0F20A9BBD8}"/>
              </a:ext>
            </a:extLst>
          </p:cNvPr>
          <p:cNvCxnSpPr>
            <a:cxnSpLocks/>
          </p:cNvCxnSpPr>
          <p:nvPr/>
        </p:nvCxnSpPr>
        <p:spPr>
          <a:xfrm>
            <a:off x="8014354" y="1788351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모서리가 둥근 직사각형 60">
            <a:extLst>
              <a:ext uri="{FF2B5EF4-FFF2-40B4-BE49-F238E27FC236}">
                <a16:creationId xmlns:a16="http://schemas.microsoft.com/office/drawing/2014/main" id="{CB358E81-49E6-2828-EA98-3813D05BA9E4}"/>
              </a:ext>
            </a:extLst>
          </p:cNvPr>
          <p:cNvSpPr/>
          <p:nvPr/>
        </p:nvSpPr>
        <p:spPr>
          <a:xfrm>
            <a:off x="7844506" y="4322683"/>
            <a:ext cx="1929281" cy="77782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7A5FF72C-C024-84D9-65E7-E0B80F46C42B}"/>
              </a:ext>
            </a:extLst>
          </p:cNvPr>
          <p:cNvSpPr/>
          <p:nvPr/>
        </p:nvSpPr>
        <p:spPr>
          <a:xfrm>
            <a:off x="8020410" y="4576758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E33E14F5-ED80-788F-614E-FA1566A05DCC}"/>
              </a:ext>
            </a:extLst>
          </p:cNvPr>
          <p:cNvSpPr/>
          <p:nvPr/>
        </p:nvSpPr>
        <p:spPr>
          <a:xfrm>
            <a:off x="10241100" y="4494602"/>
            <a:ext cx="461003" cy="433981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735EF36-308E-4823-D4EF-4C235441A28D}"/>
              </a:ext>
            </a:extLst>
          </p:cNvPr>
          <p:cNvCxnSpPr>
            <a:cxnSpLocks/>
            <a:stCxn id="63" idx="2"/>
            <a:endCxn id="61" idx="3"/>
          </p:cNvCxnSpPr>
          <p:nvPr/>
        </p:nvCxnSpPr>
        <p:spPr>
          <a:xfrm flipH="1">
            <a:off x="9773787" y="4711593"/>
            <a:ext cx="467313" cy="1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8CCD09C5-93FF-EB27-D444-F5BFC60F4F63}"/>
              </a:ext>
            </a:extLst>
          </p:cNvPr>
          <p:cNvCxnSpPr>
            <a:cxnSpLocks/>
            <a:stCxn id="59" idx="2"/>
            <a:endCxn id="62" idx="0"/>
          </p:cNvCxnSpPr>
          <p:nvPr/>
        </p:nvCxnSpPr>
        <p:spPr>
          <a:xfrm>
            <a:off x="8771827" y="3197855"/>
            <a:ext cx="0" cy="137890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꺾인 연결선[E] 72">
            <a:extLst>
              <a:ext uri="{FF2B5EF4-FFF2-40B4-BE49-F238E27FC236}">
                <a16:creationId xmlns:a16="http://schemas.microsoft.com/office/drawing/2014/main" id="{431B9A67-38D0-88E0-A54A-9977FA2576CE}"/>
              </a:ext>
            </a:extLst>
          </p:cNvPr>
          <p:cNvCxnSpPr>
            <a:cxnSpLocks/>
            <a:stCxn id="45" idx="3"/>
            <a:endCxn id="59" idx="0"/>
          </p:cNvCxnSpPr>
          <p:nvPr/>
        </p:nvCxnSpPr>
        <p:spPr>
          <a:xfrm>
            <a:off x="8019138" y="2787184"/>
            <a:ext cx="752689" cy="148427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FE9A8160-F52C-5522-779D-2E6DB722AECB}"/>
              </a:ext>
            </a:extLst>
          </p:cNvPr>
          <p:cNvSpPr txBox="1"/>
          <p:nvPr/>
        </p:nvSpPr>
        <p:spPr>
          <a:xfrm>
            <a:off x="4786335" y="3703063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388850B3-DDA8-3E29-E0C9-88709A50D480}"/>
              </a:ext>
            </a:extLst>
          </p:cNvPr>
          <p:cNvSpPr txBox="1"/>
          <p:nvPr/>
        </p:nvSpPr>
        <p:spPr>
          <a:xfrm>
            <a:off x="7842238" y="3703063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0EA499A1-9A4E-8282-8245-FA62EF60BC36}"/>
              </a:ext>
            </a:extLst>
          </p:cNvPr>
          <p:cNvCxnSpPr>
            <a:cxnSpLocks/>
          </p:cNvCxnSpPr>
          <p:nvPr/>
        </p:nvCxnSpPr>
        <p:spPr>
          <a:xfrm flipV="1">
            <a:off x="5874344" y="2910177"/>
            <a:ext cx="0" cy="16665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6365C810-421F-9C25-CB27-A7625ADB9411}"/>
              </a:ext>
            </a:extLst>
          </p:cNvPr>
          <p:cNvCxnSpPr>
            <a:cxnSpLocks/>
          </p:cNvCxnSpPr>
          <p:nvPr/>
        </p:nvCxnSpPr>
        <p:spPr>
          <a:xfrm flipV="1">
            <a:off x="8903167" y="3189272"/>
            <a:ext cx="0" cy="138748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C4C07A7B-0D8E-47E7-1DDE-65CFC54618A7}"/>
              </a:ext>
            </a:extLst>
          </p:cNvPr>
          <p:cNvSpPr/>
          <p:nvPr/>
        </p:nvSpPr>
        <p:spPr>
          <a:xfrm>
            <a:off x="5892751" y="3664751"/>
            <a:ext cx="137496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결과나 응답에 관심없음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A019E0DC-3303-E3EA-39B3-EA87DDB7960B}"/>
              </a:ext>
            </a:extLst>
          </p:cNvPr>
          <p:cNvSpPr/>
          <p:nvPr/>
        </p:nvSpPr>
        <p:spPr>
          <a:xfrm>
            <a:off x="8905247" y="3671820"/>
            <a:ext cx="137622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결과나 응답에 관심없음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F4F2DF79-38AD-B7A4-863A-44376A7DB2A8}"/>
              </a:ext>
            </a:extLst>
          </p:cNvPr>
          <p:cNvSpPr/>
          <p:nvPr/>
        </p:nvSpPr>
        <p:spPr>
          <a:xfrm>
            <a:off x="9518459" y="2929243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6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1" name="꺾인 연결선[E] 100">
            <a:extLst>
              <a:ext uri="{FF2B5EF4-FFF2-40B4-BE49-F238E27FC236}">
                <a16:creationId xmlns:a16="http://schemas.microsoft.com/office/drawing/2014/main" id="{6E5C4FE0-0958-84CA-4EEA-5C4B576F77C7}"/>
              </a:ext>
            </a:extLst>
          </p:cNvPr>
          <p:cNvCxnSpPr>
            <a:cxnSpLocks/>
            <a:stCxn id="45" idx="3"/>
            <a:endCxn id="99" idx="0"/>
          </p:cNvCxnSpPr>
          <p:nvPr/>
        </p:nvCxnSpPr>
        <p:spPr>
          <a:xfrm>
            <a:off x="8019138" y="2787184"/>
            <a:ext cx="2250738" cy="142059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94380"/>
      </p:ext>
    </p:extLst>
  </p:cSld>
  <p:clrMapOvr>
    <a:masterClrMapping/>
  </p:clrMapOvr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5317581" y="2921169"/>
            <a:ext cx="155683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en-US" altLang="ko-KR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5878376"/>
      </p:ext>
    </p:extLst>
  </p:cSld>
  <p:clrMapOvr>
    <a:masterClrMapping/>
  </p:clrMapOvr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381889A7-84C8-2B7C-0E9F-44BED0A4B477}"/>
              </a:ext>
            </a:extLst>
          </p:cNvPr>
          <p:cNvSpPr/>
          <p:nvPr/>
        </p:nvSpPr>
        <p:spPr>
          <a:xfrm>
            <a:off x="6100120" y="2240903"/>
            <a:ext cx="3790823" cy="1802643"/>
          </a:xfrm>
          <a:prstGeom prst="roundRect">
            <a:avLst>
              <a:gd name="adj" fmla="val 8841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50426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ABE66B7-CECD-663B-6A19-03576BE729BF}"/>
              </a:ext>
            </a:extLst>
          </p:cNvPr>
          <p:cNvSpPr/>
          <p:nvPr/>
        </p:nvSpPr>
        <p:spPr>
          <a:xfrm>
            <a:off x="414603" y="588980"/>
            <a:ext cx="11586631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프로그래밍을 쉽게 다루고 복잡한 비동기 작업을 효과적으로 처리할 수 있도록 해주는 도구로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8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도입 되었다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값과 상태를 설정함으로 명시적으로 완료 시킬 수 있는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로서 코드의 가독성을 높이고 비동기 작업의 조합을 간단하게 처리할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비동기 및 병렬 프로그래밍의 능력을 향상시키는 데 중요한 역할을 하고 있는 클래스이다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880AC6E-57FA-A3FB-FF75-26805B6D60D7}"/>
              </a:ext>
            </a:extLst>
          </p:cNvPr>
          <p:cNvSpPr/>
          <p:nvPr/>
        </p:nvSpPr>
        <p:spPr>
          <a:xfrm>
            <a:off x="190766" y="1729583"/>
            <a:ext cx="38248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&amp; CompletableFuture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F83B45B-0E21-6D12-35D7-05F1AC136B6F}"/>
              </a:ext>
            </a:extLst>
          </p:cNvPr>
          <p:cNvSpPr txBox="1"/>
          <p:nvPr/>
        </p:nvSpPr>
        <p:spPr>
          <a:xfrm>
            <a:off x="1573336" y="2930906"/>
            <a:ext cx="17223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ko-Kore-KR" altLang="en-US" sz="1600"/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4CAE8D62-862F-0FD9-CB2F-79962A1CAB1A}"/>
              </a:ext>
            </a:extLst>
          </p:cNvPr>
          <p:cNvCxnSpPr>
            <a:cxnSpLocks/>
          </p:cNvCxnSpPr>
          <p:nvPr/>
        </p:nvCxnSpPr>
        <p:spPr>
          <a:xfrm>
            <a:off x="3252276" y="3100183"/>
            <a:ext cx="52541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6A10EC04-CE33-72CB-87E8-54E1B000643D}"/>
              </a:ext>
            </a:extLst>
          </p:cNvPr>
          <p:cNvSpPr/>
          <p:nvPr/>
        </p:nvSpPr>
        <p:spPr>
          <a:xfrm>
            <a:off x="6474072" y="2457630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1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9D88B85-415E-A780-0182-ECAEC9FEB758}"/>
              </a:ext>
            </a:extLst>
          </p:cNvPr>
          <p:cNvSpPr/>
          <p:nvPr/>
        </p:nvSpPr>
        <p:spPr>
          <a:xfrm>
            <a:off x="7801562" y="2393399"/>
            <a:ext cx="49404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모서리가 둥근 직사각형 33">
            <a:extLst>
              <a:ext uri="{FF2B5EF4-FFF2-40B4-BE49-F238E27FC236}">
                <a16:creationId xmlns:a16="http://schemas.microsoft.com/office/drawing/2014/main" id="{E23BCA9A-1109-C448-7183-F8819F1ACDF2}"/>
              </a:ext>
            </a:extLst>
          </p:cNvPr>
          <p:cNvSpPr/>
          <p:nvPr/>
        </p:nvSpPr>
        <p:spPr>
          <a:xfrm>
            <a:off x="3777691" y="2803442"/>
            <a:ext cx="1777003" cy="593482"/>
          </a:xfrm>
          <a:prstGeom prst="roundRect">
            <a:avLst>
              <a:gd name="adj" fmla="val 14963"/>
            </a:avLst>
          </a:prstGeom>
          <a:solidFill>
            <a:schemeClr val="accent5">
              <a:lumMod val="75000"/>
            </a:schemeClr>
          </a:solidFill>
          <a:ln>
            <a:noFill/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CDD3076-B757-D84C-C174-8F25156F3C8B}"/>
              </a:ext>
            </a:extLst>
          </p:cNvPr>
          <p:cNvSpPr txBox="1"/>
          <p:nvPr/>
        </p:nvSpPr>
        <p:spPr>
          <a:xfrm>
            <a:off x="3810159" y="2976986"/>
            <a:ext cx="174453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submit(Callable)</a:t>
            </a:r>
            <a:endParaRPr lang="ko-Kore-KR" altLang="en-US" sz="1400">
              <a:solidFill>
                <a:schemeClr val="bg1"/>
              </a:solidFill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77A06FBF-8685-56E6-18A9-07BF695DBEF5}"/>
              </a:ext>
            </a:extLst>
          </p:cNvPr>
          <p:cNvCxnSpPr>
            <a:cxnSpLocks/>
            <a:stCxn id="35" idx="3"/>
            <a:endCxn id="25" idx="1"/>
          </p:cNvCxnSpPr>
          <p:nvPr/>
        </p:nvCxnSpPr>
        <p:spPr>
          <a:xfrm flipV="1">
            <a:off x="5554694" y="2639620"/>
            <a:ext cx="919378" cy="49125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6331BD89-36B2-2BDC-218F-1233EE7EE483}"/>
              </a:ext>
            </a:extLst>
          </p:cNvPr>
          <p:cNvSpPr/>
          <p:nvPr/>
        </p:nvSpPr>
        <p:spPr>
          <a:xfrm>
            <a:off x="6474072" y="2949074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2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모서리가 둥근 직사각형 53">
            <a:extLst>
              <a:ext uri="{FF2B5EF4-FFF2-40B4-BE49-F238E27FC236}">
                <a16:creationId xmlns:a16="http://schemas.microsoft.com/office/drawing/2014/main" id="{8D3869BD-2ED9-8C6D-510F-65B84EDE868E}"/>
              </a:ext>
            </a:extLst>
          </p:cNvPr>
          <p:cNvSpPr/>
          <p:nvPr/>
        </p:nvSpPr>
        <p:spPr>
          <a:xfrm>
            <a:off x="6474071" y="3440518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3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49BF727F-B636-7C78-D693-259C7AB5CB7B}"/>
              </a:ext>
            </a:extLst>
          </p:cNvPr>
          <p:cNvCxnSpPr>
            <a:cxnSpLocks/>
            <a:stCxn id="35" idx="3"/>
            <a:endCxn id="53" idx="1"/>
          </p:cNvCxnSpPr>
          <p:nvPr/>
        </p:nvCxnSpPr>
        <p:spPr>
          <a:xfrm>
            <a:off x="5554694" y="3130875"/>
            <a:ext cx="919378" cy="18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76B51D59-036C-FC97-C3B3-D3FB7C9D13EA}"/>
              </a:ext>
            </a:extLst>
          </p:cNvPr>
          <p:cNvCxnSpPr>
            <a:cxnSpLocks/>
            <a:stCxn id="35" idx="3"/>
            <a:endCxn id="54" idx="1"/>
          </p:cNvCxnSpPr>
          <p:nvPr/>
        </p:nvCxnSpPr>
        <p:spPr>
          <a:xfrm>
            <a:off x="5554694" y="3130875"/>
            <a:ext cx="919377" cy="49163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모서리가 둥근 직사각형 60">
            <a:extLst>
              <a:ext uri="{FF2B5EF4-FFF2-40B4-BE49-F238E27FC236}">
                <a16:creationId xmlns:a16="http://schemas.microsoft.com/office/drawing/2014/main" id="{74E2D912-B4A5-7A9C-CCE0-9B0A099CF278}"/>
              </a:ext>
            </a:extLst>
          </p:cNvPr>
          <p:cNvSpPr/>
          <p:nvPr/>
        </p:nvSpPr>
        <p:spPr>
          <a:xfrm>
            <a:off x="8315993" y="2457630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F7CBB19-1807-BD26-0080-C1F1348FA1A3}"/>
              </a:ext>
            </a:extLst>
          </p:cNvPr>
          <p:cNvCxnSpPr>
            <a:cxnSpLocks/>
            <a:stCxn id="25" idx="3"/>
            <a:endCxn id="61" idx="1"/>
          </p:cNvCxnSpPr>
          <p:nvPr/>
        </p:nvCxnSpPr>
        <p:spPr>
          <a:xfrm>
            <a:off x="7781179" y="2639620"/>
            <a:ext cx="53481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BCD93981-414D-BB84-B91F-8DDABD1B2812}"/>
              </a:ext>
            </a:extLst>
          </p:cNvPr>
          <p:cNvSpPr/>
          <p:nvPr/>
        </p:nvSpPr>
        <p:spPr>
          <a:xfrm>
            <a:off x="8315992" y="2949074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78CB3058-2478-540C-FC20-A450DC976266}"/>
              </a:ext>
            </a:extLst>
          </p:cNvPr>
          <p:cNvSpPr/>
          <p:nvPr/>
        </p:nvSpPr>
        <p:spPr>
          <a:xfrm>
            <a:off x="8315992" y="3440517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38A7D019-2A10-8CF6-52D5-998569ACA22F}"/>
              </a:ext>
            </a:extLst>
          </p:cNvPr>
          <p:cNvCxnSpPr>
            <a:cxnSpLocks/>
            <a:stCxn id="53" idx="3"/>
            <a:endCxn id="66" idx="1"/>
          </p:cNvCxnSpPr>
          <p:nvPr/>
        </p:nvCxnSpPr>
        <p:spPr>
          <a:xfrm>
            <a:off x="7781179" y="3131064"/>
            <a:ext cx="53481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F8E03C15-0DA9-D77A-5F41-B7122942036C}"/>
              </a:ext>
            </a:extLst>
          </p:cNvPr>
          <p:cNvCxnSpPr>
            <a:cxnSpLocks/>
            <a:stCxn id="54" idx="3"/>
            <a:endCxn id="67" idx="1"/>
          </p:cNvCxnSpPr>
          <p:nvPr/>
        </p:nvCxnSpPr>
        <p:spPr>
          <a:xfrm flipV="1">
            <a:off x="7781178" y="3622507"/>
            <a:ext cx="534814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E979140C-2F25-5E15-A9F7-EC0A4471FB7C}"/>
              </a:ext>
            </a:extLst>
          </p:cNvPr>
          <p:cNvSpPr/>
          <p:nvPr/>
        </p:nvSpPr>
        <p:spPr>
          <a:xfrm>
            <a:off x="7801562" y="2884653"/>
            <a:ext cx="49404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84DD2ECB-46EA-1993-94ED-ECCEC8837543}"/>
              </a:ext>
            </a:extLst>
          </p:cNvPr>
          <p:cNvSpPr/>
          <p:nvPr/>
        </p:nvSpPr>
        <p:spPr>
          <a:xfrm>
            <a:off x="7801562" y="3376095"/>
            <a:ext cx="49404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C33C8235-175B-5EBC-E52C-00E7DE030452}"/>
              </a:ext>
            </a:extLst>
          </p:cNvPr>
          <p:cNvSpPr/>
          <p:nvPr/>
        </p:nvSpPr>
        <p:spPr>
          <a:xfrm>
            <a:off x="1683453" y="4548056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09E1D59-E374-1FBB-3B95-D6550C0B9944}"/>
              </a:ext>
            </a:extLst>
          </p:cNvPr>
          <p:cNvSpPr txBox="1"/>
          <p:nvPr/>
        </p:nvSpPr>
        <p:spPr>
          <a:xfrm>
            <a:off x="453633" y="2930906"/>
            <a:ext cx="67279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600"/>
          </a:p>
        </p:txBody>
      </p: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4411235D-62E4-61A7-8D47-79B216AB29D2}"/>
              </a:ext>
            </a:extLst>
          </p:cNvPr>
          <p:cNvCxnSpPr>
            <a:cxnSpLocks/>
          </p:cNvCxnSpPr>
          <p:nvPr/>
        </p:nvCxnSpPr>
        <p:spPr>
          <a:xfrm>
            <a:off x="1115648" y="3100183"/>
            <a:ext cx="52541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FD9A4FDF-7317-F575-E42E-388E71FF7F5D}"/>
              </a:ext>
            </a:extLst>
          </p:cNvPr>
          <p:cNvSpPr txBox="1"/>
          <p:nvPr/>
        </p:nvSpPr>
        <p:spPr>
          <a:xfrm>
            <a:off x="496023" y="4605664"/>
            <a:ext cx="67279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600"/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EDBB56A8-EA25-7F0D-B5E2-B983B625DFC2}"/>
              </a:ext>
            </a:extLst>
          </p:cNvPr>
          <p:cNvCxnSpPr>
            <a:cxnSpLocks/>
          </p:cNvCxnSpPr>
          <p:nvPr/>
        </p:nvCxnSpPr>
        <p:spPr>
          <a:xfrm>
            <a:off x="1158038" y="4774941"/>
            <a:ext cx="52541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31B03B9-01DA-7589-5046-3AD297589DE6}"/>
              </a:ext>
            </a:extLst>
          </p:cNvPr>
          <p:cNvSpPr/>
          <p:nvPr/>
        </p:nvSpPr>
        <p:spPr>
          <a:xfrm>
            <a:off x="2433503" y="5187730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모서리가 둥근 직사각형 84">
            <a:extLst>
              <a:ext uri="{FF2B5EF4-FFF2-40B4-BE49-F238E27FC236}">
                <a16:creationId xmlns:a16="http://schemas.microsoft.com/office/drawing/2014/main" id="{21A29DD8-2720-562D-0E37-968EFF9C0EE5}"/>
              </a:ext>
            </a:extLst>
          </p:cNvPr>
          <p:cNvSpPr/>
          <p:nvPr/>
        </p:nvSpPr>
        <p:spPr>
          <a:xfrm>
            <a:off x="2958918" y="5827405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7" name="꺾인 연결선[E] 86">
            <a:extLst>
              <a:ext uri="{FF2B5EF4-FFF2-40B4-BE49-F238E27FC236}">
                <a16:creationId xmlns:a16="http://schemas.microsoft.com/office/drawing/2014/main" id="{BF5F99B3-BA0A-D7F5-B6B6-8CC4C2D1D9A2}"/>
              </a:ext>
            </a:extLst>
          </p:cNvPr>
          <p:cNvCxnSpPr>
            <a:stCxn id="79" idx="3"/>
          </p:cNvCxnSpPr>
          <p:nvPr/>
        </p:nvCxnSpPr>
        <p:spPr>
          <a:xfrm>
            <a:off x="3405779" y="4774941"/>
            <a:ext cx="290257" cy="41278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꺾인 연결선[E] 87">
            <a:extLst>
              <a:ext uri="{FF2B5EF4-FFF2-40B4-BE49-F238E27FC236}">
                <a16:creationId xmlns:a16="http://schemas.microsoft.com/office/drawing/2014/main" id="{546B8CCC-DF69-B14F-139F-9F8FD58714C1}"/>
              </a:ext>
            </a:extLst>
          </p:cNvPr>
          <p:cNvCxnSpPr>
            <a:cxnSpLocks/>
            <a:stCxn id="84" idx="3"/>
          </p:cNvCxnSpPr>
          <p:nvPr/>
        </p:nvCxnSpPr>
        <p:spPr>
          <a:xfrm>
            <a:off x="4155829" y="5414615"/>
            <a:ext cx="236604" cy="41278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1" name="모서리가 둥근 직사각형 90">
            <a:extLst>
              <a:ext uri="{FF2B5EF4-FFF2-40B4-BE49-F238E27FC236}">
                <a16:creationId xmlns:a16="http://schemas.microsoft.com/office/drawing/2014/main" id="{258D1B59-B581-7398-E393-1B4D51817486}"/>
              </a:ext>
            </a:extLst>
          </p:cNvPr>
          <p:cNvSpPr/>
          <p:nvPr/>
        </p:nvSpPr>
        <p:spPr>
          <a:xfrm>
            <a:off x="3796707" y="4753895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모서리가 둥근 직사각형 91">
            <a:extLst>
              <a:ext uri="{FF2B5EF4-FFF2-40B4-BE49-F238E27FC236}">
                <a16:creationId xmlns:a16="http://schemas.microsoft.com/office/drawing/2014/main" id="{56055041-14DD-507C-4F41-6B124C6B7AC3}"/>
              </a:ext>
            </a:extLst>
          </p:cNvPr>
          <p:cNvSpPr/>
          <p:nvPr/>
        </p:nvSpPr>
        <p:spPr>
          <a:xfrm>
            <a:off x="4493105" y="5423376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9AB38DD7-6CFA-37C1-CEAA-AEAF5404917B}"/>
              </a:ext>
            </a:extLst>
          </p:cNvPr>
          <p:cNvSpPr/>
          <p:nvPr/>
        </p:nvSpPr>
        <p:spPr>
          <a:xfrm>
            <a:off x="4900811" y="6194189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4" name="꺾인 연결선[E] 93">
            <a:extLst>
              <a:ext uri="{FF2B5EF4-FFF2-40B4-BE49-F238E27FC236}">
                <a16:creationId xmlns:a16="http://schemas.microsoft.com/office/drawing/2014/main" id="{2D753E7B-D40F-AA1D-68EB-315CA287CEC9}"/>
              </a:ext>
            </a:extLst>
          </p:cNvPr>
          <p:cNvCxnSpPr>
            <a:cxnSpLocks/>
            <a:stCxn id="85" idx="3"/>
            <a:endCxn id="93" idx="0"/>
          </p:cNvCxnSpPr>
          <p:nvPr/>
        </p:nvCxnSpPr>
        <p:spPr>
          <a:xfrm>
            <a:off x="4681244" y="6054290"/>
            <a:ext cx="873121" cy="13989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54BC91E4-7883-F6D9-1271-4BBDB9A550DF}"/>
              </a:ext>
            </a:extLst>
          </p:cNvPr>
          <p:cNvSpPr/>
          <p:nvPr/>
        </p:nvSpPr>
        <p:spPr>
          <a:xfrm>
            <a:off x="6225861" y="5245281"/>
            <a:ext cx="5664032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기존의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스레드 풀 내부적으로 자동 생성되고 반환된 결과를 받아서 사용 했으나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사용자가 직접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조작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제어할 수 있는 구조로 개선</a:t>
            </a:r>
            <a:endParaRPr lang="en-US" altLang="ko-KR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5" name="오른쪽 화살표[R] 104">
            <a:extLst>
              <a:ext uri="{FF2B5EF4-FFF2-40B4-BE49-F238E27FC236}">
                <a16:creationId xmlns:a16="http://schemas.microsoft.com/office/drawing/2014/main" id="{3FF9ADE1-9007-3B01-D4EA-F510FC375BC5}"/>
              </a:ext>
            </a:extLst>
          </p:cNvPr>
          <p:cNvSpPr/>
          <p:nvPr/>
        </p:nvSpPr>
        <p:spPr>
          <a:xfrm rot="8281430">
            <a:off x="5307218" y="4204768"/>
            <a:ext cx="785774" cy="42389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157688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581529"/>
            <a:ext cx="10824688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크게 두 가지 유형으로 구분하는데 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(User Level Thread)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수준 스레드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(Kernel Level Thread)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스레드는 사용자 프로그램에서 관리하는 스레드며 커널 수준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관리하는 스레드이다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F6F9D74-B866-5C2F-EFF9-92E2ED763B90}"/>
              </a:ext>
            </a:extLst>
          </p:cNvPr>
          <p:cNvSpPr/>
          <p:nvPr/>
        </p:nvSpPr>
        <p:spPr>
          <a:xfrm>
            <a:off x="244332" y="2165899"/>
            <a:ext cx="43643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</a:t>
            </a:r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(User Level Thread)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EB5CA6E-0DF2-9552-EEB1-C18F31ADF73E}"/>
              </a:ext>
            </a:extLst>
          </p:cNvPr>
          <p:cNvSpPr/>
          <p:nvPr/>
        </p:nvSpPr>
        <p:spPr>
          <a:xfrm>
            <a:off x="528601" y="2535231"/>
            <a:ext cx="11073984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스레드란 사용자 영역에서 스레드 라이브러리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(Pthreads,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Windows Threads, Java Threads(JVM))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의해 스레드의 생성과 종료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스레드간 메시지 전달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스케쥴링 보관 등 모든 것을 관리한다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커널은 사용자 수준 스레드에 대해 알지 못하며 단일 스레드 프로세스인 것처럼 관리한다 </a:t>
            </a: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D0C7BAA5-111C-184E-728A-44F7AB693E43}"/>
              </a:ext>
            </a:extLst>
          </p:cNvPr>
          <p:cNvSpPr/>
          <p:nvPr/>
        </p:nvSpPr>
        <p:spPr>
          <a:xfrm>
            <a:off x="244332" y="4488934"/>
            <a:ext cx="43503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수준 스레드</a:t>
            </a:r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(Kernel Level Thread)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51E7DB0B-9F9C-CC3C-5D4F-28F30B62FBEA}"/>
              </a:ext>
            </a:extLst>
          </p:cNvPr>
          <p:cNvSpPr/>
          <p:nvPr/>
        </p:nvSpPr>
        <p:spPr>
          <a:xfrm>
            <a:off x="528600" y="4858266"/>
            <a:ext cx="7937169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수준 스레드란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커널이 스레드와 관련된 모든 작업을 관리한다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(PCB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TCB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관리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유지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커널은 커널 스레드의 모든 정보를 알고 있으며 커널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스케줄러에 의해서 스케줄링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커널에 의해 생성된 커널 스레드의 실행만을 담당한다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8254696"/>
      </p:ext>
    </p:extLst>
  </p:cSld>
  <p:clrMapOvr>
    <a:masterClrMapping/>
  </p:clrMapOvr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6880AC6E-57FA-A3FB-FF75-26805B6D60D7}"/>
              </a:ext>
            </a:extLst>
          </p:cNvPr>
          <p:cNvSpPr/>
          <p:nvPr/>
        </p:nvSpPr>
        <p:spPr>
          <a:xfrm>
            <a:off x="281601" y="373122"/>
            <a:ext cx="34825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&amp; CompletableFuture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6A10EC04-CE33-72CB-87E8-54E1B000643D}"/>
              </a:ext>
            </a:extLst>
          </p:cNvPr>
          <p:cNvSpPr/>
          <p:nvPr/>
        </p:nvSpPr>
        <p:spPr>
          <a:xfrm>
            <a:off x="829898" y="1148393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1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6331BD89-36B2-2BDC-218F-1233EE7EE483}"/>
              </a:ext>
            </a:extLst>
          </p:cNvPr>
          <p:cNvSpPr/>
          <p:nvPr/>
        </p:nvSpPr>
        <p:spPr>
          <a:xfrm>
            <a:off x="829898" y="2052998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2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모서리가 둥근 직사각형 53">
            <a:extLst>
              <a:ext uri="{FF2B5EF4-FFF2-40B4-BE49-F238E27FC236}">
                <a16:creationId xmlns:a16="http://schemas.microsoft.com/office/drawing/2014/main" id="{8D3869BD-2ED9-8C6D-510F-65B84EDE868E}"/>
              </a:ext>
            </a:extLst>
          </p:cNvPr>
          <p:cNvSpPr/>
          <p:nvPr/>
        </p:nvSpPr>
        <p:spPr>
          <a:xfrm>
            <a:off x="829458" y="4766812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F7CBB19-1807-BD26-0080-C1F1348FA1A3}"/>
              </a:ext>
            </a:extLst>
          </p:cNvPr>
          <p:cNvCxnSpPr>
            <a:cxnSpLocks/>
            <a:stCxn id="25" idx="2"/>
            <a:endCxn id="53" idx="0"/>
          </p:cNvCxnSpPr>
          <p:nvPr/>
        </p:nvCxnSpPr>
        <p:spPr>
          <a:xfrm>
            <a:off x="1483452" y="1512373"/>
            <a:ext cx="0" cy="54062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38A7D019-2A10-8CF6-52D5-998569ACA22F}"/>
              </a:ext>
            </a:extLst>
          </p:cNvPr>
          <p:cNvCxnSpPr>
            <a:cxnSpLocks/>
            <a:stCxn id="53" idx="2"/>
            <a:endCxn id="3" idx="0"/>
          </p:cNvCxnSpPr>
          <p:nvPr/>
        </p:nvCxnSpPr>
        <p:spPr>
          <a:xfrm flipH="1">
            <a:off x="1483014" y="2416978"/>
            <a:ext cx="438" cy="54062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F8E03C15-0DA9-D77A-5F41-B7122942036C}"/>
              </a:ext>
            </a:extLst>
          </p:cNvPr>
          <p:cNvCxnSpPr>
            <a:cxnSpLocks/>
            <a:stCxn id="3" idx="2"/>
            <a:endCxn id="7" idx="0"/>
          </p:cNvCxnSpPr>
          <p:nvPr/>
        </p:nvCxnSpPr>
        <p:spPr>
          <a:xfrm>
            <a:off x="1483014" y="3321583"/>
            <a:ext cx="0" cy="54062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E979140C-2F25-5E15-A9F7-EC0A4471FB7C}"/>
              </a:ext>
            </a:extLst>
          </p:cNvPr>
          <p:cNvSpPr/>
          <p:nvPr/>
        </p:nvSpPr>
        <p:spPr>
          <a:xfrm>
            <a:off x="1503837" y="2990129"/>
            <a:ext cx="49404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C33C8235-175B-5EBC-E52C-00E7DE030452}"/>
              </a:ext>
            </a:extLst>
          </p:cNvPr>
          <p:cNvSpPr/>
          <p:nvPr/>
        </p:nvSpPr>
        <p:spPr>
          <a:xfrm>
            <a:off x="8215159" y="1155624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D9A4FDF-7317-F575-E42E-388E71FF7F5D}"/>
              </a:ext>
            </a:extLst>
          </p:cNvPr>
          <p:cNvSpPr txBox="1"/>
          <p:nvPr/>
        </p:nvSpPr>
        <p:spPr>
          <a:xfrm>
            <a:off x="2228942" y="1173819"/>
            <a:ext cx="25065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service.submit(getData())</a:t>
            </a:r>
            <a:endParaRPr lang="ko-Kore-KR" altLang="en-US" sz="1400" b="1"/>
          </a:p>
        </p:txBody>
      </p: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31B03B9-01DA-7589-5046-3AD297589DE6}"/>
              </a:ext>
            </a:extLst>
          </p:cNvPr>
          <p:cNvSpPr/>
          <p:nvPr/>
        </p:nvSpPr>
        <p:spPr>
          <a:xfrm>
            <a:off x="8215159" y="2038625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모서리가 둥근 직사각형 84">
            <a:extLst>
              <a:ext uri="{FF2B5EF4-FFF2-40B4-BE49-F238E27FC236}">
                <a16:creationId xmlns:a16="http://schemas.microsoft.com/office/drawing/2014/main" id="{21A29DD8-2720-562D-0E37-968EFF9C0EE5}"/>
              </a:ext>
            </a:extLst>
          </p:cNvPr>
          <p:cNvSpPr/>
          <p:nvPr/>
        </p:nvSpPr>
        <p:spPr>
          <a:xfrm>
            <a:off x="8215159" y="2921626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735C6C00-A668-350D-81C1-0B88B1A3CDC9}"/>
              </a:ext>
            </a:extLst>
          </p:cNvPr>
          <p:cNvSpPr/>
          <p:nvPr/>
        </p:nvSpPr>
        <p:spPr>
          <a:xfrm>
            <a:off x="829460" y="2957603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648C1238-1F60-5F0A-EBC0-3D07046BC8D0}"/>
              </a:ext>
            </a:extLst>
          </p:cNvPr>
          <p:cNvSpPr/>
          <p:nvPr/>
        </p:nvSpPr>
        <p:spPr>
          <a:xfrm>
            <a:off x="829460" y="3862208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E7015E05-2DA1-6EDE-2D17-DBE707B7A52C}"/>
              </a:ext>
            </a:extLst>
          </p:cNvPr>
          <p:cNvCxnSpPr>
            <a:cxnSpLocks/>
            <a:stCxn id="7" idx="2"/>
            <a:endCxn id="54" idx="0"/>
          </p:cNvCxnSpPr>
          <p:nvPr/>
        </p:nvCxnSpPr>
        <p:spPr>
          <a:xfrm flipH="1">
            <a:off x="1483012" y="4226188"/>
            <a:ext cx="2" cy="54062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A5CACD17-CF63-311B-334C-317052446B03}"/>
              </a:ext>
            </a:extLst>
          </p:cNvPr>
          <p:cNvSpPr txBox="1"/>
          <p:nvPr/>
        </p:nvSpPr>
        <p:spPr>
          <a:xfrm>
            <a:off x="2228942" y="2052748"/>
            <a:ext cx="39162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service.submit(getData(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future1.get()</a:t>
            </a: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))</a:t>
            </a:r>
            <a:endParaRPr lang="ko-Kore-KR" altLang="en-US" sz="1400" b="1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4FEED1-8E33-0AA7-788A-14817BFD49C5}"/>
              </a:ext>
            </a:extLst>
          </p:cNvPr>
          <p:cNvSpPr txBox="1"/>
          <p:nvPr/>
        </p:nvSpPr>
        <p:spPr>
          <a:xfrm>
            <a:off x="2228942" y="2973238"/>
            <a:ext cx="39162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service.submit(getData(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future2.get()</a:t>
            </a: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))</a:t>
            </a:r>
            <a:endParaRPr lang="ko-Kore-KR" altLang="en-US" sz="1400" b="1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A3F00D-0299-DE76-7C56-9CD89F18D722}"/>
              </a:ext>
            </a:extLst>
          </p:cNvPr>
          <p:cNvSpPr txBox="1"/>
          <p:nvPr/>
        </p:nvSpPr>
        <p:spPr>
          <a:xfrm>
            <a:off x="2228942" y="3874376"/>
            <a:ext cx="39162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service.submit(getData(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future3.get()</a:t>
            </a: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))</a:t>
            </a:r>
            <a:endParaRPr lang="ko-Kore-KR" altLang="en-US" sz="1400" b="1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1A61472-6731-E839-7DEF-A199DD0ED76B}"/>
              </a:ext>
            </a:extLst>
          </p:cNvPr>
          <p:cNvSpPr txBox="1"/>
          <p:nvPr/>
        </p:nvSpPr>
        <p:spPr>
          <a:xfrm>
            <a:off x="2228942" y="4792238"/>
            <a:ext cx="39162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service.submit(getData(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future4.get()</a:t>
            </a: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))</a:t>
            </a:r>
            <a:endParaRPr lang="ko-Kore-KR" altLang="en-US" sz="1400" b="1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CEC1DCF-8E25-9356-568F-B2179C6555D0}"/>
              </a:ext>
            </a:extLst>
          </p:cNvPr>
          <p:cNvSpPr txBox="1"/>
          <p:nvPr/>
        </p:nvSpPr>
        <p:spPr>
          <a:xfrm>
            <a:off x="281601" y="5555718"/>
            <a:ext cx="240361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data = future5.get();</a:t>
            </a:r>
            <a:endParaRPr lang="ko-Kore-KR" altLang="en-US" sz="1400" b="1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31DB8B53-E169-60EB-752E-6F62700467E2}"/>
              </a:ext>
            </a:extLst>
          </p:cNvPr>
          <p:cNvCxnSpPr>
            <a:cxnSpLocks/>
            <a:stCxn id="54" idx="2"/>
            <a:endCxn id="30" idx="0"/>
          </p:cNvCxnSpPr>
          <p:nvPr/>
        </p:nvCxnSpPr>
        <p:spPr>
          <a:xfrm>
            <a:off x="1483012" y="5130792"/>
            <a:ext cx="396" cy="42492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D8E88E7A-7B36-5FE9-B7A8-E026DDDF2336}"/>
              </a:ext>
            </a:extLst>
          </p:cNvPr>
          <p:cNvSpPr txBox="1"/>
          <p:nvPr/>
        </p:nvSpPr>
        <p:spPr>
          <a:xfrm>
            <a:off x="190735" y="1684254"/>
            <a:ext cx="51279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39" name="왼쪽 중괄호[L] 38">
            <a:extLst>
              <a:ext uri="{FF2B5EF4-FFF2-40B4-BE49-F238E27FC236}">
                <a16:creationId xmlns:a16="http://schemas.microsoft.com/office/drawing/2014/main" id="{23AE3CC5-A14F-9C81-8C55-78405F24C0A9}"/>
              </a:ext>
            </a:extLst>
          </p:cNvPr>
          <p:cNvSpPr/>
          <p:nvPr/>
        </p:nvSpPr>
        <p:spPr>
          <a:xfrm>
            <a:off x="672729" y="1503456"/>
            <a:ext cx="134266" cy="622492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E0331B0-85B9-2532-4E28-4AFB15B515CC}"/>
              </a:ext>
            </a:extLst>
          </p:cNvPr>
          <p:cNvSpPr txBox="1"/>
          <p:nvPr/>
        </p:nvSpPr>
        <p:spPr>
          <a:xfrm>
            <a:off x="184142" y="2577207"/>
            <a:ext cx="51279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2" name="왼쪽 중괄호[L] 41">
            <a:extLst>
              <a:ext uri="{FF2B5EF4-FFF2-40B4-BE49-F238E27FC236}">
                <a16:creationId xmlns:a16="http://schemas.microsoft.com/office/drawing/2014/main" id="{42060481-4078-DE3A-5CA2-B5C2B76D3818}"/>
              </a:ext>
            </a:extLst>
          </p:cNvPr>
          <p:cNvSpPr/>
          <p:nvPr/>
        </p:nvSpPr>
        <p:spPr>
          <a:xfrm>
            <a:off x="666136" y="2396409"/>
            <a:ext cx="134266" cy="622492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969CA0B-E220-3E3C-A2B2-968DF1A0A78C}"/>
              </a:ext>
            </a:extLst>
          </p:cNvPr>
          <p:cNvSpPr txBox="1"/>
          <p:nvPr/>
        </p:nvSpPr>
        <p:spPr>
          <a:xfrm>
            <a:off x="183107" y="3475768"/>
            <a:ext cx="51279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4" name="왼쪽 중괄호[L] 43">
            <a:extLst>
              <a:ext uri="{FF2B5EF4-FFF2-40B4-BE49-F238E27FC236}">
                <a16:creationId xmlns:a16="http://schemas.microsoft.com/office/drawing/2014/main" id="{54E0BAF0-1959-D8B9-6B6A-7048B9CDB742}"/>
              </a:ext>
            </a:extLst>
          </p:cNvPr>
          <p:cNvSpPr/>
          <p:nvPr/>
        </p:nvSpPr>
        <p:spPr>
          <a:xfrm>
            <a:off x="665101" y="3294970"/>
            <a:ext cx="134266" cy="622492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989DF82-E517-5032-8F05-08A91F543236}"/>
              </a:ext>
            </a:extLst>
          </p:cNvPr>
          <p:cNvSpPr txBox="1"/>
          <p:nvPr/>
        </p:nvSpPr>
        <p:spPr>
          <a:xfrm>
            <a:off x="184142" y="4392466"/>
            <a:ext cx="51279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6" name="왼쪽 중괄호[L] 45">
            <a:extLst>
              <a:ext uri="{FF2B5EF4-FFF2-40B4-BE49-F238E27FC236}">
                <a16:creationId xmlns:a16="http://schemas.microsoft.com/office/drawing/2014/main" id="{35E173C3-9511-E3CB-2D8A-9328C612A127}"/>
              </a:ext>
            </a:extLst>
          </p:cNvPr>
          <p:cNvSpPr/>
          <p:nvPr/>
        </p:nvSpPr>
        <p:spPr>
          <a:xfrm>
            <a:off x="666136" y="4211668"/>
            <a:ext cx="134266" cy="622492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43AE2872-F8E5-808D-6E2E-7488F2CCD82D}"/>
              </a:ext>
            </a:extLst>
          </p:cNvPr>
          <p:cNvSpPr/>
          <p:nvPr/>
        </p:nvSpPr>
        <p:spPr>
          <a:xfrm>
            <a:off x="8215159" y="4687629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모서리가 둥근 직사각형 56">
            <a:extLst>
              <a:ext uri="{FF2B5EF4-FFF2-40B4-BE49-F238E27FC236}">
                <a16:creationId xmlns:a16="http://schemas.microsoft.com/office/drawing/2014/main" id="{856547F0-F71A-598E-1186-2A30FC659F85}"/>
              </a:ext>
            </a:extLst>
          </p:cNvPr>
          <p:cNvSpPr/>
          <p:nvPr/>
        </p:nvSpPr>
        <p:spPr>
          <a:xfrm>
            <a:off x="8215159" y="3804627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3C0B8F70-0D48-88C9-03CC-09FBAE1574CE}"/>
              </a:ext>
            </a:extLst>
          </p:cNvPr>
          <p:cNvCxnSpPr>
            <a:cxnSpLocks/>
            <a:stCxn id="79" idx="2"/>
            <a:endCxn id="84" idx="0"/>
          </p:cNvCxnSpPr>
          <p:nvPr/>
        </p:nvCxnSpPr>
        <p:spPr>
          <a:xfrm>
            <a:off x="9076322" y="1609393"/>
            <a:ext cx="0" cy="42923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F68E7550-3173-FF3B-88A9-CF0034C8454C}"/>
              </a:ext>
            </a:extLst>
          </p:cNvPr>
          <p:cNvCxnSpPr>
            <a:cxnSpLocks/>
            <a:stCxn id="84" idx="2"/>
            <a:endCxn id="85" idx="0"/>
          </p:cNvCxnSpPr>
          <p:nvPr/>
        </p:nvCxnSpPr>
        <p:spPr>
          <a:xfrm>
            <a:off x="9076322" y="2492394"/>
            <a:ext cx="0" cy="42923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07441376-1958-9B7C-8692-969ECAC6D6BC}"/>
              </a:ext>
            </a:extLst>
          </p:cNvPr>
          <p:cNvCxnSpPr>
            <a:cxnSpLocks/>
            <a:stCxn id="85" idx="2"/>
            <a:endCxn id="57" idx="0"/>
          </p:cNvCxnSpPr>
          <p:nvPr/>
        </p:nvCxnSpPr>
        <p:spPr>
          <a:xfrm>
            <a:off x="9076322" y="3375395"/>
            <a:ext cx="0" cy="42923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8605E6C4-A1C5-BF54-A029-E925A672A303}"/>
              </a:ext>
            </a:extLst>
          </p:cNvPr>
          <p:cNvCxnSpPr>
            <a:cxnSpLocks/>
            <a:stCxn id="57" idx="2"/>
            <a:endCxn id="52" idx="0"/>
          </p:cNvCxnSpPr>
          <p:nvPr/>
        </p:nvCxnSpPr>
        <p:spPr>
          <a:xfrm>
            <a:off x="9076322" y="4258396"/>
            <a:ext cx="0" cy="42923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242508B6-52D0-A213-8463-7459B1E5026D}"/>
              </a:ext>
            </a:extLst>
          </p:cNvPr>
          <p:cNvSpPr txBox="1"/>
          <p:nvPr/>
        </p:nvSpPr>
        <p:spPr>
          <a:xfrm>
            <a:off x="9963058" y="2139979"/>
            <a:ext cx="6753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endParaRPr lang="ko-Kore-KR" altLang="en-US" sz="120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A6CC48B4-895F-6C22-1C17-C3A3A1A0F29B}"/>
              </a:ext>
            </a:extLst>
          </p:cNvPr>
          <p:cNvSpPr txBox="1"/>
          <p:nvPr/>
        </p:nvSpPr>
        <p:spPr>
          <a:xfrm>
            <a:off x="9963058" y="3039543"/>
            <a:ext cx="6753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endParaRPr lang="ko-Kore-KR" altLang="en-US" sz="120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A4D52A23-1A58-095E-417B-DBE83698B62C}"/>
              </a:ext>
            </a:extLst>
          </p:cNvPr>
          <p:cNvSpPr txBox="1"/>
          <p:nvPr/>
        </p:nvSpPr>
        <p:spPr>
          <a:xfrm>
            <a:off x="9963058" y="3905698"/>
            <a:ext cx="6753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endParaRPr lang="ko-Kore-KR" altLang="en-US" sz="120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273444E7-DD07-2513-3526-1AD76F67EB2C}"/>
              </a:ext>
            </a:extLst>
          </p:cNvPr>
          <p:cNvSpPr txBox="1"/>
          <p:nvPr/>
        </p:nvSpPr>
        <p:spPr>
          <a:xfrm>
            <a:off x="9963058" y="4776013"/>
            <a:ext cx="6753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endParaRPr lang="ko-Kore-KR" altLang="en-US" sz="120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A770D882-B61B-D190-9B66-8251E381FC09}"/>
              </a:ext>
            </a:extLst>
          </p:cNvPr>
          <p:cNvSpPr txBox="1"/>
          <p:nvPr/>
        </p:nvSpPr>
        <p:spPr>
          <a:xfrm>
            <a:off x="7412911" y="5566323"/>
            <a:ext cx="33949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data = CompletableFuture.get();</a:t>
            </a:r>
            <a:endParaRPr lang="ko-Kore-KR" altLang="en-US" sz="1400" b="1"/>
          </a:p>
        </p:txBody>
      </p: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5FF42F84-D51D-EB8C-2E52-BAA2F1488048}"/>
              </a:ext>
            </a:extLst>
          </p:cNvPr>
          <p:cNvCxnSpPr>
            <a:cxnSpLocks/>
          </p:cNvCxnSpPr>
          <p:nvPr/>
        </p:nvCxnSpPr>
        <p:spPr>
          <a:xfrm>
            <a:off x="9072058" y="5141398"/>
            <a:ext cx="396" cy="42492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A0B02724-41BB-A189-5795-D0B9C52F8842}"/>
              </a:ext>
            </a:extLst>
          </p:cNvPr>
          <p:cNvSpPr/>
          <p:nvPr/>
        </p:nvSpPr>
        <p:spPr>
          <a:xfrm>
            <a:off x="1252600" y="6267361"/>
            <a:ext cx="968679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단계를 구성</a:t>
            </a:r>
            <a:r>
              <a:rPr lang="en-US" altLang="ko-KR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결합</a:t>
            </a:r>
            <a:r>
              <a:rPr lang="en-US" altLang="ko-KR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실행하고 오류를 처리하기 위한 다양한 방법</a:t>
            </a:r>
            <a:r>
              <a:rPr lang="ko-KR" altLang="en-US" sz="1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제공한다</a:t>
            </a:r>
            <a:endParaRPr lang="en-US" altLang="ko-KR" sz="1600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7" name="모서리가 둥근 직사각형 106">
            <a:extLst>
              <a:ext uri="{FF2B5EF4-FFF2-40B4-BE49-F238E27FC236}">
                <a16:creationId xmlns:a16="http://schemas.microsoft.com/office/drawing/2014/main" id="{CBBC4A7A-97C9-59AA-3F0A-1E53B089E891}"/>
              </a:ext>
            </a:extLst>
          </p:cNvPr>
          <p:cNvSpPr/>
          <p:nvPr/>
        </p:nvSpPr>
        <p:spPr>
          <a:xfrm>
            <a:off x="9040705" y="1703621"/>
            <a:ext cx="624159" cy="252987"/>
          </a:xfrm>
          <a:prstGeom prst="roundRect">
            <a:avLst>
              <a:gd name="adj" fmla="val 10842"/>
            </a:avLst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8" name="모서리가 둥근 직사각형 107">
            <a:extLst>
              <a:ext uri="{FF2B5EF4-FFF2-40B4-BE49-F238E27FC236}">
                <a16:creationId xmlns:a16="http://schemas.microsoft.com/office/drawing/2014/main" id="{73E5584C-5F34-FCC1-762C-14DAF693149C}"/>
              </a:ext>
            </a:extLst>
          </p:cNvPr>
          <p:cNvSpPr/>
          <p:nvPr/>
        </p:nvSpPr>
        <p:spPr>
          <a:xfrm>
            <a:off x="9028942" y="2594173"/>
            <a:ext cx="624159" cy="252987"/>
          </a:xfrm>
          <a:prstGeom prst="roundRect">
            <a:avLst>
              <a:gd name="adj" fmla="val 10842"/>
            </a:avLst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9" name="모서리가 둥근 직사각형 108">
            <a:extLst>
              <a:ext uri="{FF2B5EF4-FFF2-40B4-BE49-F238E27FC236}">
                <a16:creationId xmlns:a16="http://schemas.microsoft.com/office/drawing/2014/main" id="{90EFAC22-9AC1-421A-DBA6-C6EE00F7B3EE}"/>
              </a:ext>
            </a:extLst>
          </p:cNvPr>
          <p:cNvSpPr/>
          <p:nvPr/>
        </p:nvSpPr>
        <p:spPr>
          <a:xfrm>
            <a:off x="9040704" y="3472759"/>
            <a:ext cx="624159" cy="252987"/>
          </a:xfrm>
          <a:prstGeom prst="roundRect">
            <a:avLst>
              <a:gd name="adj" fmla="val 10842"/>
            </a:avLst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0" name="모서리가 둥근 직사각형 109">
            <a:extLst>
              <a:ext uri="{FF2B5EF4-FFF2-40B4-BE49-F238E27FC236}">
                <a16:creationId xmlns:a16="http://schemas.microsoft.com/office/drawing/2014/main" id="{231229F5-139E-CC5C-C47A-21CA786A12FD}"/>
              </a:ext>
            </a:extLst>
          </p:cNvPr>
          <p:cNvSpPr/>
          <p:nvPr/>
        </p:nvSpPr>
        <p:spPr>
          <a:xfrm>
            <a:off x="9028941" y="4356310"/>
            <a:ext cx="624159" cy="252987"/>
          </a:xfrm>
          <a:prstGeom prst="roundRect">
            <a:avLst>
              <a:gd name="adj" fmla="val 10842"/>
            </a:avLst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모서리가 둥근 직사각형 110">
            <a:extLst>
              <a:ext uri="{FF2B5EF4-FFF2-40B4-BE49-F238E27FC236}">
                <a16:creationId xmlns:a16="http://schemas.microsoft.com/office/drawing/2014/main" id="{44BC2EC6-754D-D49A-7534-0D0ABA1B9FDE}"/>
              </a:ext>
            </a:extLst>
          </p:cNvPr>
          <p:cNvSpPr/>
          <p:nvPr/>
        </p:nvSpPr>
        <p:spPr>
          <a:xfrm>
            <a:off x="9028941" y="5227367"/>
            <a:ext cx="624159" cy="252987"/>
          </a:xfrm>
          <a:prstGeom prst="roundRect">
            <a:avLst>
              <a:gd name="adj" fmla="val 10842"/>
            </a:avLst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1E3BE61C-BE29-B70D-F610-BDE2D923FED7}"/>
              </a:ext>
            </a:extLst>
          </p:cNvPr>
          <p:cNvSpPr txBox="1"/>
          <p:nvPr/>
        </p:nvSpPr>
        <p:spPr>
          <a:xfrm>
            <a:off x="10774482" y="1228619"/>
            <a:ext cx="13071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getData()</a:t>
            </a:r>
            <a:endParaRPr lang="ko-Kore-KR" altLang="en-US" sz="1400"/>
          </a:p>
        </p:txBody>
      </p: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47E1D77B-8F31-EA92-DA01-420F42B0C893}"/>
              </a:ext>
            </a:extLst>
          </p:cNvPr>
          <p:cNvCxnSpPr>
            <a:cxnSpLocks/>
            <a:stCxn id="79" idx="3"/>
            <a:endCxn id="113" idx="1"/>
          </p:cNvCxnSpPr>
          <p:nvPr/>
        </p:nvCxnSpPr>
        <p:spPr>
          <a:xfrm flipV="1">
            <a:off x="9937485" y="1382508"/>
            <a:ext cx="836997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7" name="TextBox 116">
            <a:extLst>
              <a:ext uri="{FF2B5EF4-FFF2-40B4-BE49-F238E27FC236}">
                <a16:creationId xmlns:a16="http://schemas.microsoft.com/office/drawing/2014/main" id="{C9F2139D-02B1-220E-7033-7DDFEA99586D}"/>
              </a:ext>
            </a:extLst>
          </p:cNvPr>
          <p:cNvSpPr txBox="1"/>
          <p:nvPr/>
        </p:nvSpPr>
        <p:spPr>
          <a:xfrm>
            <a:off x="10018296" y="1097832"/>
            <a:ext cx="6753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endParaRPr lang="ko-Kore-KR" altLang="en-US" sz="1200"/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0CE22C13-5EFE-2C97-EF68-20E9E946FAAA}"/>
              </a:ext>
            </a:extLst>
          </p:cNvPr>
          <p:cNvSpPr txBox="1"/>
          <p:nvPr/>
        </p:nvSpPr>
        <p:spPr>
          <a:xfrm>
            <a:off x="1466886" y="1636853"/>
            <a:ext cx="530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endParaRPr lang="ko-Kore-KR" altLang="en-US" sz="120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5C75E18E-607B-8505-EBBD-6417105ED03B}"/>
              </a:ext>
            </a:extLst>
          </p:cNvPr>
          <p:cNvSpPr txBox="1"/>
          <p:nvPr/>
        </p:nvSpPr>
        <p:spPr>
          <a:xfrm>
            <a:off x="1466886" y="2543852"/>
            <a:ext cx="530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endParaRPr lang="ko-Kore-KR" altLang="en-US" sz="1200"/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872E48DD-D132-A756-7CAA-9E441F9F0161}"/>
              </a:ext>
            </a:extLst>
          </p:cNvPr>
          <p:cNvSpPr txBox="1"/>
          <p:nvPr/>
        </p:nvSpPr>
        <p:spPr>
          <a:xfrm>
            <a:off x="1466886" y="3456807"/>
            <a:ext cx="530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endParaRPr lang="ko-Kore-KR" altLang="en-US" sz="120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FA4E27AA-2034-0E05-8C88-5F919A31AE7C}"/>
              </a:ext>
            </a:extLst>
          </p:cNvPr>
          <p:cNvSpPr txBox="1"/>
          <p:nvPr/>
        </p:nvSpPr>
        <p:spPr>
          <a:xfrm>
            <a:off x="1466886" y="4361688"/>
            <a:ext cx="530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endParaRPr lang="ko-Kore-KR" altLang="en-US" sz="1200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C297FF37-1CA2-5C67-AD4C-107B70D15868}"/>
              </a:ext>
            </a:extLst>
          </p:cNvPr>
          <p:cNvSpPr txBox="1"/>
          <p:nvPr/>
        </p:nvSpPr>
        <p:spPr>
          <a:xfrm>
            <a:off x="6279614" y="2911971"/>
            <a:ext cx="111595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60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endParaRPr lang="ko-Kore-KR" altLang="en-US" sz="6000" b="1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9615495"/>
      </p:ext>
    </p:extLst>
  </p:cSld>
  <p:clrMapOvr>
    <a:masterClrMapping/>
  </p:clrMapOvr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377594"/>
            <a:ext cx="38248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&amp; Future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CF3DE74-D370-54DB-45CF-EAA70A5804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3962993"/>
              </p:ext>
            </p:extLst>
          </p:nvPr>
        </p:nvGraphicFramePr>
        <p:xfrm>
          <a:off x="594502" y="926425"/>
          <a:ext cx="11226085" cy="450659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88306">
                  <a:extLst>
                    <a:ext uri="{9D8B030D-6E8A-4147-A177-3AD203B41FA5}">
                      <a16:colId xmlns:a16="http://schemas.microsoft.com/office/drawing/2014/main" val="719692258"/>
                    </a:ext>
                  </a:extLst>
                </a:gridCol>
                <a:gridCol w="5831571">
                  <a:extLst>
                    <a:ext uri="{9D8B030D-6E8A-4147-A177-3AD203B41FA5}">
                      <a16:colId xmlns:a16="http://schemas.microsoft.com/office/drawing/2014/main" val="1592790489"/>
                    </a:ext>
                  </a:extLst>
                </a:gridCol>
                <a:gridCol w="3506208">
                  <a:extLst>
                    <a:ext uri="{9D8B030D-6E8A-4147-A177-3AD203B41FA5}">
                      <a16:colId xmlns:a16="http://schemas.microsoft.com/office/drawing/2014/main" val="3383050637"/>
                    </a:ext>
                  </a:extLst>
                </a:gridCol>
              </a:tblGrid>
              <a:tr h="50270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특 징</a:t>
                      </a:r>
                      <a:endParaRPr lang="ko-KR" altLang="en-US" sz="16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endParaRPr lang="en-US" sz="16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  <a:endParaRPr lang="en-US" sz="16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9707961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비동기 및 병렬 처리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병렬로 실행하고 여러 작업을 동시에 처리할 수 있도록 해준다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지원하지만 병렬 처리를 위해 추가 작업 필요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0234688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Callback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지원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작업이 완료되면 콜백 함수를 실행할 수 있는 기능을 제공한다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미지원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3795992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조합 및 체인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여러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인스턴스를 조합하고 체인형식으로 연결할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여러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별도로 추적 및 조합해야 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5970414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단계적 예외 처리를 지원하며 작업 중 발생한 예외를 적절하게 처리할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처리가 번거롭고 구조적이지 않다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6442502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 및 비동기 메서드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동기적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/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비동기적으로 실행할 수 있는 다양한 메서드를 제공한다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주로 동기 메서드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get())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사용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2845590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명시적 완료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명시적으로 값을 저장하고 완료할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미지원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0189192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정상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&amp;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오류 상태 구분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지원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정상과 오류를 구분해서 처리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미지원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정상이든 오류 든 무조건 완료 상태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273005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재사용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생성한 </a:t>
                      </a:r>
                      <a:r>
                        <a:rPr lang="en-US" altLang="ko-Kore-KR" sz="1200" b="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b="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은 계속 사용이 가능하다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한 번 사용 후 재 사용 불가능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2266318"/>
                  </a:ext>
                </a:extLst>
              </a:tr>
              <a:tr h="493736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다수 작업 처리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의 다중작업처리 메서드를 활용 할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다중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위한 처리 로직 필요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909886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01B0A70-BFED-3477-6D1E-F45EB4ACF5DB}"/>
              </a:ext>
            </a:extLst>
          </p:cNvPr>
          <p:cNvSpPr txBox="1"/>
          <p:nvPr/>
        </p:nvSpPr>
        <p:spPr>
          <a:xfrm>
            <a:off x="942028" y="5931575"/>
            <a:ext cx="1030794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6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</a:t>
            </a:r>
            <a:r>
              <a:rPr lang="ko-KR" altLang="en-US" sz="16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 및 병렬 작업의 효율적인 제어와 조작을 위해서는</a:t>
            </a:r>
            <a:r>
              <a:rPr lang="en-US" altLang="ko-KR" sz="16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Future </a:t>
            </a:r>
            <a:r>
              <a:rPr lang="ko-KR" altLang="en-US" sz="16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</a:t>
            </a:r>
            <a:r>
              <a:rPr lang="en-US" altLang="ko-KR" sz="16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ComletableFuture </a:t>
            </a:r>
            <a:r>
              <a:rPr lang="ko-KR" altLang="en-US" sz="16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사용하는 것이 더 좋다 </a:t>
            </a:r>
            <a:r>
              <a:rPr lang="en-US" altLang="ko-KR" sz="16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endParaRPr lang="ko-Kore-KR" altLang="en-US" sz="16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6470731"/>
      </p:ext>
    </p:extLst>
  </p:cSld>
  <p:clrMapOvr>
    <a:masterClrMapping/>
  </p:clrMapOvr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662755" y="2921169"/>
            <a:ext cx="286649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en-US" altLang="ko-KR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45775803"/>
      </p:ext>
    </p:extLst>
  </p:cSld>
  <p:clrMapOvr>
    <a:masterClrMapping/>
  </p:clrMapOvr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24154" y="255357"/>
            <a:ext cx="93166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80C6808-30D4-D823-0A5B-3C9FE243134C}"/>
              </a:ext>
            </a:extLst>
          </p:cNvPr>
          <p:cNvSpPr/>
          <p:nvPr/>
        </p:nvSpPr>
        <p:spPr>
          <a:xfrm>
            <a:off x="609963" y="2094175"/>
            <a:ext cx="4981472" cy="3376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en-US" altLang="ko-KR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시작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완료 등의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제공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  <a:spcBef>
                <a:spcPts val="500"/>
              </a:spcBef>
            </a:pP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 API</a:t>
            </a: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조작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예외처리 등의 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제공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  <a:spcBef>
                <a:spcPts val="500"/>
              </a:spcBef>
            </a:pP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API</a:t>
            </a: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취소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작업결과 받기 등의 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제공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5C036CC5-B63C-C39B-0F6F-36ABF43194D4}"/>
              </a:ext>
            </a:extLst>
          </p:cNvPr>
          <p:cNvSpPr/>
          <p:nvPr/>
        </p:nvSpPr>
        <p:spPr>
          <a:xfrm>
            <a:off x="554106" y="655467"/>
            <a:ext cx="10845595" cy="711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CompletionStage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구현한 클래스로서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+ CompletionStage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라고 정의할 수 있다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비동기 작업과 함수형 프로그래밍의 콜백 패턴을 조합한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라 할 수 있으며 크게 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가지 유형의 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구분할 수 있다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505253EE-D9C1-1002-F165-1245F9549D26}"/>
              </a:ext>
            </a:extLst>
          </p:cNvPr>
          <p:cNvSpPr/>
          <p:nvPr/>
        </p:nvSpPr>
        <p:spPr>
          <a:xfrm>
            <a:off x="7521091" y="4476851"/>
            <a:ext cx="2440419" cy="99388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2D5D361C-1480-A2EE-61BF-C63E336F7D02}"/>
              </a:ext>
            </a:extLst>
          </p:cNvPr>
          <p:cNvSpPr/>
          <p:nvPr/>
        </p:nvSpPr>
        <p:spPr>
          <a:xfrm>
            <a:off x="5976904" y="2266428"/>
            <a:ext cx="2440419" cy="993889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</a:t>
            </a:r>
            <a:endParaRPr kumimoji="1" lang="ko-Kore-KR" altLang="en-US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3541B70E-5180-B6C8-84FD-623B1A555AF7}"/>
              </a:ext>
            </a:extLst>
          </p:cNvPr>
          <p:cNvSpPr/>
          <p:nvPr/>
        </p:nvSpPr>
        <p:spPr>
          <a:xfrm>
            <a:off x="9077386" y="2266428"/>
            <a:ext cx="2440419" cy="993889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" name="꺾인 연결선[E] 7">
            <a:extLst>
              <a:ext uri="{FF2B5EF4-FFF2-40B4-BE49-F238E27FC236}">
                <a16:creationId xmlns:a16="http://schemas.microsoft.com/office/drawing/2014/main" id="{0D4577E8-FBAD-C305-412A-8A83E4A8F512}"/>
              </a:ext>
            </a:extLst>
          </p:cNvPr>
          <p:cNvCxnSpPr>
            <a:cxnSpLocks/>
            <a:stCxn id="3" idx="2"/>
            <a:endCxn id="6" idx="2"/>
          </p:cNvCxnSpPr>
          <p:nvPr/>
        </p:nvCxnSpPr>
        <p:spPr>
          <a:xfrm rot="16200000" flipH="1">
            <a:off x="8747355" y="1710076"/>
            <a:ext cx="12700" cy="3100482"/>
          </a:xfrm>
          <a:prstGeom prst="bentConnector3">
            <a:avLst>
              <a:gd name="adj1" fmla="val 4517882"/>
            </a:avLst>
          </a:prstGeom>
          <a:ln w="28575">
            <a:solidFill>
              <a:schemeClr val="bg1">
                <a:lumMod val="50000"/>
              </a:schemeClr>
            </a:solidFill>
            <a:prstDash val="sys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453ACFF0-3865-EAA5-6949-83B88E1F1442}"/>
              </a:ext>
            </a:extLst>
          </p:cNvPr>
          <p:cNvCxnSpPr>
            <a:cxnSpLocks/>
            <a:endCxn id="2" idx="0"/>
          </p:cNvCxnSpPr>
          <p:nvPr/>
        </p:nvCxnSpPr>
        <p:spPr>
          <a:xfrm>
            <a:off x="8741301" y="3812112"/>
            <a:ext cx="0" cy="664739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3712227"/>
      </p:ext>
    </p:extLst>
  </p:cSld>
  <p:clrMapOvr>
    <a:masterClrMapping/>
  </p:clrMapOvr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모서리가 둥근 직사각형 79">
            <a:extLst>
              <a:ext uri="{FF2B5EF4-FFF2-40B4-BE49-F238E27FC236}">
                <a16:creationId xmlns:a16="http://schemas.microsoft.com/office/drawing/2014/main" id="{D8E8D145-8CD8-32B0-98C1-75E6B18B3F5A}"/>
              </a:ext>
            </a:extLst>
          </p:cNvPr>
          <p:cNvSpPr/>
          <p:nvPr/>
        </p:nvSpPr>
        <p:spPr>
          <a:xfrm>
            <a:off x="486905" y="878751"/>
            <a:ext cx="6440736" cy="5490286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7A678347-1347-AE7A-A128-4EA95C8D0149}"/>
              </a:ext>
            </a:extLst>
          </p:cNvPr>
          <p:cNvSpPr/>
          <p:nvPr/>
        </p:nvSpPr>
        <p:spPr>
          <a:xfrm>
            <a:off x="480848" y="878750"/>
            <a:ext cx="6440737" cy="45074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24154" y="304927"/>
            <a:ext cx="36852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432922EF-0443-001F-2D3B-9B994A9EA050}"/>
              </a:ext>
            </a:extLst>
          </p:cNvPr>
          <p:cNvSpPr txBox="1"/>
          <p:nvPr/>
        </p:nvSpPr>
        <p:spPr>
          <a:xfrm>
            <a:off x="607596" y="1399200"/>
            <a:ext cx="6186822" cy="47654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CompletableFuture&lt;T&gt;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Supplier&lt;T&gt; supplier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CompletableFuture&lt;Void&gt;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runnable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endParaRPr lang="en-US" altLang="ko-Kore-KR" sz="16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CompletableFuture&lt;T&gt;</a:t>
            </a:r>
            <a:r>
              <a:rPr lang="en-US" altLang="ko-Kore-KR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completedFuture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 value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 value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completeExceptionally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Throwable ex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endParaRPr lang="en-US" altLang="ko-Kore-KR" sz="16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CompletableFuture&lt;Void&gt;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CompletableFuture&lt;?&gt;... cfs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CompletableFuture&lt;Object&gt;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CompletableFuture&lt;?&gt;... cfs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endParaRPr lang="en-US" altLang="ko-Kore-KR" sz="16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 b="1">
                <a:solidFill>
                  <a:schemeClr val="accent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en-US" altLang="ko-Kore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CE808E7-F158-910F-5D70-1408FC22F0B7}"/>
              </a:ext>
            </a:extLst>
          </p:cNvPr>
          <p:cNvSpPr txBox="1"/>
          <p:nvPr/>
        </p:nvSpPr>
        <p:spPr>
          <a:xfrm>
            <a:off x="2445236" y="929387"/>
            <a:ext cx="25115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</a:p>
        </p:txBody>
      </p:sp>
      <p:sp>
        <p:nvSpPr>
          <p:cNvPr id="87" name="왼쪽 중괄호[L] 86">
            <a:extLst>
              <a:ext uri="{FF2B5EF4-FFF2-40B4-BE49-F238E27FC236}">
                <a16:creationId xmlns:a16="http://schemas.microsoft.com/office/drawing/2014/main" id="{12C0DDC1-34F4-D2E1-C45B-9E36FC3D7F62}"/>
              </a:ext>
            </a:extLst>
          </p:cNvPr>
          <p:cNvSpPr/>
          <p:nvPr/>
        </p:nvSpPr>
        <p:spPr>
          <a:xfrm flipH="1">
            <a:off x="7048332" y="1564011"/>
            <a:ext cx="125572" cy="622492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4E96BB9A-4A7A-2D12-81A7-002BB6A6F8A2}"/>
              </a:ext>
            </a:extLst>
          </p:cNvPr>
          <p:cNvSpPr/>
          <p:nvPr/>
        </p:nvSpPr>
        <p:spPr>
          <a:xfrm>
            <a:off x="7294595" y="1638654"/>
            <a:ext cx="301208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생성 및 시작</a:t>
            </a:r>
          </a:p>
        </p:txBody>
      </p:sp>
      <p:sp>
        <p:nvSpPr>
          <p:cNvPr id="89" name="왼쪽 중괄호[L] 88">
            <a:extLst>
              <a:ext uri="{FF2B5EF4-FFF2-40B4-BE49-F238E27FC236}">
                <a16:creationId xmlns:a16="http://schemas.microsoft.com/office/drawing/2014/main" id="{11126CB4-7E04-DD8B-8954-A801F161758B}"/>
              </a:ext>
            </a:extLst>
          </p:cNvPr>
          <p:cNvSpPr/>
          <p:nvPr/>
        </p:nvSpPr>
        <p:spPr>
          <a:xfrm flipH="1">
            <a:off x="7044294" y="2940525"/>
            <a:ext cx="125572" cy="900709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61AACE27-37EE-3756-57C8-88DAED1D565A}"/>
              </a:ext>
            </a:extLst>
          </p:cNvPr>
          <p:cNvSpPr/>
          <p:nvPr/>
        </p:nvSpPr>
        <p:spPr>
          <a:xfrm>
            <a:off x="7294595" y="3154276"/>
            <a:ext cx="211507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완료 설정</a:t>
            </a:r>
            <a:endParaRPr lang="en-US" altLang="ko-KR" sz="16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왼쪽 중괄호[L] 90">
            <a:extLst>
              <a:ext uri="{FF2B5EF4-FFF2-40B4-BE49-F238E27FC236}">
                <a16:creationId xmlns:a16="http://schemas.microsoft.com/office/drawing/2014/main" id="{BB515330-6217-19BA-8683-D2F657FCF186}"/>
              </a:ext>
            </a:extLst>
          </p:cNvPr>
          <p:cNvSpPr/>
          <p:nvPr/>
        </p:nvSpPr>
        <p:spPr>
          <a:xfrm flipH="1">
            <a:off x="7048332" y="4558302"/>
            <a:ext cx="125572" cy="622492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4556E9B0-E372-3F03-66F4-214C56D9BBE8}"/>
              </a:ext>
            </a:extLst>
          </p:cNvPr>
          <p:cNvSpPr/>
          <p:nvPr/>
        </p:nvSpPr>
        <p:spPr>
          <a:xfrm>
            <a:off x="7294594" y="4632945"/>
            <a:ext cx="234596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다중 비동기 작업 조합</a:t>
            </a:r>
            <a:endParaRPr lang="en-US" altLang="ko-KR" sz="16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왼쪽 중괄호[L] 92">
            <a:extLst>
              <a:ext uri="{FF2B5EF4-FFF2-40B4-BE49-F238E27FC236}">
                <a16:creationId xmlns:a16="http://schemas.microsoft.com/office/drawing/2014/main" id="{DF43C7C1-5328-58AA-E1FB-38EBF70A343B}"/>
              </a:ext>
            </a:extLst>
          </p:cNvPr>
          <p:cNvSpPr/>
          <p:nvPr/>
        </p:nvSpPr>
        <p:spPr>
          <a:xfrm flipH="1">
            <a:off x="7033570" y="5621877"/>
            <a:ext cx="125572" cy="622492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519FE96F-021A-9B8A-070E-7E6BC33DD7DF}"/>
              </a:ext>
            </a:extLst>
          </p:cNvPr>
          <p:cNvSpPr/>
          <p:nvPr/>
        </p:nvSpPr>
        <p:spPr>
          <a:xfrm>
            <a:off x="7294594" y="5717680"/>
            <a:ext cx="164957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대기</a:t>
            </a:r>
            <a:endParaRPr lang="en-US" altLang="ko-KR" sz="16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48168053"/>
      </p:ext>
    </p:extLst>
  </p:cSld>
  <p:clrMapOvr>
    <a:masterClrMapping/>
  </p:clrMapOvr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모서리가 둥근 직사각형 79">
            <a:extLst>
              <a:ext uri="{FF2B5EF4-FFF2-40B4-BE49-F238E27FC236}">
                <a16:creationId xmlns:a16="http://schemas.microsoft.com/office/drawing/2014/main" id="{D8E8D145-8CD8-32B0-98C1-75E6B18B3F5A}"/>
              </a:ext>
            </a:extLst>
          </p:cNvPr>
          <p:cNvSpPr/>
          <p:nvPr/>
        </p:nvSpPr>
        <p:spPr>
          <a:xfrm>
            <a:off x="486905" y="878751"/>
            <a:ext cx="7016020" cy="580666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7A678347-1347-AE7A-A128-4EA95C8D0149}"/>
              </a:ext>
            </a:extLst>
          </p:cNvPr>
          <p:cNvSpPr/>
          <p:nvPr/>
        </p:nvSpPr>
        <p:spPr>
          <a:xfrm>
            <a:off x="480848" y="878750"/>
            <a:ext cx="7016021" cy="45074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24154" y="304927"/>
            <a:ext cx="342651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432922EF-0443-001F-2D3B-9B994A9EA050}"/>
              </a:ext>
            </a:extLst>
          </p:cNvPr>
          <p:cNvSpPr txBox="1"/>
          <p:nvPr/>
        </p:nvSpPr>
        <p:spPr>
          <a:xfrm>
            <a:off x="553091" y="1423424"/>
            <a:ext cx="6828715" cy="5191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CompletionStage&lt;Void&gt;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 action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CompletionStage&lt;Void&gt;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 action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CompletionStage&lt;Void&gt;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action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CompletionStage&lt;Void&gt;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</a:t>
            </a:r>
            <a:r>
              <a:rPr lang="en-US" altLang="ko-Kore-KR" sz="1400" b="1">
                <a:solidFill>
                  <a:schemeClr val="accent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action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endParaRPr lang="en-US" altLang="ko-Kore-KR" sz="14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 other, BiFunction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thenCombineAsync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 other, BiFunction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thenComposeAsync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endParaRPr lang="en-US" altLang="ko-Kore-KR" sz="14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whenComplete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BiConsumer action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endParaRPr lang="en-US" altLang="ko-Kore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toCompletableFuture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CE808E7-F158-910F-5D70-1408FC22F0B7}"/>
              </a:ext>
            </a:extLst>
          </p:cNvPr>
          <p:cNvSpPr txBox="1"/>
          <p:nvPr/>
        </p:nvSpPr>
        <p:spPr>
          <a:xfrm>
            <a:off x="2445236" y="929387"/>
            <a:ext cx="25115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</a:t>
            </a:r>
            <a:endParaRPr lang="en-US" altLang="ko-KR" sz="2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왼쪽 중괄호[L] 86">
            <a:extLst>
              <a:ext uri="{FF2B5EF4-FFF2-40B4-BE49-F238E27FC236}">
                <a16:creationId xmlns:a16="http://schemas.microsoft.com/office/drawing/2014/main" id="{12C0DDC1-34F4-D2E1-C45B-9E36FC3D7F62}"/>
              </a:ext>
            </a:extLst>
          </p:cNvPr>
          <p:cNvSpPr/>
          <p:nvPr/>
        </p:nvSpPr>
        <p:spPr>
          <a:xfrm flipH="1">
            <a:off x="7569115" y="1526024"/>
            <a:ext cx="117496" cy="1672722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4E96BB9A-4A7A-2D12-81A7-002BB6A6F8A2}"/>
              </a:ext>
            </a:extLst>
          </p:cNvPr>
          <p:cNvSpPr/>
          <p:nvPr/>
        </p:nvSpPr>
        <p:spPr>
          <a:xfrm>
            <a:off x="7815377" y="2146941"/>
            <a:ext cx="2999977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</a:t>
            </a:r>
          </a:p>
        </p:txBody>
      </p:sp>
      <p:sp>
        <p:nvSpPr>
          <p:cNvPr id="89" name="왼쪽 중괄호[L] 88">
            <a:extLst>
              <a:ext uri="{FF2B5EF4-FFF2-40B4-BE49-F238E27FC236}">
                <a16:creationId xmlns:a16="http://schemas.microsoft.com/office/drawing/2014/main" id="{11126CB4-7E04-DD8B-8954-A801F161758B}"/>
              </a:ext>
            </a:extLst>
          </p:cNvPr>
          <p:cNvSpPr/>
          <p:nvPr/>
        </p:nvSpPr>
        <p:spPr>
          <a:xfrm flipH="1">
            <a:off x="7565077" y="3563017"/>
            <a:ext cx="121534" cy="1069928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61AACE27-37EE-3756-57C8-88DAED1D565A}"/>
              </a:ext>
            </a:extLst>
          </p:cNvPr>
          <p:cNvSpPr/>
          <p:nvPr/>
        </p:nvSpPr>
        <p:spPr>
          <a:xfrm>
            <a:off x="7815378" y="3882537"/>
            <a:ext cx="3072644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복합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</a:t>
            </a:r>
          </a:p>
        </p:txBody>
      </p:sp>
      <p:sp>
        <p:nvSpPr>
          <p:cNvPr id="91" name="왼쪽 중괄호[L] 90">
            <a:extLst>
              <a:ext uri="{FF2B5EF4-FFF2-40B4-BE49-F238E27FC236}">
                <a16:creationId xmlns:a16="http://schemas.microsoft.com/office/drawing/2014/main" id="{BB515330-6217-19BA-8683-D2F657FCF186}"/>
              </a:ext>
            </a:extLst>
          </p:cNvPr>
          <p:cNvSpPr/>
          <p:nvPr/>
        </p:nvSpPr>
        <p:spPr>
          <a:xfrm flipH="1">
            <a:off x="7565077" y="5063831"/>
            <a:ext cx="121534" cy="828295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4556E9B0-E372-3F03-66F4-214C56D9BBE8}"/>
              </a:ext>
            </a:extLst>
          </p:cNvPr>
          <p:cNvSpPr/>
          <p:nvPr/>
        </p:nvSpPr>
        <p:spPr>
          <a:xfrm>
            <a:off x="7815379" y="5262534"/>
            <a:ext cx="2134020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예외 핸들링</a:t>
            </a:r>
            <a:endParaRPr lang="en-US" altLang="ko-KR" sz="14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91982382"/>
      </p:ext>
    </p:extLst>
  </p:cSld>
  <p:clrMapOvr>
    <a:masterClrMapping/>
  </p:clrMapOvr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30210" y="365483"/>
            <a:ext cx="25298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유형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18E8F656-6398-BFE6-3C2C-FC0D7A5DAD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093187"/>
              </p:ext>
            </p:extLst>
          </p:nvPr>
        </p:nvGraphicFramePr>
        <p:xfrm>
          <a:off x="140285" y="1149180"/>
          <a:ext cx="11904359" cy="531055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72590">
                  <a:extLst>
                    <a:ext uri="{9D8B030D-6E8A-4147-A177-3AD203B41FA5}">
                      <a16:colId xmlns:a16="http://schemas.microsoft.com/office/drawing/2014/main" val="493992458"/>
                    </a:ext>
                  </a:extLst>
                </a:gridCol>
                <a:gridCol w="2656290">
                  <a:extLst>
                    <a:ext uri="{9D8B030D-6E8A-4147-A177-3AD203B41FA5}">
                      <a16:colId xmlns:a16="http://schemas.microsoft.com/office/drawing/2014/main" val="230959891"/>
                    </a:ext>
                  </a:extLst>
                </a:gridCol>
                <a:gridCol w="2445689">
                  <a:extLst>
                    <a:ext uri="{9D8B030D-6E8A-4147-A177-3AD203B41FA5}">
                      <a16:colId xmlns:a16="http://schemas.microsoft.com/office/drawing/2014/main" val="1376114349"/>
                    </a:ext>
                  </a:extLst>
                </a:gridCol>
                <a:gridCol w="5029790">
                  <a:extLst>
                    <a:ext uri="{9D8B030D-6E8A-4147-A177-3AD203B41FA5}">
                      <a16:colId xmlns:a16="http://schemas.microsoft.com/office/drawing/2014/main" val="2874162468"/>
                    </a:ext>
                  </a:extLst>
                </a:gridCol>
              </a:tblGrid>
              <a:tr h="48584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인수</a:t>
                      </a:r>
                      <a:r>
                        <a:rPr lang="en-US" altLang="ko-KR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함수형 인터페이스</a:t>
                      </a:r>
                      <a:r>
                        <a:rPr lang="en-US" altLang="ko-KR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인수 추상 메서드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개념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600580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supplyAsync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Supplier&lt;T&gt;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 get()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비동기 작업을 생성하고 결과를 제공한다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7670072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runAsync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run()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비동기 작업을 생성하고 결과가 없는 작업을 실행한다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4554840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thenAccept[Async]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Consumer&lt;T&gt;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accept(T t)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이전 작업의 결과를 소비하고 새로운 작업 수행한다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9439532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thenApply</a:t>
                      </a:r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[Async]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Function&lt;T, R&gt;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 apply(T t)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이전 작업의 결과를 가공하고 새로운 작업 수행한다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5523417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thenRun</a:t>
                      </a:r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[Async]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run()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이전 작업의 결과를 사용하지 않고 새로운 작업 수행한다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1794095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thenCombine</a:t>
                      </a:r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[Async]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BiFunction&lt;T, U, R&gt;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 apply(T t, U u)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두 개의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의 결과를 조합하고 새로운 작업을 수행한다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901646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thenCompose</a:t>
                      </a:r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[Async]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Function&lt;T, CompletableFuture&lt;U&gt;&gt;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CompletableFuture&lt;U&gt; apply(T t)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이전 작업의 결과에 따라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생성하고 조합한다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7537091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1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allOf()</a:t>
                      </a:r>
                      <a:endParaRPr lang="en-US" sz="1200" b="1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CompletableFuture&lt;?&gt;... cfs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모든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가 완료될 때 새로운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반환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7371994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1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anyOf()</a:t>
                      </a:r>
                      <a:endParaRPr lang="en-US" sz="1200" b="1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CompletableFuture&lt;?&gt;... cfs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CompletableFutures 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중 하나가 완료될 때 새로운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반환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68243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41771743"/>
      </p:ext>
    </p:extLst>
  </p:cSld>
  <p:clrMapOvr>
    <a:masterClrMapping/>
  </p:clrMapOvr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24155" y="201991"/>
            <a:ext cx="270939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실행 객체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2A984A6A-FF52-6CD9-F7B3-6603F68BA72D}"/>
              </a:ext>
            </a:extLst>
          </p:cNvPr>
          <p:cNvSpPr/>
          <p:nvPr/>
        </p:nvSpPr>
        <p:spPr>
          <a:xfrm>
            <a:off x="3828811" y="3005816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4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AsyncRun</a:t>
            </a:r>
          </a:p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9608435A-3E16-3E55-5F34-CECAF31BA2B3}"/>
              </a:ext>
            </a:extLst>
          </p:cNvPr>
          <p:cNvSpPr/>
          <p:nvPr/>
        </p:nvSpPr>
        <p:spPr>
          <a:xfrm>
            <a:off x="5956345" y="3005817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</a:t>
            </a: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034F7EA6-F421-2BB2-08CF-BBB33BBE7F11}"/>
              </a:ext>
            </a:extLst>
          </p:cNvPr>
          <p:cNvSpPr/>
          <p:nvPr/>
        </p:nvSpPr>
        <p:spPr>
          <a:xfrm>
            <a:off x="3828811" y="1325840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ForkJoinTask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10BDAB77-2538-51B6-9BF0-591806878D39}"/>
              </a:ext>
            </a:extLst>
          </p:cNvPr>
          <p:cNvSpPr/>
          <p:nvPr/>
        </p:nvSpPr>
        <p:spPr>
          <a:xfrm>
            <a:off x="3733929" y="5630910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4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</a:p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F7C42A22-63D1-295D-68AB-E3A548623D04}"/>
              </a:ext>
            </a:extLst>
          </p:cNvPr>
          <p:cNvSpPr/>
          <p:nvPr/>
        </p:nvSpPr>
        <p:spPr>
          <a:xfrm>
            <a:off x="5956345" y="5624855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</a:p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63A559E2-417D-80CB-B6B9-2A6F38C2628A}"/>
              </a:ext>
            </a:extLst>
          </p:cNvPr>
          <p:cNvSpPr/>
          <p:nvPr/>
        </p:nvSpPr>
        <p:spPr>
          <a:xfrm>
            <a:off x="8148483" y="5624855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UniRun</a:t>
            </a:r>
          </a:p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7241AC77-7715-2780-77C2-BBDE0333A73E}"/>
              </a:ext>
            </a:extLst>
          </p:cNvPr>
          <p:cNvSpPr/>
          <p:nvPr/>
        </p:nvSpPr>
        <p:spPr>
          <a:xfrm>
            <a:off x="1655850" y="3005817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</a:p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9E732068-76C3-4DA6-CF10-53FFB2DF989C}"/>
              </a:ext>
            </a:extLst>
          </p:cNvPr>
          <p:cNvSpPr/>
          <p:nvPr/>
        </p:nvSpPr>
        <p:spPr>
          <a:xfrm>
            <a:off x="5956345" y="4227460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UniCompletion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꺾인 연결선[E] 27">
            <a:extLst>
              <a:ext uri="{FF2B5EF4-FFF2-40B4-BE49-F238E27FC236}">
                <a16:creationId xmlns:a16="http://schemas.microsoft.com/office/drawing/2014/main" id="{D93257F1-BECB-85B4-CB64-73EB075DC735}"/>
              </a:ext>
            </a:extLst>
          </p:cNvPr>
          <p:cNvCxnSpPr>
            <a:cxnSpLocks/>
            <a:stCxn id="12" idx="0"/>
            <a:endCxn id="14" idx="0"/>
          </p:cNvCxnSpPr>
          <p:nvPr/>
        </p:nvCxnSpPr>
        <p:spPr>
          <a:xfrm rot="5400000" flipH="1" flipV="1">
            <a:off x="6855606" y="3420606"/>
            <a:ext cx="6055" cy="4414554"/>
          </a:xfrm>
          <a:prstGeom prst="bentConnector3">
            <a:avLst>
              <a:gd name="adj1" fmla="val 3875392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59A77328-E255-00A3-2D8E-6FA8C7B900E9}"/>
              </a:ext>
            </a:extLst>
          </p:cNvPr>
          <p:cNvCxnSpPr>
            <a:cxnSpLocks/>
            <a:stCxn id="13" idx="0"/>
            <a:endCxn id="16" idx="2"/>
          </p:cNvCxnSpPr>
          <p:nvPr/>
        </p:nvCxnSpPr>
        <p:spPr>
          <a:xfrm flipV="1">
            <a:off x="6873772" y="4974725"/>
            <a:ext cx="0" cy="65013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575B1370-438E-41C3-1F3A-23C967EAFD4F}"/>
              </a:ext>
            </a:extLst>
          </p:cNvPr>
          <p:cNvCxnSpPr>
            <a:cxnSpLocks/>
            <a:stCxn id="16" idx="0"/>
            <a:endCxn id="5" idx="2"/>
          </p:cNvCxnSpPr>
          <p:nvPr/>
        </p:nvCxnSpPr>
        <p:spPr>
          <a:xfrm flipV="1">
            <a:off x="6873772" y="3753082"/>
            <a:ext cx="0" cy="47437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꺾인 연결선[E] 32">
            <a:extLst>
              <a:ext uri="{FF2B5EF4-FFF2-40B4-BE49-F238E27FC236}">
                <a16:creationId xmlns:a16="http://schemas.microsoft.com/office/drawing/2014/main" id="{64560679-8AA1-EA4B-6063-D5EEC3BA0F64}"/>
              </a:ext>
            </a:extLst>
          </p:cNvPr>
          <p:cNvCxnSpPr>
            <a:cxnSpLocks/>
            <a:stCxn id="15" idx="0"/>
            <a:endCxn id="5" idx="0"/>
          </p:cNvCxnSpPr>
          <p:nvPr/>
        </p:nvCxnSpPr>
        <p:spPr>
          <a:xfrm rot="5400000" flipH="1" flipV="1">
            <a:off x="4723524" y="855570"/>
            <a:ext cx="12700" cy="4300495"/>
          </a:xfrm>
          <a:prstGeom prst="bentConnector3">
            <a:avLst>
              <a:gd name="adj1" fmla="val 3230465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B781144D-CE45-8A0D-5C1D-94957729890A}"/>
              </a:ext>
            </a:extLst>
          </p:cNvPr>
          <p:cNvCxnSpPr>
            <a:cxnSpLocks/>
            <a:stCxn id="3" idx="0"/>
            <a:endCxn id="6" idx="2"/>
          </p:cNvCxnSpPr>
          <p:nvPr/>
        </p:nvCxnSpPr>
        <p:spPr>
          <a:xfrm flipV="1">
            <a:off x="4746238" y="2073105"/>
            <a:ext cx="0" cy="93271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BE122D1D-545E-B4CC-BDE7-7928F3601754}"/>
              </a:ext>
            </a:extLst>
          </p:cNvPr>
          <p:cNvSpPr txBox="1"/>
          <p:nvPr/>
        </p:nvSpPr>
        <p:spPr>
          <a:xfrm>
            <a:off x="1924221" y="3404787"/>
            <a:ext cx="1279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>
              <a:solidFill>
                <a:srgbClr val="FFFF00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2C26D81-990B-6F63-AFBF-EB42BD5086BB}"/>
              </a:ext>
            </a:extLst>
          </p:cNvPr>
          <p:cNvSpPr txBox="1"/>
          <p:nvPr/>
        </p:nvSpPr>
        <p:spPr>
          <a:xfrm>
            <a:off x="4106239" y="3375244"/>
            <a:ext cx="1279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runAsync()</a:t>
            </a:r>
            <a:endParaRPr lang="ko-Kore-KR" altLang="en-US" sz="1200">
              <a:solidFill>
                <a:srgbClr val="FFFF00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A565A21-A861-1F49-83D9-1884A18C3FCE}"/>
              </a:ext>
            </a:extLst>
          </p:cNvPr>
          <p:cNvSpPr txBox="1"/>
          <p:nvPr/>
        </p:nvSpPr>
        <p:spPr>
          <a:xfrm>
            <a:off x="4023853" y="6004042"/>
            <a:ext cx="1279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thenAccept()</a:t>
            </a:r>
            <a:endParaRPr lang="ko-Kore-KR" altLang="en-US" sz="1200">
              <a:solidFill>
                <a:srgbClr val="FFFF00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13114C3-2154-A36C-3FA0-87041D1A0642}"/>
              </a:ext>
            </a:extLst>
          </p:cNvPr>
          <p:cNvSpPr txBox="1"/>
          <p:nvPr/>
        </p:nvSpPr>
        <p:spPr>
          <a:xfrm>
            <a:off x="6240123" y="6004041"/>
            <a:ext cx="1279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</a:t>
            </a:r>
            <a:endParaRPr lang="ko-Kore-KR" altLang="en-US" sz="1200">
              <a:solidFill>
                <a:srgbClr val="FFFF00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FFFAF70-BE6C-2C4C-C6E6-B5343FF25E4B}"/>
              </a:ext>
            </a:extLst>
          </p:cNvPr>
          <p:cNvSpPr txBox="1"/>
          <p:nvPr/>
        </p:nvSpPr>
        <p:spPr>
          <a:xfrm>
            <a:off x="8456188" y="6004041"/>
            <a:ext cx="1279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thenRun()</a:t>
            </a:r>
            <a:endParaRPr lang="ko-Kore-KR" altLang="en-US" sz="1200">
              <a:solidFill>
                <a:srgbClr val="FFFF00"/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589F7CFF-B484-B497-9685-753528C708A5}"/>
              </a:ext>
            </a:extLst>
          </p:cNvPr>
          <p:cNvSpPr/>
          <p:nvPr/>
        </p:nvSpPr>
        <p:spPr>
          <a:xfrm>
            <a:off x="378486" y="606152"/>
            <a:ext cx="9679914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API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실행하면 내부적으로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연결되는 객체가 생성되어 동기 또는 비동기 작업을 수행하게 된다</a:t>
            </a: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6AB2D84E-4B1D-A3D2-C3D0-9679ECE5562A}"/>
              </a:ext>
            </a:extLst>
          </p:cNvPr>
          <p:cNvSpPr/>
          <p:nvPr/>
        </p:nvSpPr>
        <p:spPr>
          <a:xfrm>
            <a:off x="1694928" y="1325839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E1560695-7CAA-EB58-CF6B-34B67D2938DC}"/>
              </a:ext>
            </a:extLst>
          </p:cNvPr>
          <p:cNvSpPr/>
          <p:nvPr/>
        </p:nvSpPr>
        <p:spPr>
          <a:xfrm>
            <a:off x="8118111" y="3005816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C4EE6740-E8EA-272E-6884-06D45341799C}"/>
              </a:ext>
            </a:extLst>
          </p:cNvPr>
          <p:cNvCxnSpPr>
            <a:cxnSpLocks/>
            <a:stCxn id="5" idx="3"/>
            <a:endCxn id="9" idx="1"/>
          </p:cNvCxnSpPr>
          <p:nvPr/>
        </p:nvCxnSpPr>
        <p:spPr>
          <a:xfrm flipV="1">
            <a:off x="7791198" y="3379449"/>
            <a:ext cx="326913" cy="1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4CA1722-A40D-76DE-3CDF-023E51E162B9}"/>
              </a:ext>
            </a:extLst>
          </p:cNvPr>
          <p:cNvCxnSpPr>
            <a:cxnSpLocks/>
            <a:stCxn id="6" idx="1"/>
            <a:endCxn id="8" idx="3"/>
          </p:cNvCxnSpPr>
          <p:nvPr/>
        </p:nvCxnSpPr>
        <p:spPr>
          <a:xfrm flipH="1" flipV="1">
            <a:off x="3529781" y="1699472"/>
            <a:ext cx="299030" cy="1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9459081"/>
      </p:ext>
    </p:extLst>
  </p:cSld>
  <p:clrMapOvr>
    <a:masterClrMapping/>
  </p:clrMapOvr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99934" y="177425"/>
            <a:ext cx="325210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암묵적 완료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명시적 완료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59F340B-DD00-867D-FEA3-44BC5A84EC1E}"/>
              </a:ext>
            </a:extLst>
          </p:cNvPr>
          <p:cNvSpPr/>
          <p:nvPr/>
        </p:nvSpPr>
        <p:spPr>
          <a:xfrm>
            <a:off x="6790050" y="863322"/>
            <a:ext cx="5142749" cy="53322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executorService = Executors.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시킬 수 있는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선언</a:t>
            </a:r>
            <a:endParaRPr lang="en-US" altLang="ko-KR" sz="1200">
              <a:solidFill>
                <a:srgbClr val="7A7E85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performTask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결과를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완료 한다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.complete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때까지 기다린 후 결과를 가져온다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future.get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150000"/>
              </a:lnSpc>
            </a:pP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3" name="오른쪽 화살표[R] 2">
            <a:extLst>
              <a:ext uri="{FF2B5EF4-FFF2-40B4-BE49-F238E27FC236}">
                <a16:creationId xmlns:a16="http://schemas.microsoft.com/office/drawing/2014/main" id="{6FB0572B-F2D9-304C-78C1-450CE9D54505}"/>
              </a:ext>
            </a:extLst>
          </p:cNvPr>
          <p:cNvSpPr/>
          <p:nvPr/>
        </p:nvSpPr>
        <p:spPr>
          <a:xfrm>
            <a:off x="5873953" y="3490093"/>
            <a:ext cx="659334" cy="35568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0FD791C-5221-7787-1028-49CE0E29A5BD}"/>
              </a:ext>
            </a:extLst>
          </p:cNvPr>
          <p:cNvSpPr/>
          <p:nvPr/>
        </p:nvSpPr>
        <p:spPr>
          <a:xfrm>
            <a:off x="474442" y="724823"/>
            <a:ext cx="5142749" cy="588622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executorService = Executors.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executorService.submit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2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수행한다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performTask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때까지 기다린 후 결과를 가져온다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future.get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8" name="오른쪽 대괄호[R] 7">
            <a:extLst>
              <a:ext uri="{FF2B5EF4-FFF2-40B4-BE49-F238E27FC236}">
                <a16:creationId xmlns:a16="http://schemas.microsoft.com/office/drawing/2014/main" id="{F47CC681-1624-BB57-89E3-76AC22200FCC}"/>
              </a:ext>
            </a:extLst>
          </p:cNvPr>
          <p:cNvSpPr/>
          <p:nvPr/>
        </p:nvSpPr>
        <p:spPr>
          <a:xfrm>
            <a:off x="3519182" y="2313923"/>
            <a:ext cx="151017" cy="920080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29BC36-C7CF-E804-B1DF-EB4A2A8CB0F1}"/>
              </a:ext>
            </a:extLst>
          </p:cNvPr>
          <p:cNvSpPr txBox="1"/>
          <p:nvPr/>
        </p:nvSpPr>
        <p:spPr>
          <a:xfrm>
            <a:off x="3737101" y="2583681"/>
            <a:ext cx="138460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직접 완료시킬 수없다</a:t>
            </a:r>
            <a:endParaRPr lang="ko-Kore-KR" altLang="en-US" sz="1200"/>
          </a:p>
        </p:txBody>
      </p:sp>
      <p:sp>
        <p:nvSpPr>
          <p:cNvPr id="13" name="오른쪽 대괄호[R] 12">
            <a:extLst>
              <a:ext uri="{FF2B5EF4-FFF2-40B4-BE49-F238E27FC236}">
                <a16:creationId xmlns:a16="http://schemas.microsoft.com/office/drawing/2014/main" id="{C0B5DCE2-8E02-E676-9762-946BAC0F0152}"/>
              </a:ext>
            </a:extLst>
          </p:cNvPr>
          <p:cNvSpPr/>
          <p:nvPr/>
        </p:nvSpPr>
        <p:spPr>
          <a:xfrm>
            <a:off x="10247323" y="2193707"/>
            <a:ext cx="151017" cy="920080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2FD374E-D9C0-9029-54D7-AE30C19D671C}"/>
              </a:ext>
            </a:extLst>
          </p:cNvPr>
          <p:cNvSpPr txBox="1"/>
          <p:nvPr/>
        </p:nvSpPr>
        <p:spPr>
          <a:xfrm>
            <a:off x="10465242" y="2463465"/>
            <a:ext cx="138460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직접 완료시킬 수 있다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136290395"/>
      </p:ext>
    </p:extLst>
  </p:cSld>
  <p:clrMapOvr>
    <a:masterClrMapping/>
  </p:clrMapOvr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99934" y="140603"/>
            <a:ext cx="646382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59F340B-DD00-867D-FEA3-44BC5A84EC1E}"/>
              </a:ext>
            </a:extLst>
          </p:cNvPr>
          <p:cNvSpPr/>
          <p:nvPr/>
        </p:nvSpPr>
        <p:spPr>
          <a:xfrm>
            <a:off x="342662" y="548356"/>
            <a:ext cx="5606317" cy="618630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executorService = Executors.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initiate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step1 =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initiate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step2 =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step3 =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/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executorService.submit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step3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finalResult = future.get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finalResult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ex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처리 번거러움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"Exception occurred: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ex.getMessage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156229C-1FA5-10D0-10CA-7DC4BBBEAB02}"/>
              </a:ext>
            </a:extLst>
          </p:cNvPr>
          <p:cNvSpPr/>
          <p:nvPr/>
        </p:nvSpPr>
        <p:spPr>
          <a:xfrm>
            <a:off x="6815755" y="1367765"/>
            <a:ext cx="4973028" cy="44781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.exceptionally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간단한 예외 핸들링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ex.getMessage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모든 비동기 작업의 완료 대기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오른쪽 화살표[R] 2">
            <a:extLst>
              <a:ext uri="{FF2B5EF4-FFF2-40B4-BE49-F238E27FC236}">
                <a16:creationId xmlns:a16="http://schemas.microsoft.com/office/drawing/2014/main" id="{6FB0572B-F2D9-304C-78C1-450CE9D54505}"/>
              </a:ext>
            </a:extLst>
          </p:cNvPr>
          <p:cNvSpPr/>
          <p:nvPr/>
        </p:nvSpPr>
        <p:spPr>
          <a:xfrm>
            <a:off x="6016963" y="3202791"/>
            <a:ext cx="659334" cy="35568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오른쪽 대괄호[R] 5">
            <a:extLst>
              <a:ext uri="{FF2B5EF4-FFF2-40B4-BE49-F238E27FC236}">
                <a16:creationId xmlns:a16="http://schemas.microsoft.com/office/drawing/2014/main" id="{3EC3F897-4BD1-7939-09B6-5FAB8103DEE1}"/>
              </a:ext>
            </a:extLst>
          </p:cNvPr>
          <p:cNvSpPr/>
          <p:nvPr/>
        </p:nvSpPr>
        <p:spPr>
          <a:xfrm>
            <a:off x="10476908" y="1962024"/>
            <a:ext cx="151017" cy="1466976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16EBF76-169E-28A3-BC6D-0FDC23A6DFE6}"/>
              </a:ext>
            </a:extLst>
          </p:cNvPr>
          <p:cNvSpPr txBox="1"/>
          <p:nvPr/>
        </p:nvSpPr>
        <p:spPr>
          <a:xfrm>
            <a:off x="6676297" y="6169361"/>
            <a:ext cx="5268319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명령형 구문으로 작성된 코드가 선언적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400" b="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함수형 구문으로 변경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되었음</a:t>
            </a:r>
            <a:endParaRPr lang="en-US" altLang="ko-KR" sz="1400" b="0" i="1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오른쪽 대괄호[R] 4">
            <a:extLst>
              <a:ext uri="{FF2B5EF4-FFF2-40B4-BE49-F238E27FC236}">
                <a16:creationId xmlns:a16="http://schemas.microsoft.com/office/drawing/2014/main" id="{60205BF5-D066-61D0-A883-E0282B949D27}"/>
              </a:ext>
            </a:extLst>
          </p:cNvPr>
          <p:cNvSpPr/>
          <p:nvPr/>
        </p:nvSpPr>
        <p:spPr>
          <a:xfrm>
            <a:off x="4519232" y="965409"/>
            <a:ext cx="151017" cy="3846072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662049-672E-BA38-9073-82D8F1A09E6E}"/>
              </a:ext>
            </a:extLst>
          </p:cNvPr>
          <p:cNvSpPr txBox="1"/>
          <p:nvPr/>
        </p:nvSpPr>
        <p:spPr>
          <a:xfrm>
            <a:off x="4749259" y="2581316"/>
            <a:ext cx="98868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복잡한 비동기 코드</a:t>
            </a:r>
            <a:endParaRPr lang="ko-Kore-KR" altLang="en-US" sz="12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D66A2E7-8AD1-4079-580F-8CC480393745}"/>
              </a:ext>
            </a:extLst>
          </p:cNvPr>
          <p:cNvSpPr txBox="1"/>
          <p:nvPr/>
        </p:nvSpPr>
        <p:spPr>
          <a:xfrm>
            <a:off x="10695909" y="2525802"/>
            <a:ext cx="9308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쉬운 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코드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40589716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20168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멀티스레딩 모델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581529"/>
            <a:ext cx="10824688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Scheduler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예약하는 커널 스레드만 할당받아 실행시키기 때문에 사용자 수준 스레드는 커널 수준 스레드와의 매핑이 필요하다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스레드는 세 가지 모델로 커널 수준 스레드와 매핑하여 구현할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다대일 스레드 매핑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일대일 스레드 매핑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다대다 스레드 매핑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DAC6C3D-713F-5F2A-C3C3-404BE12B6BED}"/>
              </a:ext>
            </a:extLst>
          </p:cNvPr>
          <p:cNvSpPr/>
          <p:nvPr/>
        </p:nvSpPr>
        <p:spPr>
          <a:xfrm>
            <a:off x="244332" y="1642787"/>
            <a:ext cx="55351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다대일 스레드 매핑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many to one thread mapping)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9458E94-291A-E067-4101-62CE6F3B16FB}"/>
              </a:ext>
            </a:extLst>
          </p:cNvPr>
          <p:cNvSpPr/>
          <p:nvPr/>
        </p:nvSpPr>
        <p:spPr>
          <a:xfrm>
            <a:off x="528601" y="2012119"/>
            <a:ext cx="10824688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다수의 사용자 수준 스레드가 커널 수준 스레드 한개에 매핑하는 유형으로 사용자 수준의 스레드 모델이라 볼 수 있다 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324C9C2-604C-16F7-BE84-CBAA1AB8343A}"/>
              </a:ext>
            </a:extLst>
          </p:cNvPr>
          <p:cNvSpPr/>
          <p:nvPr/>
        </p:nvSpPr>
        <p:spPr>
          <a:xfrm>
            <a:off x="2047671" y="2498479"/>
            <a:ext cx="4048329" cy="10739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6833EAD-C19E-92F1-7A0E-70EAABF7413F}"/>
              </a:ext>
            </a:extLst>
          </p:cNvPr>
          <p:cNvSpPr/>
          <p:nvPr/>
        </p:nvSpPr>
        <p:spPr>
          <a:xfrm>
            <a:off x="4574044" y="3029280"/>
            <a:ext cx="1433353" cy="39587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17081F2E-A9A2-CD8B-A689-4454A9C1AC3A}"/>
              </a:ext>
            </a:extLst>
          </p:cNvPr>
          <p:cNvCxnSpPr>
            <a:cxnSpLocks/>
          </p:cNvCxnSpPr>
          <p:nvPr/>
        </p:nvCxnSpPr>
        <p:spPr>
          <a:xfrm>
            <a:off x="859998" y="3631868"/>
            <a:ext cx="10736532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8B98AF-D5B1-3D5D-65CB-71084D18317E}"/>
              </a:ext>
            </a:extLst>
          </p:cNvPr>
          <p:cNvSpPr/>
          <p:nvPr/>
        </p:nvSpPr>
        <p:spPr>
          <a:xfrm>
            <a:off x="775052" y="3893300"/>
            <a:ext cx="11008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F53DA9F-08C3-A99B-0E57-25DF41E71C9F}"/>
              </a:ext>
            </a:extLst>
          </p:cNvPr>
          <p:cNvSpPr/>
          <p:nvPr/>
        </p:nvSpPr>
        <p:spPr>
          <a:xfrm>
            <a:off x="830089" y="2868464"/>
            <a:ext cx="9739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FA273ED-9779-3F2D-D80D-632EF5509B70}"/>
              </a:ext>
            </a:extLst>
          </p:cNvPr>
          <p:cNvSpPr/>
          <p:nvPr/>
        </p:nvSpPr>
        <p:spPr>
          <a:xfrm>
            <a:off x="5389985" y="2498388"/>
            <a:ext cx="7232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9932B69-1AF9-0D60-D82F-F68CEE3B0227}"/>
              </a:ext>
            </a:extLst>
          </p:cNvPr>
          <p:cNvSpPr txBox="1"/>
          <p:nvPr/>
        </p:nvSpPr>
        <p:spPr>
          <a:xfrm>
            <a:off x="4670125" y="2783059"/>
            <a:ext cx="124119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Libraryies</a:t>
            </a:r>
            <a:endParaRPr lang="ko-Kore-KR" altLang="en-US" sz="100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A47CFF7-CADC-0044-3126-84F936859000}"/>
              </a:ext>
            </a:extLst>
          </p:cNvPr>
          <p:cNvSpPr txBox="1"/>
          <p:nvPr/>
        </p:nvSpPr>
        <p:spPr>
          <a:xfrm>
            <a:off x="4669077" y="3113119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244A519-CC02-BABE-AADF-DC69C282B52C}"/>
              </a:ext>
            </a:extLst>
          </p:cNvPr>
          <p:cNvSpPr txBox="1"/>
          <p:nvPr/>
        </p:nvSpPr>
        <p:spPr>
          <a:xfrm>
            <a:off x="5117998" y="3113119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9EEF04F-9FAF-16C2-7981-69C5980EFC20}"/>
              </a:ext>
            </a:extLst>
          </p:cNvPr>
          <p:cNvSpPr txBox="1"/>
          <p:nvPr/>
        </p:nvSpPr>
        <p:spPr>
          <a:xfrm>
            <a:off x="5549206" y="3113119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F82684E2-1B48-1930-444C-8FA5859A5EAB}"/>
              </a:ext>
            </a:extLst>
          </p:cNvPr>
          <p:cNvGrpSpPr/>
          <p:nvPr/>
        </p:nvGrpSpPr>
        <p:grpSpPr>
          <a:xfrm>
            <a:off x="2241780" y="2794886"/>
            <a:ext cx="427141" cy="427141"/>
            <a:chOff x="2098586" y="4487918"/>
            <a:chExt cx="427141" cy="427141"/>
          </a:xfrm>
        </p:grpSpPr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A8AD87FF-E2E2-B5BB-D6B7-093F1733C203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7" name="자유형 36">
              <a:extLst>
                <a:ext uri="{FF2B5EF4-FFF2-40B4-BE49-F238E27FC236}">
                  <a16:creationId xmlns:a16="http://schemas.microsoft.com/office/drawing/2014/main" id="{82CC5EC8-1D12-06BD-E14B-3F68882EC0E2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44B63A16-1855-6FEE-9083-2394F325FFE1}"/>
              </a:ext>
            </a:extLst>
          </p:cNvPr>
          <p:cNvGrpSpPr/>
          <p:nvPr/>
        </p:nvGrpSpPr>
        <p:grpSpPr>
          <a:xfrm>
            <a:off x="2883716" y="2799842"/>
            <a:ext cx="427141" cy="427141"/>
            <a:chOff x="2098586" y="4487918"/>
            <a:chExt cx="427141" cy="427141"/>
          </a:xfrm>
        </p:grpSpPr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A03DC3EF-BEB8-D169-6989-12551F5D8554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3" name="자유형 42">
              <a:extLst>
                <a:ext uri="{FF2B5EF4-FFF2-40B4-BE49-F238E27FC236}">
                  <a16:creationId xmlns:a16="http://schemas.microsoft.com/office/drawing/2014/main" id="{1B8654F1-8A78-619A-295A-FEF0D3B42ACA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DEC7E8F7-65AA-1566-4C96-7BB693503FC0}"/>
              </a:ext>
            </a:extLst>
          </p:cNvPr>
          <p:cNvGrpSpPr/>
          <p:nvPr/>
        </p:nvGrpSpPr>
        <p:grpSpPr>
          <a:xfrm>
            <a:off x="3525652" y="2804091"/>
            <a:ext cx="427141" cy="427141"/>
            <a:chOff x="2098586" y="4487918"/>
            <a:chExt cx="427141" cy="427141"/>
          </a:xfrm>
        </p:grpSpPr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46EDA068-7038-3996-544D-FD33803054F2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6" name="자유형 45">
              <a:extLst>
                <a:ext uri="{FF2B5EF4-FFF2-40B4-BE49-F238E27FC236}">
                  <a16:creationId xmlns:a16="http://schemas.microsoft.com/office/drawing/2014/main" id="{EEBD3A4E-84BF-60C3-166D-214D812AD99A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D30E4FAB-C0E1-C707-64AD-24121CD8BF61}"/>
              </a:ext>
            </a:extLst>
          </p:cNvPr>
          <p:cNvGrpSpPr/>
          <p:nvPr/>
        </p:nvGrpSpPr>
        <p:grpSpPr>
          <a:xfrm>
            <a:off x="2882886" y="3820783"/>
            <a:ext cx="427141" cy="427141"/>
            <a:chOff x="2098586" y="4487918"/>
            <a:chExt cx="427141" cy="427141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90C8EE9D-5370-FF9D-4518-A430016CDF84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9" name="자유형 48">
              <a:extLst>
                <a:ext uri="{FF2B5EF4-FFF2-40B4-BE49-F238E27FC236}">
                  <a16:creationId xmlns:a16="http://schemas.microsoft.com/office/drawing/2014/main" id="{8781519F-26A4-3CF2-2A82-5C1610CD4D21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151733BA-2979-F48A-9C9A-8F8EE1860835}"/>
              </a:ext>
            </a:extLst>
          </p:cNvPr>
          <p:cNvCxnSpPr>
            <a:cxnSpLocks/>
            <a:stCxn id="36" idx="4"/>
            <a:endCxn id="48" idx="0"/>
          </p:cNvCxnSpPr>
          <p:nvPr/>
        </p:nvCxnSpPr>
        <p:spPr>
          <a:xfrm>
            <a:off x="2455351" y="3222027"/>
            <a:ext cx="641106" cy="59875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직선 연결선[R] 53">
            <a:extLst>
              <a:ext uri="{FF2B5EF4-FFF2-40B4-BE49-F238E27FC236}">
                <a16:creationId xmlns:a16="http://schemas.microsoft.com/office/drawing/2014/main" id="{313C6F2E-D784-54B2-E82A-63F20D89363B}"/>
              </a:ext>
            </a:extLst>
          </p:cNvPr>
          <p:cNvCxnSpPr>
            <a:stCxn id="42" idx="4"/>
            <a:endCxn id="48" idx="0"/>
          </p:cNvCxnSpPr>
          <p:nvPr/>
        </p:nvCxnSpPr>
        <p:spPr>
          <a:xfrm flipH="1">
            <a:off x="3096457" y="3226983"/>
            <a:ext cx="830" cy="5938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연결선[R] 55">
            <a:extLst>
              <a:ext uri="{FF2B5EF4-FFF2-40B4-BE49-F238E27FC236}">
                <a16:creationId xmlns:a16="http://schemas.microsoft.com/office/drawing/2014/main" id="{C3E65A84-6AC7-37D3-B680-CEF1862A67E7}"/>
              </a:ext>
            </a:extLst>
          </p:cNvPr>
          <p:cNvCxnSpPr>
            <a:stCxn id="45" idx="4"/>
            <a:endCxn id="48" idx="0"/>
          </p:cNvCxnSpPr>
          <p:nvPr/>
        </p:nvCxnSpPr>
        <p:spPr>
          <a:xfrm flipH="1">
            <a:off x="3096457" y="3231232"/>
            <a:ext cx="642766" cy="58955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F88C7B0-64E8-A3FC-667A-0ACB770B3CFA}"/>
              </a:ext>
            </a:extLst>
          </p:cNvPr>
          <p:cNvSpPr/>
          <p:nvPr/>
        </p:nvSpPr>
        <p:spPr>
          <a:xfrm>
            <a:off x="2561617" y="2543045"/>
            <a:ext cx="114005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EA2DFA48-45CD-5790-E108-3DABD426F8ED}"/>
              </a:ext>
            </a:extLst>
          </p:cNvPr>
          <p:cNvSpPr/>
          <p:nvPr/>
        </p:nvSpPr>
        <p:spPr>
          <a:xfrm>
            <a:off x="3333071" y="3926827"/>
            <a:ext cx="123944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058A7A10-653E-9179-F748-0959A1D2545E}"/>
              </a:ext>
            </a:extLst>
          </p:cNvPr>
          <p:cNvCxnSpPr>
            <a:cxnSpLocks/>
          </p:cNvCxnSpPr>
          <p:nvPr/>
        </p:nvCxnSpPr>
        <p:spPr>
          <a:xfrm>
            <a:off x="833937" y="4395594"/>
            <a:ext cx="10762593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B65FF2B1-B902-FCA3-AB50-CCAE28A53FBE}"/>
              </a:ext>
            </a:extLst>
          </p:cNvPr>
          <p:cNvSpPr/>
          <p:nvPr/>
        </p:nvSpPr>
        <p:spPr>
          <a:xfrm>
            <a:off x="859998" y="4637720"/>
            <a:ext cx="8759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Hardware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0FFF4D0E-07C3-CC3B-3A8F-7E7B8E60CE26}"/>
              </a:ext>
            </a:extLst>
          </p:cNvPr>
          <p:cNvGrpSpPr/>
          <p:nvPr/>
        </p:nvGrpSpPr>
        <p:grpSpPr>
          <a:xfrm>
            <a:off x="4548206" y="4557544"/>
            <a:ext cx="524139" cy="488856"/>
            <a:chOff x="1758155" y="3450653"/>
            <a:chExt cx="1158634" cy="1080638"/>
          </a:xfrm>
        </p:grpSpPr>
        <p:sp>
          <p:nvSpPr>
            <p:cNvPr id="62" name="모서리가 둥근 직사각형 61">
              <a:extLst>
                <a:ext uri="{FF2B5EF4-FFF2-40B4-BE49-F238E27FC236}">
                  <a16:creationId xmlns:a16="http://schemas.microsoft.com/office/drawing/2014/main" id="{BAEE8F24-5025-FB3F-0464-62CBA95A6E47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3" name="모서리가 둥근 직사각형 62">
              <a:extLst>
                <a:ext uri="{FF2B5EF4-FFF2-40B4-BE49-F238E27FC236}">
                  <a16:creationId xmlns:a16="http://schemas.microsoft.com/office/drawing/2014/main" id="{62AB1225-A3B3-64EA-0E32-26D8C24139ED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64" name="직선 연결선[R] 63">
              <a:extLst>
                <a:ext uri="{FF2B5EF4-FFF2-40B4-BE49-F238E27FC236}">
                  <a16:creationId xmlns:a16="http://schemas.microsoft.com/office/drawing/2014/main" id="{749C37CB-E155-96BC-DA39-526C4DCE407B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[R] 64">
              <a:extLst>
                <a:ext uri="{FF2B5EF4-FFF2-40B4-BE49-F238E27FC236}">
                  <a16:creationId xmlns:a16="http://schemas.microsoft.com/office/drawing/2014/main" id="{CF5DA0E1-6858-BBC9-92E6-6C3F5379009C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[R] 65">
              <a:extLst>
                <a:ext uri="{FF2B5EF4-FFF2-40B4-BE49-F238E27FC236}">
                  <a16:creationId xmlns:a16="http://schemas.microsoft.com/office/drawing/2014/main" id="{0E51E127-1800-07A9-0E07-A69C4032E54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[R] 66">
              <a:extLst>
                <a:ext uri="{FF2B5EF4-FFF2-40B4-BE49-F238E27FC236}">
                  <a16:creationId xmlns:a16="http://schemas.microsoft.com/office/drawing/2014/main" id="{4230CF63-F755-77D7-B270-268A5FABDEC6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[R] 67">
              <a:extLst>
                <a:ext uri="{FF2B5EF4-FFF2-40B4-BE49-F238E27FC236}">
                  <a16:creationId xmlns:a16="http://schemas.microsoft.com/office/drawing/2014/main" id="{5F63B175-AF7D-2259-9698-140EA7E73784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[R] 68">
              <a:extLst>
                <a:ext uri="{FF2B5EF4-FFF2-40B4-BE49-F238E27FC236}">
                  <a16:creationId xmlns:a16="http://schemas.microsoft.com/office/drawing/2014/main" id="{00BB4843-35B1-628A-D603-67CBAD597CD7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[R] 69">
              <a:extLst>
                <a:ext uri="{FF2B5EF4-FFF2-40B4-BE49-F238E27FC236}">
                  <a16:creationId xmlns:a16="http://schemas.microsoft.com/office/drawing/2014/main" id="{FA5D0BD0-DB43-E95F-B3C1-AB0F1459311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[R] 70">
              <a:extLst>
                <a:ext uri="{FF2B5EF4-FFF2-40B4-BE49-F238E27FC236}">
                  <a16:creationId xmlns:a16="http://schemas.microsoft.com/office/drawing/2014/main" id="{151F57F1-4F3B-4DF4-3160-A8F37C10FBE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[R] 71">
              <a:extLst>
                <a:ext uri="{FF2B5EF4-FFF2-40B4-BE49-F238E27FC236}">
                  <a16:creationId xmlns:a16="http://schemas.microsoft.com/office/drawing/2014/main" id="{AD256616-A0E0-2076-D926-4D4352DB06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[R] 72">
              <a:extLst>
                <a:ext uri="{FF2B5EF4-FFF2-40B4-BE49-F238E27FC236}">
                  <a16:creationId xmlns:a16="http://schemas.microsoft.com/office/drawing/2014/main" id="{83385147-074B-A77D-AA01-F0F98DE0DA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[R] 73">
              <a:extLst>
                <a:ext uri="{FF2B5EF4-FFF2-40B4-BE49-F238E27FC236}">
                  <a16:creationId xmlns:a16="http://schemas.microsoft.com/office/drawing/2014/main" id="{A225E21E-FA68-C3D1-4807-D07B5807EB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연결선[R] 74">
              <a:extLst>
                <a:ext uri="{FF2B5EF4-FFF2-40B4-BE49-F238E27FC236}">
                  <a16:creationId xmlns:a16="http://schemas.microsoft.com/office/drawing/2014/main" id="{1C529513-01CA-418A-0690-36A2612E7B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[R] 75">
              <a:extLst>
                <a:ext uri="{FF2B5EF4-FFF2-40B4-BE49-F238E27FC236}">
                  <a16:creationId xmlns:a16="http://schemas.microsoft.com/office/drawing/2014/main" id="{00D7AFFD-525B-95CC-2A7B-B5D10B1194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[R] 76">
              <a:extLst>
                <a:ext uri="{FF2B5EF4-FFF2-40B4-BE49-F238E27FC236}">
                  <a16:creationId xmlns:a16="http://schemas.microsoft.com/office/drawing/2014/main" id="{F47FBE14-C017-3609-E914-511891FA16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[R] 77">
              <a:extLst>
                <a:ext uri="{FF2B5EF4-FFF2-40B4-BE49-F238E27FC236}">
                  <a16:creationId xmlns:a16="http://schemas.microsoft.com/office/drawing/2014/main" id="{019EB4F4-8F1C-B1DE-4AE3-C3BAAAE086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[R] 78">
              <a:extLst>
                <a:ext uri="{FF2B5EF4-FFF2-40B4-BE49-F238E27FC236}">
                  <a16:creationId xmlns:a16="http://schemas.microsoft.com/office/drawing/2014/main" id="{8F7586E7-F6F1-2526-DBEB-DDF2DBC164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F8423906-5A97-0AB7-CE2F-C8F389D37D43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AC0B01F3-FD7F-9445-C6E4-A6019CE35383}"/>
              </a:ext>
            </a:extLst>
          </p:cNvPr>
          <p:cNvSpPr/>
          <p:nvPr/>
        </p:nvSpPr>
        <p:spPr>
          <a:xfrm>
            <a:off x="528601" y="5250477"/>
            <a:ext cx="8853592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개입 없이 사용자 스레드끼리의 스위칭이 발생하기 때문에 오버헤드가 적다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스케쥴링이나 동기화를 하려고 커널을 호출하지 않으므로 커널 영역으로 전환하는 오버헤드가 줄어든다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개별 스레드 단위가 아닌 단일 스레드의 프로세스 단위로 프로세서를 할당하기 때문에 멀티코어를 활용한 병렬처리를 할 수 없다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 I/O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발생하면 모든 스레드들이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발생하는데 이는 프로세스 자체를 블록하기 때문이다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초기 버전의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Green Thread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 모델에 해당한다고 볼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43F9E65-AC3D-7285-868D-E197E9A1D43F}"/>
              </a:ext>
            </a:extLst>
          </p:cNvPr>
          <p:cNvSpPr/>
          <p:nvPr/>
        </p:nvSpPr>
        <p:spPr>
          <a:xfrm>
            <a:off x="6316889" y="2497877"/>
            <a:ext cx="4048329" cy="10739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67B5D49-798E-C7FE-B55F-9AD488ED5790}"/>
              </a:ext>
            </a:extLst>
          </p:cNvPr>
          <p:cNvSpPr/>
          <p:nvPr/>
        </p:nvSpPr>
        <p:spPr>
          <a:xfrm>
            <a:off x="8843262" y="3028678"/>
            <a:ext cx="1433353" cy="39587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0CB5765-57BD-5533-16B2-90B6193CC608}"/>
              </a:ext>
            </a:extLst>
          </p:cNvPr>
          <p:cNvSpPr/>
          <p:nvPr/>
        </p:nvSpPr>
        <p:spPr>
          <a:xfrm>
            <a:off x="9659203" y="2497786"/>
            <a:ext cx="7232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E3108A-1437-274A-C938-BD8735ECBE88}"/>
              </a:ext>
            </a:extLst>
          </p:cNvPr>
          <p:cNvSpPr txBox="1"/>
          <p:nvPr/>
        </p:nvSpPr>
        <p:spPr>
          <a:xfrm>
            <a:off x="8939343" y="2782457"/>
            <a:ext cx="124119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Libraryies</a:t>
            </a:r>
            <a:endParaRPr lang="ko-Kore-KR" altLang="en-US" sz="10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DD8366A-7DB1-E937-D30C-F6F48F6B3DB9}"/>
              </a:ext>
            </a:extLst>
          </p:cNvPr>
          <p:cNvSpPr txBox="1"/>
          <p:nvPr/>
        </p:nvSpPr>
        <p:spPr>
          <a:xfrm>
            <a:off x="8938295" y="3112517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A53DA83-E504-8B58-9AFB-AC5BAC113B6D}"/>
              </a:ext>
            </a:extLst>
          </p:cNvPr>
          <p:cNvSpPr txBox="1"/>
          <p:nvPr/>
        </p:nvSpPr>
        <p:spPr>
          <a:xfrm>
            <a:off x="9387216" y="3112517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B4ECDA1-F007-B55E-B9D4-89B772C24797}"/>
              </a:ext>
            </a:extLst>
          </p:cNvPr>
          <p:cNvSpPr txBox="1"/>
          <p:nvPr/>
        </p:nvSpPr>
        <p:spPr>
          <a:xfrm>
            <a:off x="9818424" y="3112517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A1A51E5E-4427-E454-86FB-CB6614C54A6D}"/>
              </a:ext>
            </a:extLst>
          </p:cNvPr>
          <p:cNvGrpSpPr/>
          <p:nvPr/>
        </p:nvGrpSpPr>
        <p:grpSpPr>
          <a:xfrm>
            <a:off x="6510998" y="2794284"/>
            <a:ext cx="427141" cy="427141"/>
            <a:chOff x="2098586" y="4487918"/>
            <a:chExt cx="427141" cy="427141"/>
          </a:xfrm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ED64654C-621E-29BE-F3C5-2399DA73261F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2" name="자유형 21">
              <a:extLst>
                <a:ext uri="{FF2B5EF4-FFF2-40B4-BE49-F238E27FC236}">
                  <a16:creationId xmlns:a16="http://schemas.microsoft.com/office/drawing/2014/main" id="{6BAD85F4-C4AE-343D-4CC8-DC1FBAAEE71D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3740FDE8-283A-242C-EB16-27DCC789005D}"/>
              </a:ext>
            </a:extLst>
          </p:cNvPr>
          <p:cNvGrpSpPr/>
          <p:nvPr/>
        </p:nvGrpSpPr>
        <p:grpSpPr>
          <a:xfrm>
            <a:off x="7152934" y="2799240"/>
            <a:ext cx="427141" cy="427141"/>
            <a:chOff x="2098586" y="4487918"/>
            <a:chExt cx="427141" cy="427141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94BDD602-5B13-8921-2FEC-70A5C6B4A0E5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5" name="자유형 24">
              <a:extLst>
                <a:ext uri="{FF2B5EF4-FFF2-40B4-BE49-F238E27FC236}">
                  <a16:creationId xmlns:a16="http://schemas.microsoft.com/office/drawing/2014/main" id="{BA2CA7B2-427A-743F-FDF0-004A6F425FA1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A42B4CE3-6AFE-E102-9206-E708530B4C40}"/>
              </a:ext>
            </a:extLst>
          </p:cNvPr>
          <p:cNvGrpSpPr/>
          <p:nvPr/>
        </p:nvGrpSpPr>
        <p:grpSpPr>
          <a:xfrm>
            <a:off x="7794870" y="2803489"/>
            <a:ext cx="427141" cy="427141"/>
            <a:chOff x="2098586" y="4487918"/>
            <a:chExt cx="427141" cy="427141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BC7A0C8F-93FE-0DA1-1562-87D31C3DEFE1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8" name="자유형 27">
              <a:extLst>
                <a:ext uri="{FF2B5EF4-FFF2-40B4-BE49-F238E27FC236}">
                  <a16:creationId xmlns:a16="http://schemas.microsoft.com/office/drawing/2014/main" id="{DF9F6A2F-B5AA-450A-EE51-999944DBC98B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C03860FB-17FF-E200-52DB-EDDA095D929E}"/>
              </a:ext>
            </a:extLst>
          </p:cNvPr>
          <p:cNvGrpSpPr/>
          <p:nvPr/>
        </p:nvGrpSpPr>
        <p:grpSpPr>
          <a:xfrm>
            <a:off x="7152104" y="3820181"/>
            <a:ext cx="427141" cy="427141"/>
            <a:chOff x="2098586" y="4487918"/>
            <a:chExt cx="427141" cy="427141"/>
          </a:xfrm>
        </p:grpSpPr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8E2521E9-695E-A000-C750-F8B9BF620B4A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9" name="자유형 38">
              <a:extLst>
                <a:ext uri="{FF2B5EF4-FFF2-40B4-BE49-F238E27FC236}">
                  <a16:creationId xmlns:a16="http://schemas.microsoft.com/office/drawing/2014/main" id="{0404941A-4E14-9D09-B563-2E5C213B2ECD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38C0B960-786D-7B0A-72A6-5E683C4D3490}"/>
              </a:ext>
            </a:extLst>
          </p:cNvPr>
          <p:cNvCxnSpPr>
            <a:cxnSpLocks/>
            <a:stCxn id="21" idx="4"/>
            <a:endCxn id="32" idx="0"/>
          </p:cNvCxnSpPr>
          <p:nvPr/>
        </p:nvCxnSpPr>
        <p:spPr>
          <a:xfrm>
            <a:off x="6724569" y="3221425"/>
            <a:ext cx="641106" cy="59875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직선 연결선[R] 49">
            <a:extLst>
              <a:ext uri="{FF2B5EF4-FFF2-40B4-BE49-F238E27FC236}">
                <a16:creationId xmlns:a16="http://schemas.microsoft.com/office/drawing/2014/main" id="{C2CFD77B-AE97-336D-B770-71E5F23CB5D6}"/>
              </a:ext>
            </a:extLst>
          </p:cNvPr>
          <p:cNvCxnSpPr>
            <a:stCxn id="24" idx="4"/>
            <a:endCxn id="32" idx="0"/>
          </p:cNvCxnSpPr>
          <p:nvPr/>
        </p:nvCxnSpPr>
        <p:spPr>
          <a:xfrm flipH="1">
            <a:off x="7365675" y="3226381"/>
            <a:ext cx="830" cy="5938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직선 연결선[R] 51">
            <a:extLst>
              <a:ext uri="{FF2B5EF4-FFF2-40B4-BE49-F238E27FC236}">
                <a16:creationId xmlns:a16="http://schemas.microsoft.com/office/drawing/2014/main" id="{9B72C5C1-69D3-F206-574E-50B5B4488C50}"/>
              </a:ext>
            </a:extLst>
          </p:cNvPr>
          <p:cNvCxnSpPr>
            <a:stCxn id="27" idx="4"/>
            <a:endCxn id="32" idx="0"/>
          </p:cNvCxnSpPr>
          <p:nvPr/>
        </p:nvCxnSpPr>
        <p:spPr>
          <a:xfrm flipH="1">
            <a:off x="7365675" y="3230630"/>
            <a:ext cx="642766" cy="58955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D8CCAF06-1BAA-18F3-EEB6-CA26A3E488A7}"/>
              </a:ext>
            </a:extLst>
          </p:cNvPr>
          <p:cNvSpPr/>
          <p:nvPr/>
        </p:nvSpPr>
        <p:spPr>
          <a:xfrm>
            <a:off x="6830835" y="2542443"/>
            <a:ext cx="114005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C0ACB807-D8B9-B954-465E-B0CC47971F44}"/>
              </a:ext>
            </a:extLst>
          </p:cNvPr>
          <p:cNvSpPr/>
          <p:nvPr/>
        </p:nvSpPr>
        <p:spPr>
          <a:xfrm>
            <a:off x="7602289" y="3926225"/>
            <a:ext cx="123944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6378963D-60EA-6CA5-ED98-4FCE413578A0}"/>
              </a:ext>
            </a:extLst>
          </p:cNvPr>
          <p:cNvSpPr txBox="1"/>
          <p:nvPr/>
        </p:nvSpPr>
        <p:spPr>
          <a:xfrm>
            <a:off x="9800929" y="3738556"/>
            <a:ext cx="423148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F802668E-8E3A-88F7-4045-433DF974D83C}"/>
              </a:ext>
            </a:extLst>
          </p:cNvPr>
          <p:cNvSpPr txBox="1"/>
          <p:nvPr/>
        </p:nvSpPr>
        <p:spPr>
          <a:xfrm>
            <a:off x="9797155" y="3987424"/>
            <a:ext cx="423148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B6B91F0C-311B-AF77-8165-3FEA736B91F4}"/>
              </a:ext>
            </a:extLst>
          </p:cNvPr>
          <p:cNvGrpSpPr/>
          <p:nvPr/>
        </p:nvGrpSpPr>
        <p:grpSpPr>
          <a:xfrm>
            <a:off x="5642619" y="4565730"/>
            <a:ext cx="524139" cy="488856"/>
            <a:chOff x="1758155" y="3450653"/>
            <a:chExt cx="1158634" cy="1080638"/>
          </a:xfrm>
        </p:grpSpPr>
        <p:sp>
          <p:nvSpPr>
            <p:cNvPr id="89" name="모서리가 둥근 직사각형 88">
              <a:extLst>
                <a:ext uri="{FF2B5EF4-FFF2-40B4-BE49-F238E27FC236}">
                  <a16:creationId xmlns:a16="http://schemas.microsoft.com/office/drawing/2014/main" id="{41C93028-6BCF-E6A6-519F-71AA01BDE928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90" name="모서리가 둥근 직사각형 89">
              <a:extLst>
                <a:ext uri="{FF2B5EF4-FFF2-40B4-BE49-F238E27FC236}">
                  <a16:creationId xmlns:a16="http://schemas.microsoft.com/office/drawing/2014/main" id="{CFDDA126-6774-0732-EFBB-66838D6232A6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91" name="직선 연결선[R] 90">
              <a:extLst>
                <a:ext uri="{FF2B5EF4-FFF2-40B4-BE49-F238E27FC236}">
                  <a16:creationId xmlns:a16="http://schemas.microsoft.com/office/drawing/2014/main" id="{6144B162-049F-CB16-3635-A0F1DCD11855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[R] 92">
              <a:extLst>
                <a:ext uri="{FF2B5EF4-FFF2-40B4-BE49-F238E27FC236}">
                  <a16:creationId xmlns:a16="http://schemas.microsoft.com/office/drawing/2014/main" id="{C88135F9-2283-C124-B1C0-124B907F0497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[R] 93">
              <a:extLst>
                <a:ext uri="{FF2B5EF4-FFF2-40B4-BE49-F238E27FC236}">
                  <a16:creationId xmlns:a16="http://schemas.microsoft.com/office/drawing/2014/main" id="{736261B0-25BE-7165-250C-CEAD4E81FBA0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[R] 94">
              <a:extLst>
                <a:ext uri="{FF2B5EF4-FFF2-40B4-BE49-F238E27FC236}">
                  <a16:creationId xmlns:a16="http://schemas.microsoft.com/office/drawing/2014/main" id="{48B09B6A-A43B-21C9-85B4-F8B72B5B8C07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[R] 95">
              <a:extLst>
                <a:ext uri="{FF2B5EF4-FFF2-40B4-BE49-F238E27FC236}">
                  <a16:creationId xmlns:a16="http://schemas.microsoft.com/office/drawing/2014/main" id="{DAE33992-BB76-4A2E-086F-5044C717B29A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[R] 96">
              <a:extLst>
                <a:ext uri="{FF2B5EF4-FFF2-40B4-BE49-F238E27FC236}">
                  <a16:creationId xmlns:a16="http://schemas.microsoft.com/office/drawing/2014/main" id="{D462B6B5-E3B1-06A8-00EB-6F7B9B81F965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연결선[R] 97">
              <a:extLst>
                <a:ext uri="{FF2B5EF4-FFF2-40B4-BE49-F238E27FC236}">
                  <a16:creationId xmlns:a16="http://schemas.microsoft.com/office/drawing/2014/main" id="{6DD32020-6135-0C53-D829-FB4C85D19E6C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연결선[R] 98">
              <a:extLst>
                <a:ext uri="{FF2B5EF4-FFF2-40B4-BE49-F238E27FC236}">
                  <a16:creationId xmlns:a16="http://schemas.microsoft.com/office/drawing/2014/main" id="{D708BDE4-84F9-4962-FF46-8DE559551593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직선 연결선[R] 99">
              <a:extLst>
                <a:ext uri="{FF2B5EF4-FFF2-40B4-BE49-F238E27FC236}">
                  <a16:creationId xmlns:a16="http://schemas.microsoft.com/office/drawing/2014/main" id="{1711EC0A-0602-8F6A-9A93-213ECB0512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직선 연결선[R] 100">
              <a:extLst>
                <a:ext uri="{FF2B5EF4-FFF2-40B4-BE49-F238E27FC236}">
                  <a16:creationId xmlns:a16="http://schemas.microsoft.com/office/drawing/2014/main" id="{5CF4DE71-E5EE-434B-43E6-BE3B35DC520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직선 연결선[R] 101">
              <a:extLst>
                <a:ext uri="{FF2B5EF4-FFF2-40B4-BE49-F238E27FC236}">
                  <a16:creationId xmlns:a16="http://schemas.microsoft.com/office/drawing/2014/main" id="{1110D7C6-7729-EA07-E0A5-B90CC40609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연결선[R] 102">
              <a:extLst>
                <a:ext uri="{FF2B5EF4-FFF2-40B4-BE49-F238E27FC236}">
                  <a16:creationId xmlns:a16="http://schemas.microsoft.com/office/drawing/2014/main" id="{D9617382-4EEB-1BBE-9C2A-B3C95FA67C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연결선[R] 103">
              <a:extLst>
                <a:ext uri="{FF2B5EF4-FFF2-40B4-BE49-F238E27FC236}">
                  <a16:creationId xmlns:a16="http://schemas.microsoft.com/office/drawing/2014/main" id="{CFBFCA35-9439-DC7D-82CA-2CECF818920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연결선[R] 104">
              <a:extLst>
                <a:ext uri="{FF2B5EF4-FFF2-40B4-BE49-F238E27FC236}">
                  <a16:creationId xmlns:a16="http://schemas.microsoft.com/office/drawing/2014/main" id="{ACA3185E-478B-A5E5-ADBA-F7A6655E03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[R] 105">
              <a:extLst>
                <a:ext uri="{FF2B5EF4-FFF2-40B4-BE49-F238E27FC236}">
                  <a16:creationId xmlns:a16="http://schemas.microsoft.com/office/drawing/2014/main" id="{37E47FB3-E39D-8047-9866-2B0A93ACAA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[R] 106">
              <a:extLst>
                <a:ext uri="{FF2B5EF4-FFF2-40B4-BE49-F238E27FC236}">
                  <a16:creationId xmlns:a16="http://schemas.microsoft.com/office/drawing/2014/main" id="{E22798A0-5B1C-E33D-ED78-E1675C8F53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8F74EC3D-0AFD-E540-8956-13B02AA4CA6F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B0EE5A67-0186-4A5A-D160-5B2796598C07}"/>
              </a:ext>
            </a:extLst>
          </p:cNvPr>
          <p:cNvGrpSpPr/>
          <p:nvPr/>
        </p:nvGrpSpPr>
        <p:grpSpPr>
          <a:xfrm>
            <a:off x="6627965" y="4569542"/>
            <a:ext cx="524139" cy="488856"/>
            <a:chOff x="1758155" y="3450653"/>
            <a:chExt cx="1158634" cy="1080638"/>
          </a:xfrm>
        </p:grpSpPr>
        <p:sp>
          <p:nvSpPr>
            <p:cNvPr id="110" name="모서리가 둥근 직사각형 109">
              <a:extLst>
                <a:ext uri="{FF2B5EF4-FFF2-40B4-BE49-F238E27FC236}">
                  <a16:creationId xmlns:a16="http://schemas.microsoft.com/office/drawing/2014/main" id="{87E5EC8F-EAA8-8802-A6BB-D1A96038C7C2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1" name="모서리가 둥근 직사각형 110">
              <a:extLst>
                <a:ext uri="{FF2B5EF4-FFF2-40B4-BE49-F238E27FC236}">
                  <a16:creationId xmlns:a16="http://schemas.microsoft.com/office/drawing/2014/main" id="{B25EC0DA-EAAB-A9C2-75B5-A0820E9FEEE3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12" name="직선 연결선[R] 111">
              <a:extLst>
                <a:ext uri="{FF2B5EF4-FFF2-40B4-BE49-F238E27FC236}">
                  <a16:creationId xmlns:a16="http://schemas.microsoft.com/office/drawing/2014/main" id="{EF8FAD8D-A9E1-C51D-BF60-9A8F88A58190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연결선[R] 112">
              <a:extLst>
                <a:ext uri="{FF2B5EF4-FFF2-40B4-BE49-F238E27FC236}">
                  <a16:creationId xmlns:a16="http://schemas.microsoft.com/office/drawing/2014/main" id="{6D5C05EE-A8CA-32C1-A8E1-43F5C331B600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연결선[R] 113">
              <a:extLst>
                <a:ext uri="{FF2B5EF4-FFF2-40B4-BE49-F238E27FC236}">
                  <a16:creationId xmlns:a16="http://schemas.microsoft.com/office/drawing/2014/main" id="{21655AEB-E017-5B26-A24E-D643152AA3BA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연결선[R] 114">
              <a:extLst>
                <a:ext uri="{FF2B5EF4-FFF2-40B4-BE49-F238E27FC236}">
                  <a16:creationId xmlns:a16="http://schemas.microsoft.com/office/drawing/2014/main" id="{2136DDC6-B007-60BE-A6C6-049E9F70D6A0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연결선[R] 115">
              <a:extLst>
                <a:ext uri="{FF2B5EF4-FFF2-40B4-BE49-F238E27FC236}">
                  <a16:creationId xmlns:a16="http://schemas.microsoft.com/office/drawing/2014/main" id="{F0840B65-BAB2-4E6C-7B92-94A21DEEB52C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[R] 116">
              <a:extLst>
                <a:ext uri="{FF2B5EF4-FFF2-40B4-BE49-F238E27FC236}">
                  <a16:creationId xmlns:a16="http://schemas.microsoft.com/office/drawing/2014/main" id="{742EA04C-29B0-D45D-914C-55BA20AAA0C0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직선 연결선[R] 117">
              <a:extLst>
                <a:ext uri="{FF2B5EF4-FFF2-40B4-BE49-F238E27FC236}">
                  <a16:creationId xmlns:a16="http://schemas.microsoft.com/office/drawing/2014/main" id="{2D12D5B7-20AF-ACC8-5010-BF37DB3DBB71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직선 연결선[R] 118">
              <a:extLst>
                <a:ext uri="{FF2B5EF4-FFF2-40B4-BE49-F238E27FC236}">
                  <a16:creationId xmlns:a16="http://schemas.microsoft.com/office/drawing/2014/main" id="{F90CC603-27FE-02D5-BBAA-A80B6BBA85D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직선 연결선[R] 119">
              <a:extLst>
                <a:ext uri="{FF2B5EF4-FFF2-40B4-BE49-F238E27FC236}">
                  <a16:creationId xmlns:a16="http://schemas.microsoft.com/office/drawing/2014/main" id="{4016B5E8-641B-AB9D-17F3-D7DD8E3B35D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직선 연결선[R] 120">
              <a:extLst>
                <a:ext uri="{FF2B5EF4-FFF2-40B4-BE49-F238E27FC236}">
                  <a16:creationId xmlns:a16="http://schemas.microsoft.com/office/drawing/2014/main" id="{14613798-0998-CAC2-44D9-45F2F203CF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직선 연결선[R] 121">
              <a:extLst>
                <a:ext uri="{FF2B5EF4-FFF2-40B4-BE49-F238E27FC236}">
                  <a16:creationId xmlns:a16="http://schemas.microsoft.com/office/drawing/2014/main" id="{97278CF0-59AC-ED43-7557-08E0F560E4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직선 연결선[R] 122">
              <a:extLst>
                <a:ext uri="{FF2B5EF4-FFF2-40B4-BE49-F238E27FC236}">
                  <a16:creationId xmlns:a16="http://schemas.microsoft.com/office/drawing/2014/main" id="{EED30429-D9A0-CD14-9CBC-F0BB42E1A9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직선 연결선[R] 123">
              <a:extLst>
                <a:ext uri="{FF2B5EF4-FFF2-40B4-BE49-F238E27FC236}">
                  <a16:creationId xmlns:a16="http://schemas.microsoft.com/office/drawing/2014/main" id="{E72B4BE6-4283-8260-860D-AE65B50C56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직선 연결선[R] 124">
              <a:extLst>
                <a:ext uri="{FF2B5EF4-FFF2-40B4-BE49-F238E27FC236}">
                  <a16:creationId xmlns:a16="http://schemas.microsoft.com/office/drawing/2014/main" id="{EED514A7-587B-E2DA-0C1E-361D2F1CC51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직선 연결선[R] 125">
              <a:extLst>
                <a:ext uri="{FF2B5EF4-FFF2-40B4-BE49-F238E27FC236}">
                  <a16:creationId xmlns:a16="http://schemas.microsoft.com/office/drawing/2014/main" id="{6553284A-69B8-F9E0-E4EA-B605D033D79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직선 연결선[R] 126">
              <a:extLst>
                <a:ext uri="{FF2B5EF4-FFF2-40B4-BE49-F238E27FC236}">
                  <a16:creationId xmlns:a16="http://schemas.microsoft.com/office/drawing/2014/main" id="{707DD39C-671C-16E4-E03C-EE1F54EDE1F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A8F7C858-6F65-32FB-6CE1-98F2B3E54722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29" name="그룹 128">
            <a:extLst>
              <a:ext uri="{FF2B5EF4-FFF2-40B4-BE49-F238E27FC236}">
                <a16:creationId xmlns:a16="http://schemas.microsoft.com/office/drawing/2014/main" id="{08DB26AD-5F22-37DB-99D4-832B6D4547A9}"/>
              </a:ext>
            </a:extLst>
          </p:cNvPr>
          <p:cNvGrpSpPr/>
          <p:nvPr/>
        </p:nvGrpSpPr>
        <p:grpSpPr>
          <a:xfrm>
            <a:off x="3349089" y="4548000"/>
            <a:ext cx="524139" cy="488856"/>
            <a:chOff x="1758155" y="3450653"/>
            <a:chExt cx="1158634" cy="1080638"/>
          </a:xfrm>
        </p:grpSpPr>
        <p:sp>
          <p:nvSpPr>
            <p:cNvPr id="130" name="모서리가 둥근 직사각형 129">
              <a:extLst>
                <a:ext uri="{FF2B5EF4-FFF2-40B4-BE49-F238E27FC236}">
                  <a16:creationId xmlns:a16="http://schemas.microsoft.com/office/drawing/2014/main" id="{FD7327D2-78A2-4BCF-38A5-1F900E1B6BBD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31" name="모서리가 둥근 직사각형 130">
              <a:extLst>
                <a:ext uri="{FF2B5EF4-FFF2-40B4-BE49-F238E27FC236}">
                  <a16:creationId xmlns:a16="http://schemas.microsoft.com/office/drawing/2014/main" id="{DC197EDF-1340-7587-61A5-46C395FF2F99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32" name="직선 연결선[R] 131">
              <a:extLst>
                <a:ext uri="{FF2B5EF4-FFF2-40B4-BE49-F238E27FC236}">
                  <a16:creationId xmlns:a16="http://schemas.microsoft.com/office/drawing/2014/main" id="{A9CE9BC6-34D9-C168-6AD2-98BD72DB6812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연결선[R] 132">
              <a:extLst>
                <a:ext uri="{FF2B5EF4-FFF2-40B4-BE49-F238E27FC236}">
                  <a16:creationId xmlns:a16="http://schemas.microsoft.com/office/drawing/2014/main" id="{03018C39-2F0D-24CF-3B4A-7D20C65BE116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직선 연결선[R] 133">
              <a:extLst>
                <a:ext uri="{FF2B5EF4-FFF2-40B4-BE49-F238E27FC236}">
                  <a16:creationId xmlns:a16="http://schemas.microsoft.com/office/drawing/2014/main" id="{089219F7-0272-7ACE-1D5D-6C9571BE3ED0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직선 연결선[R] 134">
              <a:extLst>
                <a:ext uri="{FF2B5EF4-FFF2-40B4-BE49-F238E27FC236}">
                  <a16:creationId xmlns:a16="http://schemas.microsoft.com/office/drawing/2014/main" id="{DC9A0CA8-5FD5-C17C-2455-CC79CC6A4B67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직선 연결선[R] 135">
              <a:extLst>
                <a:ext uri="{FF2B5EF4-FFF2-40B4-BE49-F238E27FC236}">
                  <a16:creationId xmlns:a16="http://schemas.microsoft.com/office/drawing/2014/main" id="{20491211-F4EE-2938-E0C8-920C02705769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직선 연결선[R] 136">
              <a:extLst>
                <a:ext uri="{FF2B5EF4-FFF2-40B4-BE49-F238E27FC236}">
                  <a16:creationId xmlns:a16="http://schemas.microsoft.com/office/drawing/2014/main" id="{38998BDC-5B7F-FB23-2F1A-2455FADA2536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직선 연결선[R] 137">
              <a:extLst>
                <a:ext uri="{FF2B5EF4-FFF2-40B4-BE49-F238E27FC236}">
                  <a16:creationId xmlns:a16="http://schemas.microsoft.com/office/drawing/2014/main" id="{B2B864A5-8D2A-5C21-9682-62EF782E78E4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직선 연결선[R] 138">
              <a:extLst>
                <a:ext uri="{FF2B5EF4-FFF2-40B4-BE49-F238E27FC236}">
                  <a16:creationId xmlns:a16="http://schemas.microsoft.com/office/drawing/2014/main" id="{B5AF4BC9-90AF-57B8-B46D-3B124FD001BA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직선 연결선[R] 139">
              <a:extLst>
                <a:ext uri="{FF2B5EF4-FFF2-40B4-BE49-F238E27FC236}">
                  <a16:creationId xmlns:a16="http://schemas.microsoft.com/office/drawing/2014/main" id="{D2A20A32-695C-2F8D-3721-2C1C58D3C5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직선 연결선[R] 140">
              <a:extLst>
                <a:ext uri="{FF2B5EF4-FFF2-40B4-BE49-F238E27FC236}">
                  <a16:creationId xmlns:a16="http://schemas.microsoft.com/office/drawing/2014/main" id="{25629657-93FD-05E7-A419-B759444070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직선 연결선[R] 141">
              <a:extLst>
                <a:ext uri="{FF2B5EF4-FFF2-40B4-BE49-F238E27FC236}">
                  <a16:creationId xmlns:a16="http://schemas.microsoft.com/office/drawing/2014/main" id="{866CBCD9-D533-0F53-9F3B-F76D57357C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직선 연결선[R] 142">
              <a:extLst>
                <a:ext uri="{FF2B5EF4-FFF2-40B4-BE49-F238E27FC236}">
                  <a16:creationId xmlns:a16="http://schemas.microsoft.com/office/drawing/2014/main" id="{102EA4E0-DC32-7282-BDEC-F9CAE5395E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직선 연결선[R] 143">
              <a:extLst>
                <a:ext uri="{FF2B5EF4-FFF2-40B4-BE49-F238E27FC236}">
                  <a16:creationId xmlns:a16="http://schemas.microsoft.com/office/drawing/2014/main" id="{8ABEFDF1-09E4-D0E3-7032-50C01BDD2F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직선 연결선[R] 144">
              <a:extLst>
                <a:ext uri="{FF2B5EF4-FFF2-40B4-BE49-F238E27FC236}">
                  <a16:creationId xmlns:a16="http://schemas.microsoft.com/office/drawing/2014/main" id="{76A73F8C-D358-BE6C-6792-F5CBB372D2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직선 연결선[R] 145">
              <a:extLst>
                <a:ext uri="{FF2B5EF4-FFF2-40B4-BE49-F238E27FC236}">
                  <a16:creationId xmlns:a16="http://schemas.microsoft.com/office/drawing/2014/main" id="{EB396BF0-F6EE-6217-99CE-8FC52C3AB0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직선 연결선[R] 146">
              <a:extLst>
                <a:ext uri="{FF2B5EF4-FFF2-40B4-BE49-F238E27FC236}">
                  <a16:creationId xmlns:a16="http://schemas.microsoft.com/office/drawing/2014/main" id="{6338F6A5-3078-1595-60BF-6621A74EDE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F36A0549-858A-469E-F41C-374ADA32AC3A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149" name="직선 연결선[R] 148">
            <a:extLst>
              <a:ext uri="{FF2B5EF4-FFF2-40B4-BE49-F238E27FC236}">
                <a16:creationId xmlns:a16="http://schemas.microsoft.com/office/drawing/2014/main" id="{472D1A19-C979-A795-C294-BB894EA095A2}"/>
              </a:ext>
            </a:extLst>
          </p:cNvPr>
          <p:cNvCxnSpPr>
            <a:cxnSpLocks/>
            <a:stCxn id="48" idx="5"/>
          </p:cNvCxnSpPr>
          <p:nvPr/>
        </p:nvCxnSpPr>
        <p:spPr>
          <a:xfrm>
            <a:off x="3247474" y="4185371"/>
            <a:ext cx="316029" cy="34068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3" name="직선 연결선[R] 152">
            <a:extLst>
              <a:ext uri="{FF2B5EF4-FFF2-40B4-BE49-F238E27FC236}">
                <a16:creationId xmlns:a16="http://schemas.microsoft.com/office/drawing/2014/main" id="{0BCF176A-BEBC-3C9F-7F7D-2B12D287B246}"/>
              </a:ext>
            </a:extLst>
          </p:cNvPr>
          <p:cNvCxnSpPr>
            <a:cxnSpLocks/>
            <a:stCxn id="32" idx="2"/>
          </p:cNvCxnSpPr>
          <p:nvPr/>
        </p:nvCxnSpPr>
        <p:spPr>
          <a:xfrm flipH="1">
            <a:off x="6189802" y="4033752"/>
            <a:ext cx="962302" cy="66855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9511453"/>
      </p:ext>
    </p:extLst>
  </p:cSld>
  <p:clrMapOvr>
    <a:masterClrMapping/>
  </p:clrMapOvr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099778" y="2118385"/>
            <a:ext cx="7992444" cy="26212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10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시작</a:t>
            </a:r>
            <a:endParaRPr lang="en-US" altLang="ko-KR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  <a:spcBef>
                <a:spcPts val="1000"/>
              </a:spcBef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runAsync()</a:t>
            </a:r>
          </a:p>
        </p:txBody>
      </p:sp>
    </p:spTree>
    <p:extLst>
      <p:ext uri="{BB962C8B-B14F-4D97-AF65-F5344CB8AC3E}">
        <p14:creationId xmlns:p14="http://schemas.microsoft.com/office/powerpoint/2010/main" val="2692782128"/>
      </p:ext>
    </p:extLst>
  </p:cSld>
  <p:clrMapOvr>
    <a:masterClrMapping/>
  </p:clrMapOvr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ABE66B7-CECD-663B-6A19-03576BE729BF}"/>
              </a:ext>
            </a:extLst>
          </p:cNvPr>
          <p:cNvSpPr/>
          <p:nvPr/>
        </p:nvSpPr>
        <p:spPr>
          <a:xfrm>
            <a:off x="414603" y="676391"/>
            <a:ext cx="11315151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생성하고 실행하는 시작 메서드로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runAsync()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작업을 실행하기 위해 내부적으로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ForkJoinPool.commonPool()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스레드 풀을 사용하며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선택적으로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90766" y="1902417"/>
            <a:ext cx="331834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kumimoji="1" lang="en-US" altLang="ko-Kore-KR" sz="2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</a:t>
            </a:r>
            <a:r>
              <a:rPr kumimoji="1" lang="ko-KR" altLang="en-US" sz="2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2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32552" y="4440099"/>
            <a:ext cx="10497693" cy="171970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ore-KR">
              <a:solidFill>
                <a:srgbClr val="2AACB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return </a:t>
            </a:r>
            <a:r>
              <a:rPr lang="en-US" altLang="ko-Kore-KR">
                <a:solidFill>
                  <a:srgbClr val="2AACB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	 }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0569645"/>
              </p:ext>
            </p:extLst>
          </p:nvPr>
        </p:nvGraphicFramePr>
        <p:xfrm>
          <a:off x="632552" y="2454245"/>
          <a:ext cx="10497693" cy="17120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정적 메서드로서 비동기 작업을 시작하고 작업 수행 후 결과를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Supplier&lt;T&gt;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받아 작업 결과를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비동기 작업의 결과를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AsyncSupply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284370" y="4689847"/>
            <a:ext cx="151017" cy="115989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559590" y="5121044"/>
            <a:ext cx="375314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시작하고 작업 수행 후 결과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 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2439619266"/>
      </p:ext>
    </p:extLst>
  </p:cSld>
  <p:clrMapOvr>
    <a:masterClrMapping/>
  </p:clrMapOvr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6822" y="356002"/>
            <a:ext cx="19967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488934" y="1103138"/>
            <a:ext cx="11343389" cy="427040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ExecutionException, InterruptedException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&lt;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.</a:t>
            </a:r>
            <a:r>
              <a:rPr lang="en-US" altLang="ko-Kore-KR" sz="14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"CompletableFuture.supplyAsync() is started"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resultA = serviceA.fetchDataFromServiceA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resultB = serviceB.fetchDataFromServiceB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resultC = serviceC.fetchDataFromServiceC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ko-KR" altLang="en-US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"Results: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resultA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",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resultB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",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resultC;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String result = cf.get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작업이 완료될 때 까지 대기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"main ended: " 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오른쪽 대괄호[R] 1">
            <a:extLst>
              <a:ext uri="{FF2B5EF4-FFF2-40B4-BE49-F238E27FC236}">
                <a16:creationId xmlns:a16="http://schemas.microsoft.com/office/drawing/2014/main" id="{625F214B-0988-4DEB-7130-A687B5C3F515}"/>
              </a:ext>
            </a:extLst>
          </p:cNvPr>
          <p:cNvSpPr/>
          <p:nvPr/>
        </p:nvSpPr>
        <p:spPr>
          <a:xfrm>
            <a:off x="6986823" y="2129744"/>
            <a:ext cx="151017" cy="1957806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FA4792-1AF7-299E-B5C9-B40F0F1EBB19}"/>
              </a:ext>
            </a:extLst>
          </p:cNvPr>
          <p:cNvSpPr txBox="1"/>
          <p:nvPr/>
        </p:nvSpPr>
        <p:spPr>
          <a:xfrm>
            <a:off x="7137840" y="2906889"/>
            <a:ext cx="297802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서비스를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비동기로 수행하고 결과를 반환한다</a:t>
            </a:r>
            <a:endParaRPr lang="ko-Kore-KR" altLang="en-US" sz="12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CB8C9E-7382-1422-A453-1FBD7893B0AC}"/>
              </a:ext>
            </a:extLst>
          </p:cNvPr>
          <p:cNvSpPr txBox="1"/>
          <p:nvPr/>
        </p:nvSpPr>
        <p:spPr>
          <a:xfrm>
            <a:off x="1274038" y="5781867"/>
            <a:ext cx="9643924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b="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r>
              <a:rPr lang="en-US" altLang="ko-Kore-KR" sz="180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ko-KR" altLang="en-US" sz="180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다음 작업으로 결과를 제공하기 위해 비동기적으로 수행해야 할 경우 사용할 수 있다</a:t>
            </a:r>
            <a:r>
              <a:rPr lang="ko-KR" altLang="en-US" sz="18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800" b="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800" b="0" i="1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0254775"/>
      </p:ext>
    </p:extLst>
  </p:cSld>
  <p:clrMapOvr>
    <a:masterClrMapping/>
  </p:clrMapOvr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34016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12AC5FF6-5C25-7100-CB42-D2D57162DC01}"/>
              </a:ext>
            </a:extLst>
          </p:cNvPr>
          <p:cNvSpPr/>
          <p:nvPr/>
        </p:nvSpPr>
        <p:spPr>
          <a:xfrm>
            <a:off x="3656439" y="1551048"/>
            <a:ext cx="2210796" cy="2876423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2276BA3E-3C01-F9C4-AA10-C9D7B02162D0}"/>
              </a:ext>
            </a:extLst>
          </p:cNvPr>
          <p:cNvSpPr/>
          <p:nvPr/>
        </p:nvSpPr>
        <p:spPr>
          <a:xfrm>
            <a:off x="6145614" y="1872059"/>
            <a:ext cx="5316808" cy="2334314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모서리가 둥근 직사각형 33">
            <a:extLst>
              <a:ext uri="{FF2B5EF4-FFF2-40B4-BE49-F238E27FC236}">
                <a16:creationId xmlns:a16="http://schemas.microsoft.com/office/drawing/2014/main" id="{B50B1761-D996-4938-9B7E-12250DE1B2BB}"/>
              </a:ext>
            </a:extLst>
          </p:cNvPr>
          <p:cNvSpPr/>
          <p:nvPr/>
        </p:nvSpPr>
        <p:spPr>
          <a:xfrm>
            <a:off x="7828293" y="1643439"/>
            <a:ext cx="1951450" cy="39822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6A1B9CFC-398F-3675-E1E9-29DF2709B842}"/>
              </a:ext>
            </a:extLst>
          </p:cNvPr>
          <p:cNvSpPr/>
          <p:nvPr/>
        </p:nvSpPr>
        <p:spPr>
          <a:xfrm>
            <a:off x="9221154" y="2254440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DC457C82-39C0-C8B6-05C3-1B47E2EA1E43}"/>
              </a:ext>
            </a:extLst>
          </p:cNvPr>
          <p:cNvSpPr/>
          <p:nvPr/>
        </p:nvSpPr>
        <p:spPr>
          <a:xfrm>
            <a:off x="9221154" y="3617538"/>
            <a:ext cx="1681800" cy="51294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5A879342-1906-4405-38BD-C8FA179FF364}"/>
              </a:ext>
            </a:extLst>
          </p:cNvPr>
          <p:cNvCxnSpPr>
            <a:cxnSpLocks/>
            <a:stCxn id="44" idx="2"/>
            <a:endCxn id="50" idx="0"/>
          </p:cNvCxnSpPr>
          <p:nvPr/>
        </p:nvCxnSpPr>
        <p:spPr>
          <a:xfrm>
            <a:off x="10062054" y="2652668"/>
            <a:ext cx="0" cy="194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모서리가 둥근 직사각형 49">
            <a:extLst>
              <a:ext uri="{FF2B5EF4-FFF2-40B4-BE49-F238E27FC236}">
                <a16:creationId xmlns:a16="http://schemas.microsoft.com/office/drawing/2014/main" id="{B1AFC413-6602-9C59-28B8-8D2DC84AE30D}"/>
              </a:ext>
            </a:extLst>
          </p:cNvPr>
          <p:cNvSpPr/>
          <p:nvPr/>
        </p:nvSpPr>
        <p:spPr>
          <a:xfrm>
            <a:off x="9221154" y="2847641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모서리가 둥근 직사각형 59">
            <a:extLst>
              <a:ext uri="{FF2B5EF4-FFF2-40B4-BE49-F238E27FC236}">
                <a16:creationId xmlns:a16="http://schemas.microsoft.com/office/drawing/2014/main" id="{8295EDA1-00C1-B2EA-EA21-F5C03FFDB61A}"/>
              </a:ext>
            </a:extLst>
          </p:cNvPr>
          <p:cNvSpPr/>
          <p:nvPr/>
        </p:nvSpPr>
        <p:spPr>
          <a:xfrm>
            <a:off x="500318" y="2035159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62CEED5A-FBD4-1D25-4DDF-44822AD4C361}"/>
              </a:ext>
            </a:extLst>
          </p:cNvPr>
          <p:cNvSpPr/>
          <p:nvPr/>
        </p:nvSpPr>
        <p:spPr>
          <a:xfrm>
            <a:off x="3864792" y="1867107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815C3A1B-776A-C0A7-7820-E6F1AE2110D6}"/>
              </a:ext>
            </a:extLst>
          </p:cNvPr>
          <p:cNvCxnSpPr>
            <a:cxnSpLocks/>
            <a:stCxn id="50" idx="2"/>
            <a:endCxn id="33" idx="0"/>
          </p:cNvCxnSpPr>
          <p:nvPr/>
        </p:nvCxnSpPr>
        <p:spPr>
          <a:xfrm>
            <a:off x="10062054" y="3245869"/>
            <a:ext cx="0" cy="3716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4A4CE1A4-5329-542C-F9ED-7DBA8825A893}"/>
              </a:ext>
            </a:extLst>
          </p:cNvPr>
          <p:cNvSpPr/>
          <p:nvPr/>
        </p:nvSpPr>
        <p:spPr>
          <a:xfrm>
            <a:off x="3905981" y="2841333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6160AC8D-1314-6F41-A49B-DFFF5767E7D6}"/>
              </a:ext>
            </a:extLst>
          </p:cNvPr>
          <p:cNvCxnSpPr>
            <a:cxnSpLocks/>
            <a:stCxn id="60" idx="3"/>
          </p:cNvCxnSpPr>
          <p:nvPr/>
        </p:nvCxnSpPr>
        <p:spPr>
          <a:xfrm>
            <a:off x="2124657" y="2234273"/>
            <a:ext cx="149893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6410098F-2D85-3F9B-E8A8-FACEAEB15578}"/>
              </a:ext>
            </a:extLst>
          </p:cNvPr>
          <p:cNvSpPr txBox="1"/>
          <p:nvPr/>
        </p:nvSpPr>
        <p:spPr>
          <a:xfrm>
            <a:off x="2185860" y="1952412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/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BA4A3280-2D31-2FC0-9B7D-D0EE12854399}"/>
              </a:ext>
            </a:extLst>
          </p:cNvPr>
          <p:cNvSpPr/>
          <p:nvPr/>
        </p:nvSpPr>
        <p:spPr>
          <a:xfrm>
            <a:off x="6391751" y="2254440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90224743-A669-6367-B0FA-B5DB5C515D0B}"/>
              </a:ext>
            </a:extLst>
          </p:cNvPr>
          <p:cNvCxnSpPr>
            <a:stCxn id="103" idx="3"/>
          </p:cNvCxnSpPr>
          <p:nvPr/>
        </p:nvCxnSpPr>
        <p:spPr>
          <a:xfrm>
            <a:off x="8144822" y="2453554"/>
            <a:ext cx="10763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C15A4438-4A14-0D68-9366-9932267E3F41}"/>
              </a:ext>
            </a:extLst>
          </p:cNvPr>
          <p:cNvSpPr txBox="1"/>
          <p:nvPr/>
        </p:nvSpPr>
        <p:spPr>
          <a:xfrm>
            <a:off x="8356411" y="2208354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117" name="모서리가 둥근 직사각형 116">
            <a:extLst>
              <a:ext uri="{FF2B5EF4-FFF2-40B4-BE49-F238E27FC236}">
                <a16:creationId xmlns:a16="http://schemas.microsoft.com/office/drawing/2014/main" id="{BE2EA053-5B2B-EB0D-57DB-59C558F6F860}"/>
              </a:ext>
            </a:extLst>
          </p:cNvPr>
          <p:cNvSpPr/>
          <p:nvPr/>
        </p:nvSpPr>
        <p:spPr>
          <a:xfrm>
            <a:off x="3912217" y="2376774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8" name="모서리가 둥근 직사각형 117">
            <a:extLst>
              <a:ext uri="{FF2B5EF4-FFF2-40B4-BE49-F238E27FC236}">
                <a16:creationId xmlns:a16="http://schemas.microsoft.com/office/drawing/2014/main" id="{45DACC03-8850-17CB-B3ED-F5C48675A5EA}"/>
              </a:ext>
            </a:extLst>
          </p:cNvPr>
          <p:cNvSpPr/>
          <p:nvPr/>
        </p:nvSpPr>
        <p:spPr>
          <a:xfrm>
            <a:off x="6391751" y="3149768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12E864A2-CABD-0865-47A5-CB384C06D5E4}"/>
              </a:ext>
            </a:extLst>
          </p:cNvPr>
          <p:cNvSpPr txBox="1"/>
          <p:nvPr/>
        </p:nvSpPr>
        <p:spPr>
          <a:xfrm>
            <a:off x="2433426" y="2240226"/>
            <a:ext cx="73535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</a:t>
            </a:r>
            <a:endParaRPr lang="ko-Kore-KR" altLang="en-US" sz="1100"/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A1789AF9-0E88-3342-F6A8-27ECB314891E}"/>
              </a:ext>
            </a:extLst>
          </p:cNvPr>
          <p:cNvSpPr/>
          <p:nvPr/>
        </p:nvSpPr>
        <p:spPr>
          <a:xfrm>
            <a:off x="456803" y="298926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0" name="직선 화살표 연결선 159">
            <a:extLst>
              <a:ext uri="{FF2B5EF4-FFF2-40B4-BE49-F238E27FC236}">
                <a16:creationId xmlns:a16="http://schemas.microsoft.com/office/drawing/2014/main" id="{1E1707B1-324E-3E26-7893-4CA792C85F6E}"/>
              </a:ext>
            </a:extLst>
          </p:cNvPr>
          <p:cNvCxnSpPr>
            <a:stCxn id="60" idx="2"/>
            <a:endCxn id="133" idx="0"/>
          </p:cNvCxnSpPr>
          <p:nvPr/>
        </p:nvCxnSpPr>
        <p:spPr>
          <a:xfrm flipH="1">
            <a:off x="1312487" y="2433387"/>
            <a:ext cx="1" cy="5558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3" name="모서리가 둥근 직사각형 162">
            <a:extLst>
              <a:ext uri="{FF2B5EF4-FFF2-40B4-BE49-F238E27FC236}">
                <a16:creationId xmlns:a16="http://schemas.microsoft.com/office/drawing/2014/main" id="{4A7EBBFF-1A75-4E02-241B-3467A7D68E1C}"/>
              </a:ext>
            </a:extLst>
          </p:cNvPr>
          <p:cNvSpPr/>
          <p:nvPr/>
        </p:nvSpPr>
        <p:spPr>
          <a:xfrm>
            <a:off x="456803" y="3689984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A7656B37-6E28-D793-5C5D-5A606326121E}"/>
              </a:ext>
            </a:extLst>
          </p:cNvPr>
          <p:cNvCxnSpPr>
            <a:cxnSpLocks/>
            <a:stCxn id="133" idx="2"/>
            <a:endCxn id="163" idx="0"/>
          </p:cNvCxnSpPr>
          <p:nvPr/>
        </p:nvCxnSpPr>
        <p:spPr>
          <a:xfrm>
            <a:off x="1312487" y="3387488"/>
            <a:ext cx="0" cy="302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B411019C-6C2D-E52B-A50D-CFD377661C0C}"/>
              </a:ext>
            </a:extLst>
          </p:cNvPr>
          <p:cNvCxnSpPr>
            <a:cxnSpLocks/>
            <a:stCxn id="103" idx="1"/>
          </p:cNvCxnSpPr>
          <p:nvPr/>
        </p:nvCxnSpPr>
        <p:spPr>
          <a:xfrm flipH="1">
            <a:off x="5639217" y="2453554"/>
            <a:ext cx="752534" cy="0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꺾인 연결선[E] 6">
            <a:extLst>
              <a:ext uri="{FF2B5EF4-FFF2-40B4-BE49-F238E27FC236}">
                <a16:creationId xmlns:a16="http://schemas.microsoft.com/office/drawing/2014/main" id="{3418919C-C9B3-379D-F67A-683A1EC85F29}"/>
              </a:ext>
            </a:extLst>
          </p:cNvPr>
          <p:cNvCxnSpPr>
            <a:cxnSpLocks/>
            <a:stCxn id="81" idx="2"/>
            <a:endCxn id="33" idx="1"/>
          </p:cNvCxnSpPr>
          <p:nvPr/>
        </p:nvCxnSpPr>
        <p:spPr>
          <a:xfrm rot="16200000" flipH="1">
            <a:off x="6664183" y="1317040"/>
            <a:ext cx="634450" cy="447949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8107C80-E8D7-4EA9-04D1-6129D8250DF3}"/>
              </a:ext>
            </a:extLst>
          </p:cNvPr>
          <p:cNvSpPr txBox="1"/>
          <p:nvPr/>
        </p:nvSpPr>
        <p:spPr>
          <a:xfrm>
            <a:off x="6388159" y="3873273"/>
            <a:ext cx="16818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반환된 작업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저장한다</a:t>
            </a:r>
            <a:endParaRPr lang="ko-Kore-KR" altLang="en-US" sz="1000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7DEC8BB-72E2-7F59-2869-BDEF2CCFA9D7}"/>
              </a:ext>
            </a:extLst>
          </p:cNvPr>
          <p:cNvSpPr/>
          <p:nvPr/>
        </p:nvSpPr>
        <p:spPr>
          <a:xfrm>
            <a:off x="3776279" y="1274367"/>
            <a:ext cx="1951450" cy="39822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F6CC7E0-F327-E24A-3B74-96AFE089DF2A}"/>
              </a:ext>
            </a:extLst>
          </p:cNvPr>
          <p:cNvSpPr txBox="1"/>
          <p:nvPr/>
        </p:nvSpPr>
        <p:spPr>
          <a:xfrm>
            <a:off x="7274284" y="2776609"/>
            <a:ext cx="138670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200"/>
              </a:spcBef>
            </a:pP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큐로부터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꺼낸다</a:t>
            </a:r>
            <a:endParaRPr lang="ko-Kore-KR" altLang="en-US" sz="1000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720DAB86-6B9B-59D5-066D-50182946FD51}"/>
              </a:ext>
            </a:extLst>
          </p:cNvPr>
          <p:cNvCxnSpPr>
            <a:cxnSpLocks/>
            <a:stCxn id="103" idx="2"/>
            <a:endCxn id="118" idx="0"/>
          </p:cNvCxnSpPr>
          <p:nvPr/>
        </p:nvCxnSpPr>
        <p:spPr>
          <a:xfrm>
            <a:off x="7268287" y="2652668"/>
            <a:ext cx="0" cy="497100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6BD84D4-54A5-DB05-699F-5193272232E3}"/>
              </a:ext>
            </a:extLst>
          </p:cNvPr>
          <p:cNvSpPr/>
          <p:nvPr/>
        </p:nvSpPr>
        <p:spPr>
          <a:xfrm>
            <a:off x="699849" y="5014146"/>
            <a:ext cx="9806668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r>
              <a:rPr lang="ko-KR" altLang="en-US" sz="14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수행한 작업결과는 </a:t>
            </a:r>
            <a:r>
              <a:rPr lang="en-US" altLang="ko-KR" sz="14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CompletableFuture.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생성된</a:t>
            </a:r>
            <a:r>
              <a:rPr lang="ko-KR" altLang="en-US" sz="14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4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저장된다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10488CC-DE42-A41D-AB66-9F6B31FCCA73}"/>
              </a:ext>
            </a:extLst>
          </p:cNvPr>
          <p:cNvSpPr txBox="1"/>
          <p:nvPr/>
        </p:nvSpPr>
        <p:spPr>
          <a:xfrm>
            <a:off x="1237870" y="2588213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501379FB-BB24-2D2E-AEB4-46DE736C0694}"/>
              </a:ext>
            </a:extLst>
          </p:cNvPr>
          <p:cNvSpPr/>
          <p:nvPr/>
        </p:nvSpPr>
        <p:spPr>
          <a:xfrm>
            <a:off x="9702322" y="3899754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52DA15-68CF-D5DE-FFAF-C68604F9B5C9}"/>
              </a:ext>
            </a:extLst>
          </p:cNvPr>
          <p:cNvSpPr txBox="1"/>
          <p:nvPr/>
        </p:nvSpPr>
        <p:spPr>
          <a:xfrm>
            <a:off x="8696324" y="3329967"/>
            <a:ext cx="141480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completedValue(</a:t>
            </a:r>
            <a:r>
              <a:rPr lang="en-US" altLang="ko-Kore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ore-KR" altLang="en-US" sz="900"/>
          </a:p>
        </p:txBody>
      </p:sp>
    </p:spTree>
    <p:extLst>
      <p:ext uri="{BB962C8B-B14F-4D97-AF65-F5344CB8AC3E}">
        <p14:creationId xmlns:p14="http://schemas.microsoft.com/office/powerpoint/2010/main" val="3017222129"/>
      </p:ext>
    </p:extLst>
  </p:cSld>
  <p:clrMapOvr>
    <a:masterClrMapping/>
  </p:clrMapOvr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245266" y="509621"/>
            <a:ext cx="48606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kumimoji="1" lang="en-US" altLang="ko-Kore-KR" sz="2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command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68885" y="3864811"/>
            <a:ext cx="10497693" cy="171970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&lt;Void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 sz="18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run</a:t>
            </a:r>
            <a:r>
              <a:rPr lang="en-US" altLang="ko-Kore-KR" sz="18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ore-KR">
              <a:solidFill>
                <a:srgbClr val="2AACB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</a:t>
            </a:r>
            <a:r>
              <a:rPr lang="en-US" altLang="ko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 Task;</a:t>
            </a:r>
          </a:p>
          <a:p>
            <a:pPr>
              <a:lnSpc>
                <a:spcPct val="150000"/>
              </a:lnSpc>
            </a:pPr>
            <a:r>
              <a:rPr lang="en-US" altLang="ko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	}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4661420"/>
              </p:ext>
            </p:extLst>
          </p:nvPr>
        </p:nvGraphicFramePr>
        <p:xfrm>
          <a:off x="668885" y="1315783"/>
          <a:ext cx="10497693" cy="20706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51765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4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정적 메서드로서 비동기 작업을 시작하고 작업 수행 후 완료한다</a:t>
                      </a:r>
                      <a:endParaRPr lang="ko-KR" alt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51765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4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 </a:t>
                      </a: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인수로 받아 작업을 실행한다</a:t>
                      </a:r>
                      <a:endParaRPr lang="ko-KR" alt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51765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4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altLang="ko-Kore-KR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반환하고 작업 결과를 저장하지 않는다</a:t>
                      </a:r>
                      <a:endParaRPr lang="ko-KR" alt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51765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4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4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4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AsyncRun</a:t>
                      </a:r>
                      <a:endParaRPr lang="ko-KR" altLang="en-US" sz="14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5975532" y="4090337"/>
            <a:ext cx="151017" cy="115989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250753" y="4521534"/>
            <a:ext cx="272369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시작하고 작업을 수행한다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840335048"/>
      </p:ext>
    </p:extLst>
  </p:cSld>
  <p:clrMapOvr>
    <a:masterClrMapping/>
  </p:clrMapOvr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971F066-4411-E2E1-6394-4EB16421781B}"/>
              </a:ext>
            </a:extLst>
          </p:cNvPr>
          <p:cNvSpPr/>
          <p:nvPr/>
        </p:nvSpPr>
        <p:spPr>
          <a:xfrm>
            <a:off x="257378" y="474562"/>
            <a:ext cx="16690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0C24B0-5554-A32E-FFB4-DA2D830BA58F}"/>
              </a:ext>
            </a:extLst>
          </p:cNvPr>
          <p:cNvSpPr txBox="1"/>
          <p:nvPr/>
        </p:nvSpPr>
        <p:spPr>
          <a:xfrm>
            <a:off x="555546" y="1066596"/>
            <a:ext cx="11343389" cy="380104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ExecutionException, InterruptedException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4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"CompletableFuture.runAsync() is started"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</a:p>
          <a:p>
            <a:pPr>
              <a:lnSpc>
                <a:spcPct val="200000"/>
              </a:lnSpc>
            </a:pPr>
            <a:r>
              <a:rPr lang="ko-KR" altLang="en-US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.stream()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.foreach(member -&gt; Sysem.out.println(member.getName())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"main ended"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오른쪽 대괄호[R] 8">
            <a:extLst>
              <a:ext uri="{FF2B5EF4-FFF2-40B4-BE49-F238E27FC236}">
                <a16:creationId xmlns:a16="http://schemas.microsoft.com/office/drawing/2014/main" id="{D706C9FE-66BB-D5AB-4D98-F0AEA5678547}"/>
              </a:ext>
            </a:extLst>
          </p:cNvPr>
          <p:cNvSpPr/>
          <p:nvPr/>
        </p:nvSpPr>
        <p:spPr>
          <a:xfrm>
            <a:off x="6441816" y="2117993"/>
            <a:ext cx="151017" cy="1745498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986636-7E82-87E9-B53A-74BFC736D905}"/>
              </a:ext>
            </a:extLst>
          </p:cNvPr>
          <p:cNvSpPr txBox="1"/>
          <p:nvPr/>
        </p:nvSpPr>
        <p:spPr>
          <a:xfrm>
            <a:off x="6677611" y="2624714"/>
            <a:ext cx="385918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시작하고 프로세스 수행 후 작업을 완료한다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반환하지 않는다</a:t>
            </a:r>
            <a:endParaRPr lang="ko-Kore-KR" altLang="en-US" sz="12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BAF301-5A5A-C8E6-9D3B-E75690B69519}"/>
              </a:ext>
            </a:extLst>
          </p:cNvPr>
          <p:cNvSpPr txBox="1"/>
          <p:nvPr/>
        </p:nvSpPr>
        <p:spPr>
          <a:xfrm>
            <a:off x="962814" y="5297417"/>
            <a:ext cx="10528851" cy="888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b="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runAsync() </a:t>
            </a:r>
            <a:r>
              <a:rPr lang="ko-KR" altLang="en-US" sz="1800" b="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보통 실행 로그를 남기거나  독립적인 백그라운드 작업 또는 다음 작업에서 결과를 기다리지 않고 다른 작업을 수행해야 할 경우 사용할 수 있다</a:t>
            </a:r>
          </a:p>
        </p:txBody>
      </p:sp>
    </p:spTree>
    <p:extLst>
      <p:ext uri="{BB962C8B-B14F-4D97-AF65-F5344CB8AC3E}">
        <p14:creationId xmlns:p14="http://schemas.microsoft.com/office/powerpoint/2010/main" val="2235204204"/>
      </p:ext>
    </p:extLst>
  </p:cSld>
  <p:clrMapOvr>
    <a:masterClrMapping/>
  </p:clrMapOvr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296587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12AC5FF6-5C25-7100-CB42-D2D57162DC01}"/>
              </a:ext>
            </a:extLst>
          </p:cNvPr>
          <p:cNvSpPr/>
          <p:nvPr/>
        </p:nvSpPr>
        <p:spPr>
          <a:xfrm>
            <a:off x="3656439" y="1551048"/>
            <a:ext cx="2210796" cy="2876423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2276BA3E-3C01-F9C4-AA10-C9D7B02162D0}"/>
              </a:ext>
            </a:extLst>
          </p:cNvPr>
          <p:cNvSpPr/>
          <p:nvPr/>
        </p:nvSpPr>
        <p:spPr>
          <a:xfrm>
            <a:off x="6145614" y="1872059"/>
            <a:ext cx="5316808" cy="2334314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모서리가 둥근 직사각형 33">
            <a:extLst>
              <a:ext uri="{FF2B5EF4-FFF2-40B4-BE49-F238E27FC236}">
                <a16:creationId xmlns:a16="http://schemas.microsoft.com/office/drawing/2014/main" id="{B50B1761-D996-4938-9B7E-12250DE1B2BB}"/>
              </a:ext>
            </a:extLst>
          </p:cNvPr>
          <p:cNvSpPr/>
          <p:nvPr/>
        </p:nvSpPr>
        <p:spPr>
          <a:xfrm>
            <a:off x="7828293" y="1643439"/>
            <a:ext cx="1951450" cy="39822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6A1B9CFC-398F-3675-E1E9-29DF2709B842}"/>
              </a:ext>
            </a:extLst>
          </p:cNvPr>
          <p:cNvSpPr/>
          <p:nvPr/>
        </p:nvSpPr>
        <p:spPr>
          <a:xfrm>
            <a:off x="9221154" y="2254440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AsyncRun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DC457C82-39C0-C8B6-05C3-1B47E2EA1E43}"/>
              </a:ext>
            </a:extLst>
          </p:cNvPr>
          <p:cNvSpPr/>
          <p:nvPr/>
        </p:nvSpPr>
        <p:spPr>
          <a:xfrm>
            <a:off x="9221154" y="3617538"/>
            <a:ext cx="1681800" cy="49407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5A879342-1906-4405-38BD-C8FA179FF364}"/>
              </a:ext>
            </a:extLst>
          </p:cNvPr>
          <p:cNvCxnSpPr>
            <a:cxnSpLocks/>
            <a:stCxn id="44" idx="2"/>
            <a:endCxn id="50" idx="0"/>
          </p:cNvCxnSpPr>
          <p:nvPr/>
        </p:nvCxnSpPr>
        <p:spPr>
          <a:xfrm>
            <a:off x="10062054" y="2652668"/>
            <a:ext cx="0" cy="2736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모서리가 둥근 직사각형 49">
            <a:extLst>
              <a:ext uri="{FF2B5EF4-FFF2-40B4-BE49-F238E27FC236}">
                <a16:creationId xmlns:a16="http://schemas.microsoft.com/office/drawing/2014/main" id="{B1AFC413-6602-9C59-28B8-8D2DC84AE30D}"/>
              </a:ext>
            </a:extLst>
          </p:cNvPr>
          <p:cNvSpPr/>
          <p:nvPr/>
        </p:nvSpPr>
        <p:spPr>
          <a:xfrm>
            <a:off x="9221154" y="2926367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Runnable.run()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모서리가 둥근 직사각형 59">
            <a:extLst>
              <a:ext uri="{FF2B5EF4-FFF2-40B4-BE49-F238E27FC236}">
                <a16:creationId xmlns:a16="http://schemas.microsoft.com/office/drawing/2014/main" id="{8295EDA1-00C1-B2EA-EA21-F5C03FFDB61A}"/>
              </a:ext>
            </a:extLst>
          </p:cNvPr>
          <p:cNvSpPr/>
          <p:nvPr/>
        </p:nvSpPr>
        <p:spPr>
          <a:xfrm>
            <a:off x="500318" y="2035159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62CEED5A-FBD4-1D25-4DDF-44822AD4C361}"/>
              </a:ext>
            </a:extLst>
          </p:cNvPr>
          <p:cNvSpPr/>
          <p:nvPr/>
        </p:nvSpPr>
        <p:spPr>
          <a:xfrm>
            <a:off x="3864792" y="1867107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AsyncRun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815C3A1B-776A-C0A7-7820-E6F1AE2110D6}"/>
              </a:ext>
            </a:extLst>
          </p:cNvPr>
          <p:cNvCxnSpPr>
            <a:cxnSpLocks/>
            <a:stCxn id="50" idx="2"/>
            <a:endCxn id="33" idx="0"/>
          </p:cNvCxnSpPr>
          <p:nvPr/>
        </p:nvCxnSpPr>
        <p:spPr>
          <a:xfrm>
            <a:off x="10062054" y="3324595"/>
            <a:ext cx="0" cy="2929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4A4CE1A4-5329-542C-F9ED-7DBA8825A893}"/>
              </a:ext>
            </a:extLst>
          </p:cNvPr>
          <p:cNvSpPr/>
          <p:nvPr/>
        </p:nvSpPr>
        <p:spPr>
          <a:xfrm>
            <a:off x="3905981" y="2853445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6160AC8D-1314-6F41-A49B-DFFF5767E7D6}"/>
              </a:ext>
            </a:extLst>
          </p:cNvPr>
          <p:cNvCxnSpPr>
            <a:cxnSpLocks/>
            <a:stCxn id="60" idx="3"/>
          </p:cNvCxnSpPr>
          <p:nvPr/>
        </p:nvCxnSpPr>
        <p:spPr>
          <a:xfrm>
            <a:off x="2124657" y="2234273"/>
            <a:ext cx="149893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6410098F-2D85-3F9B-E8A8-FACEAEB15578}"/>
              </a:ext>
            </a:extLst>
          </p:cNvPr>
          <p:cNvSpPr txBox="1"/>
          <p:nvPr/>
        </p:nvSpPr>
        <p:spPr>
          <a:xfrm>
            <a:off x="2298718" y="1957274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Async()</a:t>
            </a:r>
            <a:endParaRPr lang="ko-Kore-KR" altLang="en-US" sz="1200"/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BA4A3280-2D31-2FC0-9B7D-D0EE12854399}"/>
              </a:ext>
            </a:extLst>
          </p:cNvPr>
          <p:cNvSpPr/>
          <p:nvPr/>
        </p:nvSpPr>
        <p:spPr>
          <a:xfrm>
            <a:off x="6391751" y="2254440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90224743-A669-6367-B0FA-B5DB5C515D0B}"/>
              </a:ext>
            </a:extLst>
          </p:cNvPr>
          <p:cNvCxnSpPr>
            <a:stCxn id="103" idx="3"/>
          </p:cNvCxnSpPr>
          <p:nvPr/>
        </p:nvCxnSpPr>
        <p:spPr>
          <a:xfrm>
            <a:off x="8144822" y="2453554"/>
            <a:ext cx="10763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C15A4438-4A14-0D68-9366-9932267E3F41}"/>
              </a:ext>
            </a:extLst>
          </p:cNvPr>
          <p:cNvSpPr txBox="1"/>
          <p:nvPr/>
        </p:nvSpPr>
        <p:spPr>
          <a:xfrm>
            <a:off x="8356411" y="2208354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117" name="모서리가 둥근 직사각형 116">
            <a:extLst>
              <a:ext uri="{FF2B5EF4-FFF2-40B4-BE49-F238E27FC236}">
                <a16:creationId xmlns:a16="http://schemas.microsoft.com/office/drawing/2014/main" id="{BE2EA053-5B2B-EB0D-57DB-59C558F6F860}"/>
              </a:ext>
            </a:extLst>
          </p:cNvPr>
          <p:cNvSpPr/>
          <p:nvPr/>
        </p:nvSpPr>
        <p:spPr>
          <a:xfrm>
            <a:off x="3912217" y="2388886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8" name="모서리가 둥근 직사각형 117">
            <a:extLst>
              <a:ext uri="{FF2B5EF4-FFF2-40B4-BE49-F238E27FC236}">
                <a16:creationId xmlns:a16="http://schemas.microsoft.com/office/drawing/2014/main" id="{45DACC03-8850-17CB-B3ED-F5C48675A5EA}"/>
              </a:ext>
            </a:extLst>
          </p:cNvPr>
          <p:cNvSpPr/>
          <p:nvPr/>
        </p:nvSpPr>
        <p:spPr>
          <a:xfrm>
            <a:off x="6391751" y="3149768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12E864A2-CABD-0865-47A5-CB384C06D5E4}"/>
              </a:ext>
            </a:extLst>
          </p:cNvPr>
          <p:cNvSpPr txBox="1"/>
          <p:nvPr/>
        </p:nvSpPr>
        <p:spPr>
          <a:xfrm>
            <a:off x="2374411" y="2260811"/>
            <a:ext cx="87189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100"/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A1789AF9-0E88-3342-F6A8-27ECB314891E}"/>
              </a:ext>
            </a:extLst>
          </p:cNvPr>
          <p:cNvSpPr/>
          <p:nvPr/>
        </p:nvSpPr>
        <p:spPr>
          <a:xfrm>
            <a:off x="456803" y="298926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0" name="직선 화살표 연결선 159">
            <a:extLst>
              <a:ext uri="{FF2B5EF4-FFF2-40B4-BE49-F238E27FC236}">
                <a16:creationId xmlns:a16="http://schemas.microsoft.com/office/drawing/2014/main" id="{1E1707B1-324E-3E26-7893-4CA792C85F6E}"/>
              </a:ext>
            </a:extLst>
          </p:cNvPr>
          <p:cNvCxnSpPr>
            <a:stCxn id="60" idx="2"/>
            <a:endCxn id="133" idx="0"/>
          </p:cNvCxnSpPr>
          <p:nvPr/>
        </p:nvCxnSpPr>
        <p:spPr>
          <a:xfrm flipH="1">
            <a:off x="1312487" y="2433387"/>
            <a:ext cx="1" cy="5558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3" name="모서리가 둥근 직사각형 162">
            <a:extLst>
              <a:ext uri="{FF2B5EF4-FFF2-40B4-BE49-F238E27FC236}">
                <a16:creationId xmlns:a16="http://schemas.microsoft.com/office/drawing/2014/main" id="{4A7EBBFF-1A75-4E02-241B-3467A7D68E1C}"/>
              </a:ext>
            </a:extLst>
          </p:cNvPr>
          <p:cNvSpPr/>
          <p:nvPr/>
        </p:nvSpPr>
        <p:spPr>
          <a:xfrm>
            <a:off x="456803" y="3689984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A7656B37-6E28-D793-5C5D-5A606326121E}"/>
              </a:ext>
            </a:extLst>
          </p:cNvPr>
          <p:cNvCxnSpPr>
            <a:cxnSpLocks/>
            <a:stCxn id="133" idx="2"/>
            <a:endCxn id="163" idx="0"/>
          </p:cNvCxnSpPr>
          <p:nvPr/>
        </p:nvCxnSpPr>
        <p:spPr>
          <a:xfrm>
            <a:off x="1312487" y="3387488"/>
            <a:ext cx="0" cy="302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B411019C-6C2D-E52B-A50D-CFD377661C0C}"/>
              </a:ext>
            </a:extLst>
          </p:cNvPr>
          <p:cNvCxnSpPr>
            <a:cxnSpLocks/>
            <a:stCxn id="103" idx="1"/>
          </p:cNvCxnSpPr>
          <p:nvPr/>
        </p:nvCxnSpPr>
        <p:spPr>
          <a:xfrm flipH="1">
            <a:off x="5639217" y="2453554"/>
            <a:ext cx="752534" cy="0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꺾인 연결선[E] 6">
            <a:extLst>
              <a:ext uri="{FF2B5EF4-FFF2-40B4-BE49-F238E27FC236}">
                <a16:creationId xmlns:a16="http://schemas.microsoft.com/office/drawing/2014/main" id="{3418919C-C9B3-379D-F67A-683A1EC85F29}"/>
              </a:ext>
            </a:extLst>
          </p:cNvPr>
          <p:cNvCxnSpPr>
            <a:cxnSpLocks/>
            <a:stCxn id="81" idx="2"/>
            <a:endCxn id="33" idx="1"/>
          </p:cNvCxnSpPr>
          <p:nvPr/>
        </p:nvCxnSpPr>
        <p:spPr>
          <a:xfrm rot="16200000" flipH="1">
            <a:off x="6674958" y="1318377"/>
            <a:ext cx="612900" cy="447949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7DEC8BB-72E2-7F59-2869-BDEF2CCFA9D7}"/>
              </a:ext>
            </a:extLst>
          </p:cNvPr>
          <p:cNvSpPr/>
          <p:nvPr/>
        </p:nvSpPr>
        <p:spPr>
          <a:xfrm>
            <a:off x="3776279" y="1274367"/>
            <a:ext cx="1951450" cy="39822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F6CC7E0-F327-E24A-3B74-96AFE089DF2A}"/>
              </a:ext>
            </a:extLst>
          </p:cNvPr>
          <p:cNvSpPr txBox="1"/>
          <p:nvPr/>
        </p:nvSpPr>
        <p:spPr>
          <a:xfrm>
            <a:off x="7274284" y="2776609"/>
            <a:ext cx="138670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200"/>
              </a:spcBef>
            </a:pP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큐로부터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꺼낸다</a:t>
            </a:r>
            <a:endParaRPr lang="ko-Kore-KR" altLang="en-US" sz="1000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720DAB86-6B9B-59D5-066D-50182946FD51}"/>
              </a:ext>
            </a:extLst>
          </p:cNvPr>
          <p:cNvCxnSpPr>
            <a:cxnSpLocks/>
            <a:stCxn id="103" idx="2"/>
            <a:endCxn id="118" idx="0"/>
          </p:cNvCxnSpPr>
          <p:nvPr/>
        </p:nvCxnSpPr>
        <p:spPr>
          <a:xfrm>
            <a:off x="7268287" y="2652668"/>
            <a:ext cx="0" cy="497100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6BD84D4-54A5-DB05-699F-5193272232E3}"/>
              </a:ext>
            </a:extLst>
          </p:cNvPr>
          <p:cNvSpPr/>
          <p:nvPr/>
        </p:nvSpPr>
        <p:spPr>
          <a:xfrm>
            <a:off x="246129" y="5273453"/>
            <a:ext cx="117989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4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Async() </a:t>
            </a:r>
            <a:r>
              <a:rPr lang="ko-KR" altLang="en-US" sz="14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보통 실행 로그를 남기거나  독립적인 백그라운드 작업 또는 다음 작업에서 결과를 기다리지 않고 다른 작업을 수행해야 할 경우 사용할 수 있다</a:t>
            </a:r>
            <a:endParaRPr lang="ko-Kore-KR" altLang="en-US" sz="14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9F53011-52C2-DC7B-2855-FBD2975DDCDA}"/>
              </a:ext>
            </a:extLst>
          </p:cNvPr>
          <p:cNvSpPr txBox="1"/>
          <p:nvPr/>
        </p:nvSpPr>
        <p:spPr>
          <a:xfrm>
            <a:off x="6240912" y="3892154"/>
            <a:ext cx="27318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의미하는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 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저장한다</a:t>
            </a:r>
            <a:endParaRPr lang="ko-Kore-KR" altLang="en-US" sz="1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AB00AB-B22A-DBE8-5D76-D0126C292F77}"/>
              </a:ext>
            </a:extLst>
          </p:cNvPr>
          <p:cNvSpPr txBox="1"/>
          <p:nvPr/>
        </p:nvSpPr>
        <p:spPr>
          <a:xfrm>
            <a:off x="1237870" y="2588213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FBB6E7E6-D9A4-9979-4EB8-DF36CCE4B38E}"/>
              </a:ext>
            </a:extLst>
          </p:cNvPr>
          <p:cNvSpPr/>
          <p:nvPr/>
        </p:nvSpPr>
        <p:spPr>
          <a:xfrm>
            <a:off x="9698762" y="3889098"/>
            <a:ext cx="726584" cy="153888"/>
          </a:xfrm>
          <a:prstGeom prst="roundRect">
            <a:avLst>
              <a:gd name="adj" fmla="val 1084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9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54B98F-FCFD-39E8-27AC-ACEAB7B9B032}"/>
              </a:ext>
            </a:extLst>
          </p:cNvPr>
          <p:cNvSpPr txBox="1"/>
          <p:nvPr/>
        </p:nvSpPr>
        <p:spPr>
          <a:xfrm>
            <a:off x="9006388" y="3361883"/>
            <a:ext cx="105566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completedNull()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02269936"/>
      </p:ext>
    </p:extLst>
  </p:cSld>
  <p:clrMapOvr>
    <a:masterClrMapping/>
  </p:clrMapOvr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046922" y="2150445"/>
            <a:ext cx="10098155" cy="2557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결과 조작</a:t>
            </a:r>
            <a:endParaRPr lang="en-US" altLang="ko-KR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thenApply()&amp;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thenApplyAsync()</a:t>
            </a:r>
          </a:p>
        </p:txBody>
      </p:sp>
    </p:spTree>
    <p:extLst>
      <p:ext uri="{BB962C8B-B14F-4D97-AF65-F5344CB8AC3E}">
        <p14:creationId xmlns:p14="http://schemas.microsoft.com/office/powerpoint/2010/main" val="1288253866"/>
      </p:ext>
    </p:extLst>
  </p:cSld>
  <p:clrMapOvr>
    <a:masterClrMapping/>
  </p:clrMapOvr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ABE66B7-CECD-663B-6A19-03576BE729BF}"/>
              </a:ext>
            </a:extLst>
          </p:cNvPr>
          <p:cNvSpPr/>
          <p:nvPr/>
        </p:nvSpPr>
        <p:spPr>
          <a:xfrm>
            <a:off x="414603" y="676391"/>
            <a:ext cx="11181927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조작하는 메서드로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thenApply[Async]()&amp; thenAccept[Async]() &amp; thenRun[Async]()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제공한다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90766" y="1436126"/>
            <a:ext cx="482516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 (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Function&lt;T,R&gt; fn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32552" y="3973808"/>
            <a:ext cx="10497693" cy="24019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&lt;Integer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(result -&gt;{ 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	return result * 2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0652769"/>
              </p:ext>
            </p:extLst>
          </p:nvPr>
        </p:nvGraphicFramePr>
        <p:xfrm>
          <a:off x="632552" y="1987954"/>
          <a:ext cx="10497693" cy="17120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인스턴스 메서드로서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동기적으로 작업의 결과를 조작하고 결과를 반환한다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Stream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map()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과 유사하다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Funtcion&lt;T,R&gt;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받고 작업 결과를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작업 결과를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UniApply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5198422" y="4956288"/>
            <a:ext cx="151017" cy="91161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5433244" y="5273596"/>
            <a:ext cx="507858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받아서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적으로 작업 결과를 조작하고 다시 결과를  반환 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4142589733"/>
      </p:ext>
    </p:extLst>
  </p:cSld>
  <p:clrMapOvr>
    <a:masterClrMapping/>
  </p:clrMapOvr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29328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 진행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49490" y="686276"/>
            <a:ext cx="11343389" cy="505523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*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Async()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끝나는 메서드는 무조건 풀 스레드에서 비동기 작업</a:t>
            </a:r>
            <a:endParaRPr lang="en-US" altLang="ko-Kore-KR" sz="1200">
              <a:solidFill>
                <a:srgbClr val="359FF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.thenApply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이미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된 경우 메인 스레드에서 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"thenApply()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조작하고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작업으로 결과를 넘겨 준다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int result = cf.get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작업이 완료될 때 까지 대기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"======================================================================"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"main is ended: " + 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DF2C4FA1-F168-0204-137C-F4CB63D89AF2}"/>
              </a:ext>
            </a:extLst>
          </p:cNvPr>
          <p:cNvGrpSpPr/>
          <p:nvPr/>
        </p:nvGrpSpPr>
        <p:grpSpPr>
          <a:xfrm>
            <a:off x="7422288" y="3772657"/>
            <a:ext cx="4151554" cy="824524"/>
            <a:chOff x="7543401" y="1581212"/>
            <a:chExt cx="4151554" cy="824524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8C40630D-20A1-3A99-214C-45B7CDBFFD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543401" y="1581212"/>
              <a:ext cx="4151554" cy="824524"/>
            </a:xfrm>
            <a:prstGeom prst="rect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</p:pic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89F8158F-4ED9-A8ED-B443-209470E1B2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17333" y="1767421"/>
              <a:ext cx="2276251" cy="226053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46D0A9FD-1862-92F1-83D8-61E5D275BA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199165" y="1810145"/>
              <a:ext cx="368728" cy="177273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CCDA33D2-0655-3A68-007C-8E7D5C6FB1C9}"/>
              </a:ext>
            </a:extLst>
          </p:cNvPr>
          <p:cNvSpPr txBox="1"/>
          <p:nvPr/>
        </p:nvSpPr>
        <p:spPr>
          <a:xfrm>
            <a:off x="549490" y="6109367"/>
            <a:ext cx="1124986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lang="en-US" altLang="ko-Kore-KR" sz="14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작업을 실행하는 시점에서 </a:t>
            </a:r>
            <a:r>
              <a:rPr kumimoji="1"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 작업 결과가 완료 되었다면 메인 스레드에서 처리되고 그렇지 않으면 이전과 동일한 스레드에서 처리된다 </a:t>
            </a:r>
            <a:endParaRPr lang="ko-Kore-KR" altLang="en-US" sz="1400" i="1">
              <a:solidFill>
                <a:srgbClr val="FF0000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5C6CF7B-F663-B614-75A7-ACD89818BB9C}"/>
              </a:ext>
            </a:extLst>
          </p:cNvPr>
          <p:cNvSpPr/>
          <p:nvPr/>
        </p:nvSpPr>
        <p:spPr>
          <a:xfrm>
            <a:off x="7466591" y="3995534"/>
            <a:ext cx="1968077" cy="17727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02446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직사각형 91">
            <a:extLst>
              <a:ext uri="{FF2B5EF4-FFF2-40B4-BE49-F238E27FC236}">
                <a16:creationId xmlns:a16="http://schemas.microsoft.com/office/drawing/2014/main" id="{D064DC3C-9007-8BD6-4D48-964845CD3ADC}"/>
              </a:ext>
            </a:extLst>
          </p:cNvPr>
          <p:cNvSpPr/>
          <p:nvPr/>
        </p:nvSpPr>
        <p:spPr>
          <a:xfrm>
            <a:off x="7907987" y="2790786"/>
            <a:ext cx="932587" cy="946836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DAC6C3D-713F-5F2A-C3C3-404BE12B6BED}"/>
              </a:ext>
            </a:extLst>
          </p:cNvPr>
          <p:cNvSpPr/>
          <p:nvPr/>
        </p:nvSpPr>
        <p:spPr>
          <a:xfrm>
            <a:off x="196940" y="413819"/>
            <a:ext cx="53181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일대일 스레드 매핑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one</a:t>
            </a:r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 to one thread mapping)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9458E94-291A-E067-4101-62CE6F3B16FB}"/>
              </a:ext>
            </a:extLst>
          </p:cNvPr>
          <p:cNvSpPr/>
          <p:nvPr/>
        </p:nvSpPr>
        <p:spPr>
          <a:xfrm>
            <a:off x="481209" y="783151"/>
            <a:ext cx="7269996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스레드와 커널 수준 스레드가 일대일로 매핑하는 유형으로 커널 수준의 스레드 모델이라 볼 수 있다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324C9C2-604C-16F7-BE84-CBAA1AB8343A}"/>
              </a:ext>
            </a:extLst>
          </p:cNvPr>
          <p:cNvSpPr/>
          <p:nvPr/>
        </p:nvSpPr>
        <p:spPr>
          <a:xfrm>
            <a:off x="1959708" y="1540773"/>
            <a:ext cx="2563847" cy="10739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17081F2E-A9A2-CD8B-A689-4454A9C1AC3A}"/>
              </a:ext>
            </a:extLst>
          </p:cNvPr>
          <p:cNvCxnSpPr>
            <a:cxnSpLocks/>
          </p:cNvCxnSpPr>
          <p:nvPr/>
        </p:nvCxnSpPr>
        <p:spPr>
          <a:xfrm>
            <a:off x="772035" y="2674162"/>
            <a:ext cx="8620246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8B98AF-D5B1-3D5D-65CB-71084D18317E}"/>
              </a:ext>
            </a:extLst>
          </p:cNvPr>
          <p:cNvSpPr/>
          <p:nvPr/>
        </p:nvSpPr>
        <p:spPr>
          <a:xfrm>
            <a:off x="678679" y="3189991"/>
            <a:ext cx="11008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F53DA9F-08C3-A99B-0E57-25DF41E71C9F}"/>
              </a:ext>
            </a:extLst>
          </p:cNvPr>
          <p:cNvSpPr/>
          <p:nvPr/>
        </p:nvSpPr>
        <p:spPr>
          <a:xfrm>
            <a:off x="742126" y="1910758"/>
            <a:ext cx="9739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FA273ED-9779-3F2D-D80D-632EF5509B70}"/>
              </a:ext>
            </a:extLst>
          </p:cNvPr>
          <p:cNvSpPr/>
          <p:nvPr/>
        </p:nvSpPr>
        <p:spPr>
          <a:xfrm>
            <a:off x="3800279" y="1536828"/>
            <a:ext cx="7232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A47CFF7-CADC-0044-3126-84F936859000}"/>
              </a:ext>
            </a:extLst>
          </p:cNvPr>
          <p:cNvSpPr txBox="1"/>
          <p:nvPr/>
        </p:nvSpPr>
        <p:spPr>
          <a:xfrm>
            <a:off x="7968135" y="2857906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F88C7B0-64E8-A3FC-667A-0ACB770B3CFA}"/>
              </a:ext>
            </a:extLst>
          </p:cNvPr>
          <p:cNvSpPr/>
          <p:nvPr/>
        </p:nvSpPr>
        <p:spPr>
          <a:xfrm>
            <a:off x="2473654" y="1585339"/>
            <a:ext cx="114005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EA2DFA48-45CD-5790-E108-3DABD426F8ED}"/>
              </a:ext>
            </a:extLst>
          </p:cNvPr>
          <p:cNvSpPr/>
          <p:nvPr/>
        </p:nvSpPr>
        <p:spPr>
          <a:xfrm>
            <a:off x="3964406" y="3515456"/>
            <a:ext cx="123944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058A7A10-653E-9179-F748-0959A1D2545E}"/>
              </a:ext>
            </a:extLst>
          </p:cNvPr>
          <p:cNvCxnSpPr>
            <a:cxnSpLocks/>
          </p:cNvCxnSpPr>
          <p:nvPr/>
        </p:nvCxnSpPr>
        <p:spPr>
          <a:xfrm>
            <a:off x="745974" y="3806108"/>
            <a:ext cx="8640251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B65FF2B1-B902-FCA3-AB50-CCAE28A53FBE}"/>
              </a:ext>
            </a:extLst>
          </p:cNvPr>
          <p:cNvSpPr/>
          <p:nvPr/>
        </p:nvSpPr>
        <p:spPr>
          <a:xfrm>
            <a:off x="785440" y="4089097"/>
            <a:ext cx="8759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Hardware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0FFF4D0E-07C3-CC3B-3A8F-7E7B8E60CE26}"/>
              </a:ext>
            </a:extLst>
          </p:cNvPr>
          <p:cNvGrpSpPr/>
          <p:nvPr/>
        </p:nvGrpSpPr>
        <p:grpSpPr>
          <a:xfrm>
            <a:off x="2935774" y="3990492"/>
            <a:ext cx="524139" cy="488856"/>
            <a:chOff x="1758155" y="3450653"/>
            <a:chExt cx="1158634" cy="1080638"/>
          </a:xfrm>
        </p:grpSpPr>
        <p:sp>
          <p:nvSpPr>
            <p:cNvPr id="62" name="모서리가 둥근 직사각형 61">
              <a:extLst>
                <a:ext uri="{FF2B5EF4-FFF2-40B4-BE49-F238E27FC236}">
                  <a16:creationId xmlns:a16="http://schemas.microsoft.com/office/drawing/2014/main" id="{BAEE8F24-5025-FB3F-0464-62CBA95A6E47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3" name="모서리가 둥근 직사각형 62">
              <a:extLst>
                <a:ext uri="{FF2B5EF4-FFF2-40B4-BE49-F238E27FC236}">
                  <a16:creationId xmlns:a16="http://schemas.microsoft.com/office/drawing/2014/main" id="{62AB1225-A3B3-64EA-0E32-26D8C24139ED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64" name="직선 연결선[R] 63">
              <a:extLst>
                <a:ext uri="{FF2B5EF4-FFF2-40B4-BE49-F238E27FC236}">
                  <a16:creationId xmlns:a16="http://schemas.microsoft.com/office/drawing/2014/main" id="{749C37CB-E155-96BC-DA39-526C4DCE407B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[R] 64">
              <a:extLst>
                <a:ext uri="{FF2B5EF4-FFF2-40B4-BE49-F238E27FC236}">
                  <a16:creationId xmlns:a16="http://schemas.microsoft.com/office/drawing/2014/main" id="{CF5DA0E1-6858-BBC9-92E6-6C3F5379009C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[R] 65">
              <a:extLst>
                <a:ext uri="{FF2B5EF4-FFF2-40B4-BE49-F238E27FC236}">
                  <a16:creationId xmlns:a16="http://schemas.microsoft.com/office/drawing/2014/main" id="{0E51E127-1800-07A9-0E07-A69C4032E54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[R] 66">
              <a:extLst>
                <a:ext uri="{FF2B5EF4-FFF2-40B4-BE49-F238E27FC236}">
                  <a16:creationId xmlns:a16="http://schemas.microsoft.com/office/drawing/2014/main" id="{4230CF63-F755-77D7-B270-268A5FABDEC6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[R] 67">
              <a:extLst>
                <a:ext uri="{FF2B5EF4-FFF2-40B4-BE49-F238E27FC236}">
                  <a16:creationId xmlns:a16="http://schemas.microsoft.com/office/drawing/2014/main" id="{5F63B175-AF7D-2259-9698-140EA7E73784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[R] 68">
              <a:extLst>
                <a:ext uri="{FF2B5EF4-FFF2-40B4-BE49-F238E27FC236}">
                  <a16:creationId xmlns:a16="http://schemas.microsoft.com/office/drawing/2014/main" id="{00BB4843-35B1-628A-D603-67CBAD597CD7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[R] 69">
              <a:extLst>
                <a:ext uri="{FF2B5EF4-FFF2-40B4-BE49-F238E27FC236}">
                  <a16:creationId xmlns:a16="http://schemas.microsoft.com/office/drawing/2014/main" id="{FA5D0BD0-DB43-E95F-B3C1-AB0F1459311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[R] 70">
              <a:extLst>
                <a:ext uri="{FF2B5EF4-FFF2-40B4-BE49-F238E27FC236}">
                  <a16:creationId xmlns:a16="http://schemas.microsoft.com/office/drawing/2014/main" id="{151F57F1-4F3B-4DF4-3160-A8F37C10FBE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[R] 71">
              <a:extLst>
                <a:ext uri="{FF2B5EF4-FFF2-40B4-BE49-F238E27FC236}">
                  <a16:creationId xmlns:a16="http://schemas.microsoft.com/office/drawing/2014/main" id="{AD256616-A0E0-2076-D926-4D4352DB06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[R] 72">
              <a:extLst>
                <a:ext uri="{FF2B5EF4-FFF2-40B4-BE49-F238E27FC236}">
                  <a16:creationId xmlns:a16="http://schemas.microsoft.com/office/drawing/2014/main" id="{83385147-074B-A77D-AA01-F0F98DE0DA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[R] 73">
              <a:extLst>
                <a:ext uri="{FF2B5EF4-FFF2-40B4-BE49-F238E27FC236}">
                  <a16:creationId xmlns:a16="http://schemas.microsoft.com/office/drawing/2014/main" id="{A225E21E-FA68-C3D1-4807-D07B5807EB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연결선[R] 74">
              <a:extLst>
                <a:ext uri="{FF2B5EF4-FFF2-40B4-BE49-F238E27FC236}">
                  <a16:creationId xmlns:a16="http://schemas.microsoft.com/office/drawing/2014/main" id="{1C529513-01CA-418A-0690-36A2612E7B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[R] 75">
              <a:extLst>
                <a:ext uri="{FF2B5EF4-FFF2-40B4-BE49-F238E27FC236}">
                  <a16:creationId xmlns:a16="http://schemas.microsoft.com/office/drawing/2014/main" id="{00D7AFFD-525B-95CC-2A7B-B5D10B1194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[R] 76">
              <a:extLst>
                <a:ext uri="{FF2B5EF4-FFF2-40B4-BE49-F238E27FC236}">
                  <a16:creationId xmlns:a16="http://schemas.microsoft.com/office/drawing/2014/main" id="{F47FBE14-C017-3609-E914-511891FA16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[R] 77">
              <a:extLst>
                <a:ext uri="{FF2B5EF4-FFF2-40B4-BE49-F238E27FC236}">
                  <a16:creationId xmlns:a16="http://schemas.microsoft.com/office/drawing/2014/main" id="{019EB4F4-8F1C-B1DE-4AE3-C3BAAAE086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[R] 78">
              <a:extLst>
                <a:ext uri="{FF2B5EF4-FFF2-40B4-BE49-F238E27FC236}">
                  <a16:creationId xmlns:a16="http://schemas.microsoft.com/office/drawing/2014/main" id="{8F7586E7-F6F1-2526-DBEB-DDF2DBC164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F8423906-5A97-0AB7-CE2F-C8F389D37D43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AC0B01F3-FD7F-9445-C6E4-A6019CE35383}"/>
              </a:ext>
            </a:extLst>
          </p:cNvPr>
          <p:cNvSpPr/>
          <p:nvPr/>
        </p:nvSpPr>
        <p:spPr>
          <a:xfrm>
            <a:off x="485783" y="4897965"/>
            <a:ext cx="10820114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커널이 전체 프로세스와 스레드 정보를 유지해야 하기 때문에 컨텍스트 스위칭 시 사용자 모드에서 커널 모드로 전환해서 스케줄링 하는 등의 오버헤드가 발생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 한정으로 인해 스레드를 무한정으로 생성할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대안으로 스레드 풀을 활용하기도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 단위로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할당하기 때문에 멀티코어를 활용한 병렬 처리가 가능하다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 한 개가 대기 상태가 되더라도 다른 스레드를 실행할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멀티스레드의 동시성을 활용할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Native Thread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 모델에 해당한다고 볼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F4D1F179-ADF7-CAB7-46EC-F8E7F932F647}"/>
              </a:ext>
            </a:extLst>
          </p:cNvPr>
          <p:cNvGrpSpPr/>
          <p:nvPr/>
        </p:nvGrpSpPr>
        <p:grpSpPr>
          <a:xfrm>
            <a:off x="2153817" y="1837180"/>
            <a:ext cx="428480" cy="1616836"/>
            <a:chOff x="2264282" y="2566070"/>
            <a:chExt cx="428480" cy="1616836"/>
          </a:xfrm>
        </p:grpSpPr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A8AD87FF-E2E2-B5BB-D6B7-093F1733C203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7" name="자유형 36">
              <a:extLst>
                <a:ext uri="{FF2B5EF4-FFF2-40B4-BE49-F238E27FC236}">
                  <a16:creationId xmlns:a16="http://schemas.microsoft.com/office/drawing/2014/main" id="{82CC5EC8-1D12-06BD-E14B-3F68882EC0E2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151733BA-2979-F48A-9C9A-8F8EE1860835}"/>
                </a:ext>
              </a:extLst>
            </p:cNvPr>
            <p:cNvCxnSpPr>
              <a:cxnSpLocks/>
              <a:stCxn id="36" idx="4"/>
              <a:endCxn id="7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67661625-EC98-3370-D1A3-CA5B0FAC6805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" name="자유형 7">
              <a:extLst>
                <a:ext uri="{FF2B5EF4-FFF2-40B4-BE49-F238E27FC236}">
                  <a16:creationId xmlns:a16="http://schemas.microsoft.com/office/drawing/2014/main" id="{4BB3D60D-B274-1D11-49D8-C27E676DD53B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FF0E3AC4-BF73-5449-804A-C3895F0EACAD}"/>
              </a:ext>
            </a:extLst>
          </p:cNvPr>
          <p:cNvGrpSpPr/>
          <p:nvPr/>
        </p:nvGrpSpPr>
        <p:grpSpPr>
          <a:xfrm>
            <a:off x="2853844" y="1837180"/>
            <a:ext cx="428480" cy="1616836"/>
            <a:chOff x="2264282" y="2566070"/>
            <a:chExt cx="428480" cy="1616836"/>
          </a:xfrm>
        </p:grpSpPr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DF3AE2D9-6370-FFDF-2268-CC92B8703F6F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7" name="자유형 26">
              <a:extLst>
                <a:ext uri="{FF2B5EF4-FFF2-40B4-BE49-F238E27FC236}">
                  <a16:creationId xmlns:a16="http://schemas.microsoft.com/office/drawing/2014/main" id="{1CF4783D-D04C-9C0E-80CE-96A84DC18BDE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28" name="직선 연결선[R] 27">
              <a:extLst>
                <a:ext uri="{FF2B5EF4-FFF2-40B4-BE49-F238E27FC236}">
                  <a16:creationId xmlns:a16="http://schemas.microsoft.com/office/drawing/2014/main" id="{349BC2C2-7B7C-B94C-653C-1A70AC84E12F}"/>
                </a:ext>
              </a:extLst>
            </p:cNvPr>
            <p:cNvCxnSpPr>
              <a:cxnSpLocks/>
              <a:stCxn id="26" idx="4"/>
              <a:endCxn id="30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FA8B6B71-CDC5-2E99-DCF6-0252E3CA421F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2" name="자유형 31">
              <a:extLst>
                <a:ext uri="{FF2B5EF4-FFF2-40B4-BE49-F238E27FC236}">
                  <a16:creationId xmlns:a16="http://schemas.microsoft.com/office/drawing/2014/main" id="{90E813D5-37CD-543A-15E6-D7F3FB1EFB79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40CF2271-6E0B-D47D-624F-136671373C3A}"/>
              </a:ext>
            </a:extLst>
          </p:cNvPr>
          <p:cNvGrpSpPr/>
          <p:nvPr/>
        </p:nvGrpSpPr>
        <p:grpSpPr>
          <a:xfrm>
            <a:off x="3542757" y="1836029"/>
            <a:ext cx="428480" cy="1616836"/>
            <a:chOff x="2264282" y="2566070"/>
            <a:chExt cx="428480" cy="1616836"/>
          </a:xfrm>
        </p:grpSpPr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C20AD3FC-7268-B976-9F57-EC667F9ED145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50" name="자유형 49">
              <a:extLst>
                <a:ext uri="{FF2B5EF4-FFF2-40B4-BE49-F238E27FC236}">
                  <a16:creationId xmlns:a16="http://schemas.microsoft.com/office/drawing/2014/main" id="{A8B3B07F-1295-ED35-4EA8-68BB4859C236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E2EF53D4-59ED-7D73-340B-7D98B0FB45F8}"/>
                </a:ext>
              </a:extLst>
            </p:cNvPr>
            <p:cNvCxnSpPr>
              <a:cxnSpLocks/>
              <a:stCxn id="40" idx="4"/>
              <a:endCxn id="53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3633108A-EEF1-CE8D-BAEB-F4CFA76AFB93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55" name="자유형 54">
              <a:extLst>
                <a:ext uri="{FF2B5EF4-FFF2-40B4-BE49-F238E27FC236}">
                  <a16:creationId xmlns:a16="http://schemas.microsoft.com/office/drawing/2014/main" id="{971D5BD3-FA13-6B74-0ED5-57D9F9D0F88C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45CC4F8-F9C4-2A10-2B9F-7C8574A29829}"/>
              </a:ext>
            </a:extLst>
          </p:cNvPr>
          <p:cNvCxnSpPr>
            <a:cxnSpLocks/>
          </p:cNvCxnSpPr>
          <p:nvPr/>
        </p:nvCxnSpPr>
        <p:spPr>
          <a:xfrm>
            <a:off x="3066925" y="3452865"/>
            <a:ext cx="955688" cy="570649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직선 연결선[R] 85">
            <a:extLst>
              <a:ext uri="{FF2B5EF4-FFF2-40B4-BE49-F238E27FC236}">
                <a16:creationId xmlns:a16="http://schemas.microsoft.com/office/drawing/2014/main" id="{42BF72EE-880F-C802-60CA-88C6DC51A22B}"/>
              </a:ext>
            </a:extLst>
          </p:cNvPr>
          <p:cNvCxnSpPr>
            <a:cxnSpLocks/>
            <a:stCxn id="53" idx="4"/>
          </p:cNvCxnSpPr>
          <p:nvPr/>
        </p:nvCxnSpPr>
        <p:spPr>
          <a:xfrm flipH="1">
            <a:off x="3241631" y="3452865"/>
            <a:ext cx="516036" cy="54487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직선 연결선[R] 88">
            <a:extLst>
              <a:ext uri="{FF2B5EF4-FFF2-40B4-BE49-F238E27FC236}">
                <a16:creationId xmlns:a16="http://schemas.microsoft.com/office/drawing/2014/main" id="{1C569608-0F73-7A61-71B0-A3C9C76F1C74}"/>
              </a:ext>
            </a:extLst>
          </p:cNvPr>
          <p:cNvCxnSpPr>
            <a:cxnSpLocks/>
            <a:stCxn id="7" idx="4"/>
          </p:cNvCxnSpPr>
          <p:nvPr/>
        </p:nvCxnSpPr>
        <p:spPr>
          <a:xfrm>
            <a:off x="2368727" y="3454016"/>
            <a:ext cx="0" cy="54372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900B289C-66DC-4338-84F1-78D254578FDE}"/>
              </a:ext>
            </a:extLst>
          </p:cNvPr>
          <p:cNvSpPr txBox="1"/>
          <p:nvPr/>
        </p:nvSpPr>
        <p:spPr>
          <a:xfrm>
            <a:off x="7962457" y="3152191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AF07C33E-862B-7CAE-2C6C-D8870DE0006B}"/>
              </a:ext>
            </a:extLst>
          </p:cNvPr>
          <p:cNvSpPr txBox="1"/>
          <p:nvPr/>
        </p:nvSpPr>
        <p:spPr>
          <a:xfrm>
            <a:off x="7968135" y="3445483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096F9906-906B-A68C-6E2E-620170CDF91B}"/>
              </a:ext>
            </a:extLst>
          </p:cNvPr>
          <p:cNvSpPr txBox="1"/>
          <p:nvPr/>
        </p:nvSpPr>
        <p:spPr>
          <a:xfrm>
            <a:off x="8970307" y="3014040"/>
            <a:ext cx="415918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CBE8EFFD-31C7-1CAC-DD14-EE74B6010334}"/>
              </a:ext>
            </a:extLst>
          </p:cNvPr>
          <p:cNvGrpSpPr/>
          <p:nvPr/>
        </p:nvGrpSpPr>
        <p:grpSpPr>
          <a:xfrm>
            <a:off x="2078405" y="3997736"/>
            <a:ext cx="524139" cy="488856"/>
            <a:chOff x="1758155" y="3450653"/>
            <a:chExt cx="1158634" cy="1080638"/>
          </a:xfrm>
        </p:grpSpPr>
        <p:sp>
          <p:nvSpPr>
            <p:cNvPr id="100" name="모서리가 둥근 직사각형 99">
              <a:extLst>
                <a:ext uri="{FF2B5EF4-FFF2-40B4-BE49-F238E27FC236}">
                  <a16:creationId xmlns:a16="http://schemas.microsoft.com/office/drawing/2014/main" id="{275B3F35-5F8C-7E96-DA6D-0875219367DC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01" name="모서리가 둥근 직사각형 100">
              <a:extLst>
                <a:ext uri="{FF2B5EF4-FFF2-40B4-BE49-F238E27FC236}">
                  <a16:creationId xmlns:a16="http://schemas.microsoft.com/office/drawing/2014/main" id="{AD37D8BF-F1E0-C9CE-1087-DDAC7946BBA3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02" name="직선 연결선[R] 101">
              <a:extLst>
                <a:ext uri="{FF2B5EF4-FFF2-40B4-BE49-F238E27FC236}">
                  <a16:creationId xmlns:a16="http://schemas.microsoft.com/office/drawing/2014/main" id="{DC491DAC-B106-A699-6FF2-3F88D0FDAE51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연결선[R] 102">
              <a:extLst>
                <a:ext uri="{FF2B5EF4-FFF2-40B4-BE49-F238E27FC236}">
                  <a16:creationId xmlns:a16="http://schemas.microsoft.com/office/drawing/2014/main" id="{5C988438-ACB4-097C-25E5-53FF0F9EE8BB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연결선[R] 103">
              <a:extLst>
                <a:ext uri="{FF2B5EF4-FFF2-40B4-BE49-F238E27FC236}">
                  <a16:creationId xmlns:a16="http://schemas.microsoft.com/office/drawing/2014/main" id="{CBC95ED1-EBEF-66B5-E53A-8346B65D1F61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연결선[R] 104">
              <a:extLst>
                <a:ext uri="{FF2B5EF4-FFF2-40B4-BE49-F238E27FC236}">
                  <a16:creationId xmlns:a16="http://schemas.microsoft.com/office/drawing/2014/main" id="{B5D65041-DD90-913F-A049-2835C182DCF8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[R] 105">
              <a:extLst>
                <a:ext uri="{FF2B5EF4-FFF2-40B4-BE49-F238E27FC236}">
                  <a16:creationId xmlns:a16="http://schemas.microsoft.com/office/drawing/2014/main" id="{3ECEE977-BF92-2494-DF6A-F28F40A2C0AB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[R] 106">
              <a:extLst>
                <a:ext uri="{FF2B5EF4-FFF2-40B4-BE49-F238E27FC236}">
                  <a16:creationId xmlns:a16="http://schemas.microsoft.com/office/drawing/2014/main" id="{7FA2633D-CAF5-3655-5D69-0D95B99046F2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연결선[R] 107">
              <a:extLst>
                <a:ext uri="{FF2B5EF4-FFF2-40B4-BE49-F238E27FC236}">
                  <a16:creationId xmlns:a16="http://schemas.microsoft.com/office/drawing/2014/main" id="{69232728-F8B8-7777-3811-146841F7CEE2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연결선[R] 108">
              <a:extLst>
                <a:ext uri="{FF2B5EF4-FFF2-40B4-BE49-F238E27FC236}">
                  <a16:creationId xmlns:a16="http://schemas.microsoft.com/office/drawing/2014/main" id="{71A702FB-1C98-FE23-35E9-ACE32BF5F9E1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직선 연결선[R] 109">
              <a:extLst>
                <a:ext uri="{FF2B5EF4-FFF2-40B4-BE49-F238E27FC236}">
                  <a16:creationId xmlns:a16="http://schemas.microsoft.com/office/drawing/2014/main" id="{79AA4D6B-FAA0-8341-2256-9B10134F78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연결선[R] 110">
              <a:extLst>
                <a:ext uri="{FF2B5EF4-FFF2-40B4-BE49-F238E27FC236}">
                  <a16:creationId xmlns:a16="http://schemas.microsoft.com/office/drawing/2014/main" id="{1E5DE801-01C1-4715-EAAB-398188E80BE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연결선[R] 111">
              <a:extLst>
                <a:ext uri="{FF2B5EF4-FFF2-40B4-BE49-F238E27FC236}">
                  <a16:creationId xmlns:a16="http://schemas.microsoft.com/office/drawing/2014/main" id="{8EF0F085-37E5-F85B-A23D-99F33EFBD04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연결선[R] 112">
              <a:extLst>
                <a:ext uri="{FF2B5EF4-FFF2-40B4-BE49-F238E27FC236}">
                  <a16:creationId xmlns:a16="http://schemas.microsoft.com/office/drawing/2014/main" id="{7EE7975A-4E67-1F5A-30BD-418CFE3C7A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연결선[R] 113">
              <a:extLst>
                <a:ext uri="{FF2B5EF4-FFF2-40B4-BE49-F238E27FC236}">
                  <a16:creationId xmlns:a16="http://schemas.microsoft.com/office/drawing/2014/main" id="{4E39810A-8403-DD02-BD8A-216E71D4C9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연결선[R] 114">
              <a:extLst>
                <a:ext uri="{FF2B5EF4-FFF2-40B4-BE49-F238E27FC236}">
                  <a16:creationId xmlns:a16="http://schemas.microsoft.com/office/drawing/2014/main" id="{46C61AB9-C535-F381-9A54-D9E01E629D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연결선[R] 115">
              <a:extLst>
                <a:ext uri="{FF2B5EF4-FFF2-40B4-BE49-F238E27FC236}">
                  <a16:creationId xmlns:a16="http://schemas.microsoft.com/office/drawing/2014/main" id="{1B2740C2-BC39-ABB3-D085-15EABA7203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[R] 116">
              <a:extLst>
                <a:ext uri="{FF2B5EF4-FFF2-40B4-BE49-F238E27FC236}">
                  <a16:creationId xmlns:a16="http://schemas.microsoft.com/office/drawing/2014/main" id="{4E01AF15-36D0-6455-F600-6EB43E88F6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7EEA0B8D-8E87-8572-A8BA-515530378294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A42A786E-ED07-9F60-1B05-6079DE0610C7}"/>
              </a:ext>
            </a:extLst>
          </p:cNvPr>
          <p:cNvGrpSpPr/>
          <p:nvPr/>
        </p:nvGrpSpPr>
        <p:grpSpPr>
          <a:xfrm>
            <a:off x="3793143" y="3995451"/>
            <a:ext cx="524139" cy="488856"/>
            <a:chOff x="1758155" y="3450653"/>
            <a:chExt cx="1158634" cy="1080638"/>
          </a:xfrm>
        </p:grpSpPr>
        <p:sp>
          <p:nvSpPr>
            <p:cNvPr id="120" name="모서리가 둥근 직사각형 119">
              <a:extLst>
                <a:ext uri="{FF2B5EF4-FFF2-40B4-BE49-F238E27FC236}">
                  <a16:creationId xmlns:a16="http://schemas.microsoft.com/office/drawing/2014/main" id="{314DF6EF-0868-2614-D83A-DA73BC8F4C2E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21" name="모서리가 둥근 직사각형 120">
              <a:extLst>
                <a:ext uri="{FF2B5EF4-FFF2-40B4-BE49-F238E27FC236}">
                  <a16:creationId xmlns:a16="http://schemas.microsoft.com/office/drawing/2014/main" id="{27EB6F8B-79D7-4451-C9E3-FEBA1CA9BD15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22" name="직선 연결선[R] 121">
              <a:extLst>
                <a:ext uri="{FF2B5EF4-FFF2-40B4-BE49-F238E27FC236}">
                  <a16:creationId xmlns:a16="http://schemas.microsoft.com/office/drawing/2014/main" id="{9815A3A0-2A87-C939-DA4F-B8E8610CE1A0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직선 연결선[R] 122">
              <a:extLst>
                <a:ext uri="{FF2B5EF4-FFF2-40B4-BE49-F238E27FC236}">
                  <a16:creationId xmlns:a16="http://schemas.microsoft.com/office/drawing/2014/main" id="{A0F07B7B-A969-B652-4379-3345DF143353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직선 연결선[R] 123">
              <a:extLst>
                <a:ext uri="{FF2B5EF4-FFF2-40B4-BE49-F238E27FC236}">
                  <a16:creationId xmlns:a16="http://schemas.microsoft.com/office/drawing/2014/main" id="{002256BB-AA6E-69DB-C8E8-521EC61C6F00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직선 연결선[R] 124">
              <a:extLst>
                <a:ext uri="{FF2B5EF4-FFF2-40B4-BE49-F238E27FC236}">
                  <a16:creationId xmlns:a16="http://schemas.microsoft.com/office/drawing/2014/main" id="{0C09D60E-4625-B31D-12CA-E9516CD34AFC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직선 연결선[R] 125">
              <a:extLst>
                <a:ext uri="{FF2B5EF4-FFF2-40B4-BE49-F238E27FC236}">
                  <a16:creationId xmlns:a16="http://schemas.microsoft.com/office/drawing/2014/main" id="{EED0177B-CB72-24B5-C9DC-2467C41194E1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직선 연결선[R] 126">
              <a:extLst>
                <a:ext uri="{FF2B5EF4-FFF2-40B4-BE49-F238E27FC236}">
                  <a16:creationId xmlns:a16="http://schemas.microsoft.com/office/drawing/2014/main" id="{E60ACE5D-455A-51CB-2C4C-554A9BA55E76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직선 연결선[R] 127">
              <a:extLst>
                <a:ext uri="{FF2B5EF4-FFF2-40B4-BE49-F238E27FC236}">
                  <a16:creationId xmlns:a16="http://schemas.microsoft.com/office/drawing/2014/main" id="{659F1F6F-838D-1866-E831-45B298AFC061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직선 연결선[R] 128">
              <a:extLst>
                <a:ext uri="{FF2B5EF4-FFF2-40B4-BE49-F238E27FC236}">
                  <a16:creationId xmlns:a16="http://schemas.microsoft.com/office/drawing/2014/main" id="{FB273544-7A07-93E3-12F0-81A23A649B1F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직선 연결선[R] 129">
              <a:extLst>
                <a:ext uri="{FF2B5EF4-FFF2-40B4-BE49-F238E27FC236}">
                  <a16:creationId xmlns:a16="http://schemas.microsoft.com/office/drawing/2014/main" id="{831228AA-C07B-5006-A334-4BFD75E6A8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직선 연결선[R] 130">
              <a:extLst>
                <a:ext uri="{FF2B5EF4-FFF2-40B4-BE49-F238E27FC236}">
                  <a16:creationId xmlns:a16="http://schemas.microsoft.com/office/drawing/2014/main" id="{9E338644-7A77-65BC-E789-2D9788B3C58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직선 연결선[R] 131">
              <a:extLst>
                <a:ext uri="{FF2B5EF4-FFF2-40B4-BE49-F238E27FC236}">
                  <a16:creationId xmlns:a16="http://schemas.microsoft.com/office/drawing/2014/main" id="{3C6D3624-80B1-85C1-D184-E75C1940FE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연결선[R] 132">
              <a:extLst>
                <a:ext uri="{FF2B5EF4-FFF2-40B4-BE49-F238E27FC236}">
                  <a16:creationId xmlns:a16="http://schemas.microsoft.com/office/drawing/2014/main" id="{688FF024-9197-65B1-CE41-DBE563E6098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직선 연결선[R] 133">
              <a:extLst>
                <a:ext uri="{FF2B5EF4-FFF2-40B4-BE49-F238E27FC236}">
                  <a16:creationId xmlns:a16="http://schemas.microsoft.com/office/drawing/2014/main" id="{584BD389-DB37-E496-AB0A-593CBCA673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직선 연결선[R] 134">
              <a:extLst>
                <a:ext uri="{FF2B5EF4-FFF2-40B4-BE49-F238E27FC236}">
                  <a16:creationId xmlns:a16="http://schemas.microsoft.com/office/drawing/2014/main" id="{8B1A466A-5148-9D21-BF2B-8938198C87D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직선 연결선[R] 135">
              <a:extLst>
                <a:ext uri="{FF2B5EF4-FFF2-40B4-BE49-F238E27FC236}">
                  <a16:creationId xmlns:a16="http://schemas.microsoft.com/office/drawing/2014/main" id="{7E980369-1CBD-090B-937A-8100F35DC8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직선 연결선[R] 136">
              <a:extLst>
                <a:ext uri="{FF2B5EF4-FFF2-40B4-BE49-F238E27FC236}">
                  <a16:creationId xmlns:a16="http://schemas.microsoft.com/office/drawing/2014/main" id="{B34FC93D-D279-5A72-5901-EDBC354487F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F5984847-A95D-A972-57E1-AAABF2A21B92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D09FC164-34B1-325B-F720-25DC20CD840D}"/>
              </a:ext>
            </a:extLst>
          </p:cNvPr>
          <p:cNvSpPr txBox="1"/>
          <p:nvPr/>
        </p:nvSpPr>
        <p:spPr>
          <a:xfrm>
            <a:off x="8970307" y="3256787"/>
            <a:ext cx="415918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BC8EE0-D82D-15D5-1910-CDD44135CD98}"/>
              </a:ext>
            </a:extLst>
          </p:cNvPr>
          <p:cNvSpPr txBox="1"/>
          <p:nvPr/>
        </p:nvSpPr>
        <p:spPr>
          <a:xfrm>
            <a:off x="8403967" y="2856735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DB6114-90D3-8866-7C79-A0DB0BDB1BB7}"/>
              </a:ext>
            </a:extLst>
          </p:cNvPr>
          <p:cNvSpPr txBox="1"/>
          <p:nvPr/>
        </p:nvSpPr>
        <p:spPr>
          <a:xfrm>
            <a:off x="8398289" y="3151020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A20549A-406E-53CB-45DA-EDCD7DA6AE31}"/>
              </a:ext>
            </a:extLst>
          </p:cNvPr>
          <p:cNvSpPr txBox="1"/>
          <p:nvPr/>
        </p:nvSpPr>
        <p:spPr>
          <a:xfrm>
            <a:off x="8403967" y="3444312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E632CA6-7434-E121-9C43-A466D1FC46A7}"/>
              </a:ext>
            </a:extLst>
          </p:cNvPr>
          <p:cNvSpPr/>
          <p:nvPr/>
        </p:nvSpPr>
        <p:spPr>
          <a:xfrm>
            <a:off x="4752132" y="1540564"/>
            <a:ext cx="2563847" cy="10739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8715AEE-0BD8-A05D-9DBB-53D97F75D3E9}"/>
              </a:ext>
            </a:extLst>
          </p:cNvPr>
          <p:cNvSpPr/>
          <p:nvPr/>
        </p:nvSpPr>
        <p:spPr>
          <a:xfrm>
            <a:off x="6592703" y="1536619"/>
            <a:ext cx="7232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9B2BA42-7FAF-AF49-BB88-D24CC594E797}"/>
              </a:ext>
            </a:extLst>
          </p:cNvPr>
          <p:cNvSpPr/>
          <p:nvPr/>
        </p:nvSpPr>
        <p:spPr>
          <a:xfrm>
            <a:off x="5266078" y="1585130"/>
            <a:ext cx="114005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174EAC48-4305-D363-BF31-F66E9FF3A555}"/>
              </a:ext>
            </a:extLst>
          </p:cNvPr>
          <p:cNvGrpSpPr/>
          <p:nvPr/>
        </p:nvGrpSpPr>
        <p:grpSpPr>
          <a:xfrm>
            <a:off x="4946241" y="1836971"/>
            <a:ext cx="428480" cy="1616836"/>
            <a:chOff x="2264282" y="2566070"/>
            <a:chExt cx="428480" cy="1616836"/>
          </a:xfrm>
        </p:grpSpPr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47367695-735F-A6C6-09CE-68EA70B136C3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1" name="자유형 30">
              <a:extLst>
                <a:ext uri="{FF2B5EF4-FFF2-40B4-BE49-F238E27FC236}">
                  <a16:creationId xmlns:a16="http://schemas.microsoft.com/office/drawing/2014/main" id="{D88B0863-254D-8C6D-3459-56AA17039A18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34" name="직선 연결선[R] 33">
              <a:extLst>
                <a:ext uri="{FF2B5EF4-FFF2-40B4-BE49-F238E27FC236}">
                  <a16:creationId xmlns:a16="http://schemas.microsoft.com/office/drawing/2014/main" id="{2765CB8C-CFDB-4750-BDD2-B78D0E229531}"/>
                </a:ext>
              </a:extLst>
            </p:cNvPr>
            <p:cNvCxnSpPr>
              <a:cxnSpLocks/>
              <a:stCxn id="23" idx="4"/>
              <a:endCxn id="35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57A6FCD8-0614-6898-C108-0BD953478896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8" name="자유형 37">
              <a:extLst>
                <a:ext uri="{FF2B5EF4-FFF2-40B4-BE49-F238E27FC236}">
                  <a16:creationId xmlns:a16="http://schemas.microsoft.com/office/drawing/2014/main" id="{9D9B6D7A-76E7-67F8-6290-16441E5ADC8E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461AA14C-77CA-7F66-1180-9CBDAD6CCB14}"/>
              </a:ext>
            </a:extLst>
          </p:cNvPr>
          <p:cNvGrpSpPr/>
          <p:nvPr/>
        </p:nvGrpSpPr>
        <p:grpSpPr>
          <a:xfrm>
            <a:off x="5646268" y="1836971"/>
            <a:ext cx="428480" cy="1616836"/>
            <a:chOff x="2264282" y="2566070"/>
            <a:chExt cx="428480" cy="1616836"/>
          </a:xfrm>
        </p:grpSpPr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1F98976C-61D9-C883-95A6-0006FC56EAA0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3" name="자유형 42">
              <a:extLst>
                <a:ext uri="{FF2B5EF4-FFF2-40B4-BE49-F238E27FC236}">
                  <a16:creationId xmlns:a16="http://schemas.microsoft.com/office/drawing/2014/main" id="{55233091-DF4F-E9C5-1E48-49B4CB099C7A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395D980F-82A7-751A-5FD8-39CD6D326609}"/>
                </a:ext>
              </a:extLst>
            </p:cNvPr>
            <p:cNvCxnSpPr>
              <a:cxnSpLocks/>
              <a:stCxn id="42" idx="4"/>
              <a:endCxn id="45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3DFC95C9-64DA-D0CD-41FF-5D256470F45E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6" name="자유형 45">
              <a:extLst>
                <a:ext uri="{FF2B5EF4-FFF2-40B4-BE49-F238E27FC236}">
                  <a16:creationId xmlns:a16="http://schemas.microsoft.com/office/drawing/2014/main" id="{42AB8181-484A-AC0E-9291-FF9D6F4563FD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4A6D0719-90A1-2ECC-0C57-A9297A89EC6A}"/>
              </a:ext>
            </a:extLst>
          </p:cNvPr>
          <p:cNvGrpSpPr/>
          <p:nvPr/>
        </p:nvGrpSpPr>
        <p:grpSpPr>
          <a:xfrm>
            <a:off x="6335181" y="1835820"/>
            <a:ext cx="428480" cy="1616836"/>
            <a:chOff x="2264282" y="2566070"/>
            <a:chExt cx="428480" cy="1616836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1C33D487-1E7A-E368-53CC-82484DB5778F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9" name="자유형 48">
              <a:extLst>
                <a:ext uri="{FF2B5EF4-FFF2-40B4-BE49-F238E27FC236}">
                  <a16:creationId xmlns:a16="http://schemas.microsoft.com/office/drawing/2014/main" id="{A741F490-B450-D40A-CCCC-01AEE0BF7331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A7D6362F-B311-64B9-1C3C-E03E9D5EFC55}"/>
                </a:ext>
              </a:extLst>
            </p:cNvPr>
            <p:cNvCxnSpPr>
              <a:cxnSpLocks/>
              <a:stCxn id="48" idx="4"/>
              <a:endCxn id="56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4C0A51F7-EBC2-60EE-4947-76A8FC438CA8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1" name="자유형 80">
              <a:extLst>
                <a:ext uri="{FF2B5EF4-FFF2-40B4-BE49-F238E27FC236}">
                  <a16:creationId xmlns:a16="http://schemas.microsoft.com/office/drawing/2014/main" id="{EB813DCF-19FE-F845-2354-890BD89D2F35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7B7A66D5-4431-1413-2702-4662A837883E}"/>
              </a:ext>
            </a:extLst>
          </p:cNvPr>
          <p:cNvGrpSpPr/>
          <p:nvPr/>
        </p:nvGrpSpPr>
        <p:grpSpPr>
          <a:xfrm>
            <a:off x="5507881" y="3970130"/>
            <a:ext cx="524139" cy="488856"/>
            <a:chOff x="1758155" y="3450653"/>
            <a:chExt cx="1158634" cy="1080638"/>
          </a:xfrm>
        </p:grpSpPr>
        <p:sp>
          <p:nvSpPr>
            <p:cNvPr id="84" name="모서리가 둥근 직사각형 83">
              <a:extLst>
                <a:ext uri="{FF2B5EF4-FFF2-40B4-BE49-F238E27FC236}">
                  <a16:creationId xmlns:a16="http://schemas.microsoft.com/office/drawing/2014/main" id="{463CA420-C94B-B262-CE66-628E7A09213D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7" name="모서리가 둥근 직사각형 86">
              <a:extLst>
                <a:ext uri="{FF2B5EF4-FFF2-40B4-BE49-F238E27FC236}">
                  <a16:creationId xmlns:a16="http://schemas.microsoft.com/office/drawing/2014/main" id="{2B38AF3E-8F5D-00B0-7EFD-7DD9623E21F0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88" name="직선 연결선[R] 87">
              <a:extLst>
                <a:ext uri="{FF2B5EF4-FFF2-40B4-BE49-F238E27FC236}">
                  <a16:creationId xmlns:a16="http://schemas.microsoft.com/office/drawing/2014/main" id="{456CB766-79DC-18F9-6B53-3C90D784EE42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연결선[R] 89">
              <a:extLst>
                <a:ext uri="{FF2B5EF4-FFF2-40B4-BE49-F238E27FC236}">
                  <a16:creationId xmlns:a16="http://schemas.microsoft.com/office/drawing/2014/main" id="{8947B487-40F4-C1F3-A5DB-89B2DB4367B4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직선 연결선[R] 90">
              <a:extLst>
                <a:ext uri="{FF2B5EF4-FFF2-40B4-BE49-F238E27FC236}">
                  <a16:creationId xmlns:a16="http://schemas.microsoft.com/office/drawing/2014/main" id="{DD807E8D-9A7C-C60A-3B98-E4969CDA9082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[R] 94">
              <a:extLst>
                <a:ext uri="{FF2B5EF4-FFF2-40B4-BE49-F238E27FC236}">
                  <a16:creationId xmlns:a16="http://schemas.microsoft.com/office/drawing/2014/main" id="{94F4B308-63C3-79BA-E329-F038F8E9D651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[R] 96">
              <a:extLst>
                <a:ext uri="{FF2B5EF4-FFF2-40B4-BE49-F238E27FC236}">
                  <a16:creationId xmlns:a16="http://schemas.microsoft.com/office/drawing/2014/main" id="{D954E909-E08E-1D9B-B281-BD6E1A8CD3CC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연결선[R] 97">
              <a:extLst>
                <a:ext uri="{FF2B5EF4-FFF2-40B4-BE49-F238E27FC236}">
                  <a16:creationId xmlns:a16="http://schemas.microsoft.com/office/drawing/2014/main" id="{D0C2D689-1FB9-9D0D-4EAA-33926FB70EB6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직선 연결선[R] 138">
              <a:extLst>
                <a:ext uri="{FF2B5EF4-FFF2-40B4-BE49-F238E27FC236}">
                  <a16:creationId xmlns:a16="http://schemas.microsoft.com/office/drawing/2014/main" id="{D429D37C-0540-C6CF-D3D9-DDC7EBB0F0B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직선 연결선[R] 139">
              <a:extLst>
                <a:ext uri="{FF2B5EF4-FFF2-40B4-BE49-F238E27FC236}">
                  <a16:creationId xmlns:a16="http://schemas.microsoft.com/office/drawing/2014/main" id="{8E8417CF-2CB2-8AEC-0B55-0B976DEE71F5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직선 연결선[R] 140">
              <a:extLst>
                <a:ext uri="{FF2B5EF4-FFF2-40B4-BE49-F238E27FC236}">
                  <a16:creationId xmlns:a16="http://schemas.microsoft.com/office/drawing/2014/main" id="{274A0CC5-2474-B86F-5A2D-82D6D4E004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직선 연결선[R] 141">
              <a:extLst>
                <a:ext uri="{FF2B5EF4-FFF2-40B4-BE49-F238E27FC236}">
                  <a16:creationId xmlns:a16="http://schemas.microsoft.com/office/drawing/2014/main" id="{B634BAA9-03D7-767D-A68C-04951C9915F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직선 연결선[R] 142">
              <a:extLst>
                <a:ext uri="{FF2B5EF4-FFF2-40B4-BE49-F238E27FC236}">
                  <a16:creationId xmlns:a16="http://schemas.microsoft.com/office/drawing/2014/main" id="{B7AE22EA-43D2-99A9-E2FB-05DF7D0136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직선 연결선[R] 143">
              <a:extLst>
                <a:ext uri="{FF2B5EF4-FFF2-40B4-BE49-F238E27FC236}">
                  <a16:creationId xmlns:a16="http://schemas.microsoft.com/office/drawing/2014/main" id="{17C3EEBE-650D-2C85-F1D7-719C926232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직선 연결선[R] 144">
              <a:extLst>
                <a:ext uri="{FF2B5EF4-FFF2-40B4-BE49-F238E27FC236}">
                  <a16:creationId xmlns:a16="http://schemas.microsoft.com/office/drawing/2014/main" id="{1DB2A01C-5AD0-3D4C-2A28-747ECDF0E6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직선 연결선[R] 145">
              <a:extLst>
                <a:ext uri="{FF2B5EF4-FFF2-40B4-BE49-F238E27FC236}">
                  <a16:creationId xmlns:a16="http://schemas.microsoft.com/office/drawing/2014/main" id="{256ADC27-DFAA-3F19-2228-6B8AAED8178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직선 연결선[R] 146">
              <a:extLst>
                <a:ext uri="{FF2B5EF4-FFF2-40B4-BE49-F238E27FC236}">
                  <a16:creationId xmlns:a16="http://schemas.microsoft.com/office/drawing/2014/main" id="{96862D99-E694-D41F-57A9-350593852D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직선 연결선[R] 147">
              <a:extLst>
                <a:ext uri="{FF2B5EF4-FFF2-40B4-BE49-F238E27FC236}">
                  <a16:creationId xmlns:a16="http://schemas.microsoft.com/office/drawing/2014/main" id="{F94061C8-6C00-4E8B-6579-28CF7A2025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F2679EFE-10F2-45FC-6DC6-99F85DFA2A96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50" name="그룹 149">
            <a:extLst>
              <a:ext uri="{FF2B5EF4-FFF2-40B4-BE49-F238E27FC236}">
                <a16:creationId xmlns:a16="http://schemas.microsoft.com/office/drawing/2014/main" id="{2CC9B2C2-451C-2167-2505-55ACDF75CC20}"/>
              </a:ext>
            </a:extLst>
          </p:cNvPr>
          <p:cNvGrpSpPr/>
          <p:nvPr/>
        </p:nvGrpSpPr>
        <p:grpSpPr>
          <a:xfrm>
            <a:off x="4650512" y="3977374"/>
            <a:ext cx="524139" cy="488856"/>
            <a:chOff x="1758155" y="3450653"/>
            <a:chExt cx="1158634" cy="1080638"/>
          </a:xfrm>
        </p:grpSpPr>
        <p:sp>
          <p:nvSpPr>
            <p:cNvPr id="151" name="모서리가 둥근 직사각형 150">
              <a:extLst>
                <a:ext uri="{FF2B5EF4-FFF2-40B4-BE49-F238E27FC236}">
                  <a16:creationId xmlns:a16="http://schemas.microsoft.com/office/drawing/2014/main" id="{86C052FF-FBA6-515E-91B1-7AFFF8EBA02A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52" name="모서리가 둥근 직사각형 151">
              <a:extLst>
                <a:ext uri="{FF2B5EF4-FFF2-40B4-BE49-F238E27FC236}">
                  <a16:creationId xmlns:a16="http://schemas.microsoft.com/office/drawing/2014/main" id="{0DF142D5-3A50-7BBE-7338-B197CA790BEA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53" name="직선 연결선[R] 152">
              <a:extLst>
                <a:ext uri="{FF2B5EF4-FFF2-40B4-BE49-F238E27FC236}">
                  <a16:creationId xmlns:a16="http://schemas.microsoft.com/office/drawing/2014/main" id="{9BA19837-D59F-8971-7D5B-70F0A18A16EB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직선 연결선[R] 153">
              <a:extLst>
                <a:ext uri="{FF2B5EF4-FFF2-40B4-BE49-F238E27FC236}">
                  <a16:creationId xmlns:a16="http://schemas.microsoft.com/office/drawing/2014/main" id="{A388FE03-E775-5B39-3C9B-85F0F5D216F7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직선 연결선[R] 154">
              <a:extLst>
                <a:ext uri="{FF2B5EF4-FFF2-40B4-BE49-F238E27FC236}">
                  <a16:creationId xmlns:a16="http://schemas.microsoft.com/office/drawing/2014/main" id="{E33FE310-9775-0C81-0BE9-F2299B85BC1B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직선 연결선[R] 155">
              <a:extLst>
                <a:ext uri="{FF2B5EF4-FFF2-40B4-BE49-F238E27FC236}">
                  <a16:creationId xmlns:a16="http://schemas.microsoft.com/office/drawing/2014/main" id="{18675B59-E833-DBD0-E023-174ADD3170CC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직선 연결선[R] 156">
              <a:extLst>
                <a:ext uri="{FF2B5EF4-FFF2-40B4-BE49-F238E27FC236}">
                  <a16:creationId xmlns:a16="http://schemas.microsoft.com/office/drawing/2014/main" id="{88823F76-EA54-3779-9573-5AD36A3CD757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직선 연결선[R] 157">
              <a:extLst>
                <a:ext uri="{FF2B5EF4-FFF2-40B4-BE49-F238E27FC236}">
                  <a16:creationId xmlns:a16="http://schemas.microsoft.com/office/drawing/2014/main" id="{E10A032C-0D46-4F61-7B61-921B15D1FA03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직선 연결선[R] 158">
              <a:extLst>
                <a:ext uri="{FF2B5EF4-FFF2-40B4-BE49-F238E27FC236}">
                  <a16:creationId xmlns:a16="http://schemas.microsoft.com/office/drawing/2014/main" id="{CDA3A3D1-4C65-2AAD-500D-402E4D6C4CD9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직선 연결선[R] 159">
              <a:extLst>
                <a:ext uri="{FF2B5EF4-FFF2-40B4-BE49-F238E27FC236}">
                  <a16:creationId xmlns:a16="http://schemas.microsoft.com/office/drawing/2014/main" id="{8A8345C0-C1F4-B392-9EA0-6E029CEA195D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직선 연결선[R] 160">
              <a:extLst>
                <a:ext uri="{FF2B5EF4-FFF2-40B4-BE49-F238E27FC236}">
                  <a16:creationId xmlns:a16="http://schemas.microsoft.com/office/drawing/2014/main" id="{802A3B37-C095-9338-CD65-14D230686C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직선 연결선[R] 161">
              <a:extLst>
                <a:ext uri="{FF2B5EF4-FFF2-40B4-BE49-F238E27FC236}">
                  <a16:creationId xmlns:a16="http://schemas.microsoft.com/office/drawing/2014/main" id="{FCD587F7-F070-486C-5329-AEC0214846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직선 연결선[R] 162">
              <a:extLst>
                <a:ext uri="{FF2B5EF4-FFF2-40B4-BE49-F238E27FC236}">
                  <a16:creationId xmlns:a16="http://schemas.microsoft.com/office/drawing/2014/main" id="{31FE453F-8D22-DE64-564C-BF24F65FD6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직선 연결선[R] 163">
              <a:extLst>
                <a:ext uri="{FF2B5EF4-FFF2-40B4-BE49-F238E27FC236}">
                  <a16:creationId xmlns:a16="http://schemas.microsoft.com/office/drawing/2014/main" id="{5C4A5D3C-DC41-59BE-B321-90FD0FBEF7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직선 연결선[R] 164">
              <a:extLst>
                <a:ext uri="{FF2B5EF4-FFF2-40B4-BE49-F238E27FC236}">
                  <a16:creationId xmlns:a16="http://schemas.microsoft.com/office/drawing/2014/main" id="{36D44F44-A3C1-1A10-BEA2-3DE52898488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직선 연결선[R] 165">
              <a:extLst>
                <a:ext uri="{FF2B5EF4-FFF2-40B4-BE49-F238E27FC236}">
                  <a16:creationId xmlns:a16="http://schemas.microsoft.com/office/drawing/2014/main" id="{C098F3EB-971A-3598-BEF6-C8B843D309B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직선 연결선[R] 166">
              <a:extLst>
                <a:ext uri="{FF2B5EF4-FFF2-40B4-BE49-F238E27FC236}">
                  <a16:creationId xmlns:a16="http://schemas.microsoft.com/office/drawing/2014/main" id="{092A1EE1-1D06-A4CC-C836-6F06D5DE90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직선 연결선[R] 167">
              <a:extLst>
                <a:ext uri="{FF2B5EF4-FFF2-40B4-BE49-F238E27FC236}">
                  <a16:creationId xmlns:a16="http://schemas.microsoft.com/office/drawing/2014/main" id="{6A8D5B07-0100-FE54-6859-CCF911809C0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9" name="직사각형 168">
              <a:extLst>
                <a:ext uri="{FF2B5EF4-FFF2-40B4-BE49-F238E27FC236}">
                  <a16:creationId xmlns:a16="http://schemas.microsoft.com/office/drawing/2014/main" id="{BDC9777F-6E65-D284-C8BC-1C88A140DD02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70" name="그룹 169">
            <a:extLst>
              <a:ext uri="{FF2B5EF4-FFF2-40B4-BE49-F238E27FC236}">
                <a16:creationId xmlns:a16="http://schemas.microsoft.com/office/drawing/2014/main" id="{DF2968D9-3832-C4E4-03D0-1F5B5C1A6F26}"/>
              </a:ext>
            </a:extLst>
          </p:cNvPr>
          <p:cNvGrpSpPr/>
          <p:nvPr/>
        </p:nvGrpSpPr>
        <p:grpSpPr>
          <a:xfrm>
            <a:off x="6297394" y="3974958"/>
            <a:ext cx="524139" cy="488856"/>
            <a:chOff x="1758155" y="3450653"/>
            <a:chExt cx="1158634" cy="1080638"/>
          </a:xfrm>
        </p:grpSpPr>
        <p:sp>
          <p:nvSpPr>
            <p:cNvPr id="171" name="모서리가 둥근 직사각형 170">
              <a:extLst>
                <a:ext uri="{FF2B5EF4-FFF2-40B4-BE49-F238E27FC236}">
                  <a16:creationId xmlns:a16="http://schemas.microsoft.com/office/drawing/2014/main" id="{72CE68FD-D3C0-DAE3-3DE9-27FDEF273CAB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72" name="모서리가 둥근 직사각형 171">
              <a:extLst>
                <a:ext uri="{FF2B5EF4-FFF2-40B4-BE49-F238E27FC236}">
                  <a16:creationId xmlns:a16="http://schemas.microsoft.com/office/drawing/2014/main" id="{318B2C99-2994-0004-1526-F6777396766B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73" name="직선 연결선[R] 172">
              <a:extLst>
                <a:ext uri="{FF2B5EF4-FFF2-40B4-BE49-F238E27FC236}">
                  <a16:creationId xmlns:a16="http://schemas.microsoft.com/office/drawing/2014/main" id="{14E0790E-86DC-C467-8924-313BFC4A64FA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직선 연결선[R] 173">
              <a:extLst>
                <a:ext uri="{FF2B5EF4-FFF2-40B4-BE49-F238E27FC236}">
                  <a16:creationId xmlns:a16="http://schemas.microsoft.com/office/drawing/2014/main" id="{3E1B2DA8-9CE7-F6FA-7760-980AA3A1D62C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직선 연결선[R] 174">
              <a:extLst>
                <a:ext uri="{FF2B5EF4-FFF2-40B4-BE49-F238E27FC236}">
                  <a16:creationId xmlns:a16="http://schemas.microsoft.com/office/drawing/2014/main" id="{AF36489C-D69E-6312-24EA-D831870A3E58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직선 연결선[R] 175">
              <a:extLst>
                <a:ext uri="{FF2B5EF4-FFF2-40B4-BE49-F238E27FC236}">
                  <a16:creationId xmlns:a16="http://schemas.microsoft.com/office/drawing/2014/main" id="{77EAA144-B1BF-2D6B-BA87-3BD272C4EC06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직선 연결선[R] 176">
              <a:extLst>
                <a:ext uri="{FF2B5EF4-FFF2-40B4-BE49-F238E27FC236}">
                  <a16:creationId xmlns:a16="http://schemas.microsoft.com/office/drawing/2014/main" id="{4AFD84B3-9D3B-771A-BFB8-3DFF3294CD4F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직선 연결선[R] 177">
              <a:extLst>
                <a:ext uri="{FF2B5EF4-FFF2-40B4-BE49-F238E27FC236}">
                  <a16:creationId xmlns:a16="http://schemas.microsoft.com/office/drawing/2014/main" id="{D332BCD6-B4C7-6667-A179-BE245C50A24F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직선 연결선[R] 178">
              <a:extLst>
                <a:ext uri="{FF2B5EF4-FFF2-40B4-BE49-F238E27FC236}">
                  <a16:creationId xmlns:a16="http://schemas.microsoft.com/office/drawing/2014/main" id="{B922F436-2061-4582-A3C7-C5D7055C2B71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직선 연결선[R] 179">
              <a:extLst>
                <a:ext uri="{FF2B5EF4-FFF2-40B4-BE49-F238E27FC236}">
                  <a16:creationId xmlns:a16="http://schemas.microsoft.com/office/drawing/2014/main" id="{3F8B873C-2B99-D67E-A4A7-36514AF41BA4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직선 연결선[R] 180">
              <a:extLst>
                <a:ext uri="{FF2B5EF4-FFF2-40B4-BE49-F238E27FC236}">
                  <a16:creationId xmlns:a16="http://schemas.microsoft.com/office/drawing/2014/main" id="{93574B38-8F0C-529B-27C2-6BB96B8CC8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직선 연결선[R] 181">
              <a:extLst>
                <a:ext uri="{FF2B5EF4-FFF2-40B4-BE49-F238E27FC236}">
                  <a16:creationId xmlns:a16="http://schemas.microsoft.com/office/drawing/2014/main" id="{3F0F2D2B-E228-09AB-FB94-F72018078B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직선 연결선[R] 182">
              <a:extLst>
                <a:ext uri="{FF2B5EF4-FFF2-40B4-BE49-F238E27FC236}">
                  <a16:creationId xmlns:a16="http://schemas.microsoft.com/office/drawing/2014/main" id="{DCA17EA4-A741-4232-BE6A-B27FB12563C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직선 연결선[R] 183">
              <a:extLst>
                <a:ext uri="{FF2B5EF4-FFF2-40B4-BE49-F238E27FC236}">
                  <a16:creationId xmlns:a16="http://schemas.microsoft.com/office/drawing/2014/main" id="{595C3115-6EAC-F7F7-73F6-97BC01482C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직선 연결선[R] 184">
              <a:extLst>
                <a:ext uri="{FF2B5EF4-FFF2-40B4-BE49-F238E27FC236}">
                  <a16:creationId xmlns:a16="http://schemas.microsoft.com/office/drawing/2014/main" id="{FFD85794-0FF2-529F-682E-7C56CEB46B0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직선 연결선[R] 185">
              <a:extLst>
                <a:ext uri="{FF2B5EF4-FFF2-40B4-BE49-F238E27FC236}">
                  <a16:creationId xmlns:a16="http://schemas.microsoft.com/office/drawing/2014/main" id="{99E0F181-2BC4-157D-C734-1DE8E14184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직선 연결선[R] 186">
              <a:extLst>
                <a:ext uri="{FF2B5EF4-FFF2-40B4-BE49-F238E27FC236}">
                  <a16:creationId xmlns:a16="http://schemas.microsoft.com/office/drawing/2014/main" id="{4B291AFC-C6F7-D0A9-3A42-18BBE5243C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직선 연결선[R] 187">
              <a:extLst>
                <a:ext uri="{FF2B5EF4-FFF2-40B4-BE49-F238E27FC236}">
                  <a16:creationId xmlns:a16="http://schemas.microsoft.com/office/drawing/2014/main" id="{0AF2422D-0E76-F400-62C9-AEFCE287072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9" name="직사각형 188">
              <a:extLst>
                <a:ext uri="{FF2B5EF4-FFF2-40B4-BE49-F238E27FC236}">
                  <a16:creationId xmlns:a16="http://schemas.microsoft.com/office/drawing/2014/main" id="{DBA04F04-5D1B-0F4F-F47E-98553B1C923F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193" name="직선 연결선[R] 192">
            <a:extLst>
              <a:ext uri="{FF2B5EF4-FFF2-40B4-BE49-F238E27FC236}">
                <a16:creationId xmlns:a16="http://schemas.microsoft.com/office/drawing/2014/main" id="{C3E050BE-525E-9115-8B2E-F3C47EA73C05}"/>
              </a:ext>
            </a:extLst>
          </p:cNvPr>
          <p:cNvCxnSpPr>
            <a:cxnSpLocks/>
            <a:stCxn id="35" idx="4"/>
            <a:endCxn id="84" idx="0"/>
          </p:cNvCxnSpPr>
          <p:nvPr/>
        </p:nvCxnSpPr>
        <p:spPr>
          <a:xfrm>
            <a:off x="5161151" y="3453807"/>
            <a:ext cx="608800" cy="58871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6" name="직선 연결선[R] 195">
            <a:extLst>
              <a:ext uri="{FF2B5EF4-FFF2-40B4-BE49-F238E27FC236}">
                <a16:creationId xmlns:a16="http://schemas.microsoft.com/office/drawing/2014/main" id="{C9C31490-B4CF-681F-7492-118E0909B89D}"/>
              </a:ext>
            </a:extLst>
          </p:cNvPr>
          <p:cNvCxnSpPr>
            <a:cxnSpLocks/>
            <a:stCxn id="45" idx="4"/>
          </p:cNvCxnSpPr>
          <p:nvPr/>
        </p:nvCxnSpPr>
        <p:spPr>
          <a:xfrm flipH="1">
            <a:off x="4943931" y="3453807"/>
            <a:ext cx="917247" cy="543929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9" name="직선 연결선[R] 198">
            <a:extLst>
              <a:ext uri="{FF2B5EF4-FFF2-40B4-BE49-F238E27FC236}">
                <a16:creationId xmlns:a16="http://schemas.microsoft.com/office/drawing/2014/main" id="{B86E0D19-DC24-4C26-AD7F-5B07612E0EAB}"/>
              </a:ext>
            </a:extLst>
          </p:cNvPr>
          <p:cNvCxnSpPr>
            <a:cxnSpLocks/>
            <a:stCxn id="56" idx="4"/>
          </p:cNvCxnSpPr>
          <p:nvPr/>
        </p:nvCxnSpPr>
        <p:spPr>
          <a:xfrm>
            <a:off x="6550091" y="3452656"/>
            <a:ext cx="0" cy="53783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9043202"/>
      </p:ext>
    </p:extLst>
  </p:cSld>
  <p:clrMapOvr>
    <a:masterClrMapping/>
  </p:clrMapOvr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78655" y="89555"/>
            <a:ext cx="31380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 – 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진행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37379" y="565163"/>
            <a:ext cx="11343389" cy="560922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	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</a:rPr>
              <a:t>        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.thenApply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아직 완료 안 된 경우 풀 스레드에서 비동기로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"thenApply()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조작하고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단계로 결과를 넘겨 준다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int result = cf.get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작업이 완료될 때 까지 대기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"======================================================================"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"main is ended: " + 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C40630D-20A1-3A99-214C-45B7CDBFFD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4843" y="4275275"/>
            <a:ext cx="4151554" cy="824524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4C540C9-6052-E84B-A7F2-C2558D056ABB}"/>
              </a:ext>
            </a:extLst>
          </p:cNvPr>
          <p:cNvSpPr txBox="1"/>
          <p:nvPr/>
        </p:nvSpPr>
        <p:spPr>
          <a:xfrm>
            <a:off x="1535118" y="6355464"/>
            <a:ext cx="85959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lang="en-US" altLang="ko-Kore-KR" sz="14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R" sz="14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작업을 실행하는 시점에서 </a:t>
            </a:r>
            <a:r>
              <a:rPr kumimoji="1"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 작업 결과가 완료 되지 않았다면 이전과 동일한 스레드에서 처리된다 </a:t>
            </a:r>
            <a:endParaRPr lang="ko-Kore-KR" altLang="en-US" sz="1400" i="1">
              <a:solidFill>
                <a:srgbClr val="FF0000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69824ED-8249-46E8-6EB5-4A946FA76874}"/>
              </a:ext>
            </a:extLst>
          </p:cNvPr>
          <p:cNvSpPr/>
          <p:nvPr/>
        </p:nvSpPr>
        <p:spPr>
          <a:xfrm>
            <a:off x="7321257" y="4498152"/>
            <a:ext cx="3930102" cy="17727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74115598"/>
      </p:ext>
    </p:extLst>
  </p:cSld>
  <p:clrMapOvr>
    <a:masterClrMapping/>
  </p:clrMapOvr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37680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진행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49490" y="686276"/>
            <a:ext cx="11343389" cy="53322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이미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되었지만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일 경우 무조건 비동기로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"thenApply()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조작하고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단계로 결과를 넘겨 준다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int result = cf.get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작업이 완료될 때 까지 대기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"======================================================================"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"main is ended: " + 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DA33D2-0655-3A68-007C-8E7D5C6FB1C9}"/>
              </a:ext>
            </a:extLst>
          </p:cNvPr>
          <p:cNvSpPr txBox="1"/>
          <p:nvPr/>
        </p:nvSpPr>
        <p:spPr>
          <a:xfrm>
            <a:off x="767438" y="6237928"/>
            <a:ext cx="109074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lang="en-US" altLang="ko-Kore-KR" sz="14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</a:t>
            </a:r>
            <a:r>
              <a:rPr kumimoji="1"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 작업 결과와 상관없이 무조건 풀 스레드에서 처리된다</a:t>
            </a:r>
            <a:r>
              <a:rPr kumimoji="1"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kumimoji="1"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풀 스레드는 이전과 동일한 스레드 혹은 새롭게 생성된 스레드가 될 수 있다 </a:t>
            </a:r>
            <a:endParaRPr lang="ko-Kore-KR" altLang="en-US" sz="1400" i="1">
              <a:solidFill>
                <a:srgbClr val="FF0000"/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273883B-6EB5-24DF-9BCD-3432003C99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3811" y="3725726"/>
            <a:ext cx="4348699" cy="853952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9B022364-2106-5E3F-D66A-857DE62410A3}"/>
              </a:ext>
            </a:extLst>
          </p:cNvPr>
          <p:cNvSpPr/>
          <p:nvPr/>
        </p:nvSpPr>
        <p:spPr>
          <a:xfrm>
            <a:off x="7330900" y="3945149"/>
            <a:ext cx="4263163" cy="17727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0880920"/>
      </p:ext>
    </p:extLst>
  </p:cSld>
  <p:clrMapOvr>
    <a:masterClrMapping/>
  </p:clrMapOvr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357001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thenApply[Async]()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B363CB4D-7CCE-FF7F-9A56-807D683AA1B2}"/>
              </a:ext>
            </a:extLst>
          </p:cNvPr>
          <p:cNvSpPr/>
          <p:nvPr/>
        </p:nvSpPr>
        <p:spPr>
          <a:xfrm>
            <a:off x="3497168" y="2069522"/>
            <a:ext cx="2040092" cy="3254105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6B5E1AE7-7D22-0AA7-46C7-A1A4107E112E}"/>
              </a:ext>
            </a:extLst>
          </p:cNvPr>
          <p:cNvSpPr/>
          <p:nvPr/>
        </p:nvSpPr>
        <p:spPr>
          <a:xfrm>
            <a:off x="7435902" y="3207780"/>
            <a:ext cx="4307615" cy="2115850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3882FBD9-716B-3C41-7903-799BA21636A2}"/>
              </a:ext>
            </a:extLst>
          </p:cNvPr>
          <p:cNvSpPr/>
          <p:nvPr/>
        </p:nvSpPr>
        <p:spPr>
          <a:xfrm>
            <a:off x="9929336" y="3375833"/>
            <a:ext cx="1663962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4E63756A-A272-98C2-8B86-3295C25388B6}"/>
              </a:ext>
            </a:extLst>
          </p:cNvPr>
          <p:cNvSpPr/>
          <p:nvPr/>
        </p:nvSpPr>
        <p:spPr>
          <a:xfrm>
            <a:off x="9929336" y="4662169"/>
            <a:ext cx="1663962" cy="59425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418EE55-6C2F-8CF7-D97F-32C74FCB852A}"/>
              </a:ext>
            </a:extLst>
          </p:cNvPr>
          <p:cNvCxnSpPr>
            <a:cxnSpLocks/>
            <a:stCxn id="9" idx="2"/>
            <a:endCxn id="13" idx="0"/>
          </p:cNvCxnSpPr>
          <p:nvPr/>
        </p:nvCxnSpPr>
        <p:spPr>
          <a:xfrm>
            <a:off x="10761317" y="3774061"/>
            <a:ext cx="0" cy="2252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EA204862-3E1E-F04D-2251-47BF575093FF}"/>
              </a:ext>
            </a:extLst>
          </p:cNvPr>
          <p:cNvSpPr/>
          <p:nvPr/>
        </p:nvSpPr>
        <p:spPr>
          <a:xfrm>
            <a:off x="9929336" y="3999355"/>
            <a:ext cx="1663962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Function.apply(result)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0374372-35E9-473B-93FB-AEDD4533727A}"/>
              </a:ext>
            </a:extLst>
          </p:cNvPr>
          <p:cNvSpPr/>
          <p:nvPr/>
        </p:nvSpPr>
        <p:spPr>
          <a:xfrm>
            <a:off x="280966" y="950669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CFF58D7-0B07-9FBD-2168-DFD9D71C0C77}"/>
              </a:ext>
            </a:extLst>
          </p:cNvPr>
          <p:cNvCxnSpPr>
            <a:cxnSpLocks/>
            <a:stCxn id="13" idx="2"/>
            <a:endCxn id="11" idx="0"/>
          </p:cNvCxnSpPr>
          <p:nvPr/>
        </p:nvCxnSpPr>
        <p:spPr>
          <a:xfrm>
            <a:off x="10761317" y="4397583"/>
            <a:ext cx="0" cy="2645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100A702-55B9-178A-D6AE-65D5B18695ED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1905305" y="1149783"/>
            <a:ext cx="5431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15613AA-283A-4E79-7CA3-4595FF36C968}"/>
              </a:ext>
            </a:extLst>
          </p:cNvPr>
          <p:cNvSpPr txBox="1"/>
          <p:nvPr/>
        </p:nvSpPr>
        <p:spPr>
          <a:xfrm>
            <a:off x="3792183" y="882288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99B3452-EDE5-2144-90D1-FDED66A8F63D}"/>
              </a:ext>
            </a:extLst>
          </p:cNvPr>
          <p:cNvSpPr/>
          <p:nvPr/>
        </p:nvSpPr>
        <p:spPr>
          <a:xfrm>
            <a:off x="7542940" y="3375833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993B71B-2530-CF43-6531-4B704294D1BE}"/>
              </a:ext>
            </a:extLst>
          </p:cNvPr>
          <p:cNvCxnSpPr>
            <a:cxnSpLocks/>
            <a:stCxn id="21" idx="3"/>
            <a:endCxn id="9" idx="1"/>
          </p:cNvCxnSpPr>
          <p:nvPr/>
        </p:nvCxnSpPr>
        <p:spPr>
          <a:xfrm>
            <a:off x="9296011" y="3574947"/>
            <a:ext cx="6333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E49EDDD-0F32-0EFE-EAFF-8F40F380C905}"/>
              </a:ext>
            </a:extLst>
          </p:cNvPr>
          <p:cNvSpPr txBox="1"/>
          <p:nvPr/>
        </p:nvSpPr>
        <p:spPr>
          <a:xfrm>
            <a:off x="9255558" y="3321983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DF136BB-219E-DA1F-22DA-026B6C945D09}"/>
              </a:ext>
            </a:extLst>
          </p:cNvPr>
          <p:cNvSpPr/>
          <p:nvPr/>
        </p:nvSpPr>
        <p:spPr>
          <a:xfrm>
            <a:off x="7542940" y="4131880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BE91FAB2-10D7-1710-FFF8-0779F862FFDB}"/>
              </a:ext>
            </a:extLst>
          </p:cNvPr>
          <p:cNvCxnSpPr>
            <a:cxnSpLocks/>
            <a:stCxn id="14" idx="2"/>
            <a:endCxn id="87" idx="0"/>
          </p:cNvCxnSpPr>
          <p:nvPr/>
        </p:nvCxnSpPr>
        <p:spPr>
          <a:xfrm>
            <a:off x="1093136" y="1348897"/>
            <a:ext cx="0" cy="13985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7680D25-B141-C665-B5FA-FFA84EFE291F}"/>
              </a:ext>
            </a:extLst>
          </p:cNvPr>
          <p:cNvCxnSpPr>
            <a:cxnSpLocks/>
            <a:stCxn id="87" idx="3"/>
            <a:endCxn id="74" idx="1"/>
          </p:cNvCxnSpPr>
          <p:nvPr/>
        </p:nvCxnSpPr>
        <p:spPr>
          <a:xfrm>
            <a:off x="1948819" y="2946528"/>
            <a:ext cx="1694388" cy="1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770187B-E2DB-C317-D25A-EDC234BDA2DD}"/>
              </a:ext>
            </a:extLst>
          </p:cNvPr>
          <p:cNvSpPr txBox="1"/>
          <p:nvPr/>
        </p:nvSpPr>
        <p:spPr>
          <a:xfrm>
            <a:off x="1932387" y="2679898"/>
            <a:ext cx="16216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thenApply[Async]()</a:t>
            </a:r>
            <a:endParaRPr lang="ko-Kore-KR" altLang="en-US" sz="1200"/>
          </a:p>
        </p:txBody>
      </p:sp>
      <p:sp>
        <p:nvSpPr>
          <p:cNvPr id="74" name="모서리가 둥근 직사각형 73">
            <a:extLst>
              <a:ext uri="{FF2B5EF4-FFF2-40B4-BE49-F238E27FC236}">
                <a16:creationId xmlns:a16="http://schemas.microsoft.com/office/drawing/2014/main" id="{000BEE86-141C-4A74-218C-6D76E66C9B12}"/>
              </a:ext>
            </a:extLst>
          </p:cNvPr>
          <p:cNvSpPr/>
          <p:nvPr/>
        </p:nvSpPr>
        <p:spPr>
          <a:xfrm>
            <a:off x="3643207" y="2205329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F99EA41A-36CB-2E58-3D59-50C31CA7B295}"/>
              </a:ext>
            </a:extLst>
          </p:cNvPr>
          <p:cNvSpPr/>
          <p:nvPr/>
        </p:nvSpPr>
        <p:spPr>
          <a:xfrm>
            <a:off x="3696508" y="3191667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88E98876-D47D-29C0-D5C6-1E2AF160E870}"/>
              </a:ext>
            </a:extLst>
          </p:cNvPr>
          <p:cNvSpPr/>
          <p:nvPr/>
        </p:nvSpPr>
        <p:spPr>
          <a:xfrm>
            <a:off x="3702744" y="2727108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모서리가 둥근 직사각형 86">
            <a:extLst>
              <a:ext uri="{FF2B5EF4-FFF2-40B4-BE49-F238E27FC236}">
                <a16:creationId xmlns:a16="http://schemas.microsoft.com/office/drawing/2014/main" id="{CA389AA2-08C3-7541-D14D-BB05E6EE4EE1}"/>
              </a:ext>
            </a:extLst>
          </p:cNvPr>
          <p:cNvSpPr/>
          <p:nvPr/>
        </p:nvSpPr>
        <p:spPr>
          <a:xfrm>
            <a:off x="237452" y="2747414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87F0F98-69D1-9538-DFEB-316824B13A16}"/>
              </a:ext>
            </a:extLst>
          </p:cNvPr>
          <p:cNvSpPr txBox="1"/>
          <p:nvPr/>
        </p:nvSpPr>
        <p:spPr>
          <a:xfrm>
            <a:off x="2209837" y="2980567"/>
            <a:ext cx="7114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</a:t>
            </a:r>
            <a:endParaRPr lang="ko-Kore-KR" altLang="en-US" sz="1000"/>
          </a:p>
        </p:txBody>
      </p:sp>
      <p:sp>
        <p:nvSpPr>
          <p:cNvPr id="129" name="다이아몬드 128">
            <a:extLst>
              <a:ext uri="{FF2B5EF4-FFF2-40B4-BE49-F238E27FC236}">
                <a16:creationId xmlns:a16="http://schemas.microsoft.com/office/drawing/2014/main" id="{0B5D22BC-B7ED-AD4C-8BEB-A3548112CC5F}"/>
              </a:ext>
            </a:extLst>
          </p:cNvPr>
          <p:cNvSpPr/>
          <p:nvPr/>
        </p:nvSpPr>
        <p:spPr>
          <a:xfrm>
            <a:off x="5864984" y="2549502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4" name="모서리가 둥근 직사각형 143">
            <a:extLst>
              <a:ext uri="{FF2B5EF4-FFF2-40B4-BE49-F238E27FC236}">
                <a16:creationId xmlns:a16="http://schemas.microsoft.com/office/drawing/2014/main" id="{5299F7EA-9458-EB33-1E16-F355EDA4940B}"/>
              </a:ext>
            </a:extLst>
          </p:cNvPr>
          <p:cNvSpPr/>
          <p:nvPr/>
        </p:nvSpPr>
        <p:spPr>
          <a:xfrm>
            <a:off x="7427672" y="929549"/>
            <a:ext cx="4307615" cy="212917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5" name="모서리가 둥근 직사각형 144">
            <a:extLst>
              <a:ext uri="{FF2B5EF4-FFF2-40B4-BE49-F238E27FC236}">
                <a16:creationId xmlns:a16="http://schemas.microsoft.com/office/drawing/2014/main" id="{DFC05516-1BA7-EF1F-33FF-BDCC68117C0D}"/>
              </a:ext>
            </a:extLst>
          </p:cNvPr>
          <p:cNvSpPr/>
          <p:nvPr/>
        </p:nvSpPr>
        <p:spPr>
          <a:xfrm>
            <a:off x="9858120" y="1025878"/>
            <a:ext cx="1681800" cy="409186"/>
          </a:xfrm>
          <a:prstGeom prst="roundRect">
            <a:avLst>
              <a:gd name="adj" fmla="val 6078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lang="en-US" altLang="ko-KR" sz="11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A553B27F-01CF-329A-610D-EBF7F57D9257}"/>
              </a:ext>
            </a:extLst>
          </p:cNvPr>
          <p:cNvSpPr/>
          <p:nvPr/>
        </p:nvSpPr>
        <p:spPr>
          <a:xfrm>
            <a:off x="7543944" y="1028499"/>
            <a:ext cx="1726654" cy="409186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779184E1-663F-18B6-14F8-E7BD09BC7435}"/>
              </a:ext>
            </a:extLst>
          </p:cNvPr>
          <p:cNvCxnSpPr>
            <a:cxnSpLocks/>
            <a:stCxn id="146" idx="3"/>
            <a:endCxn id="145" idx="1"/>
          </p:cNvCxnSpPr>
          <p:nvPr/>
        </p:nvCxnSpPr>
        <p:spPr>
          <a:xfrm flipV="1">
            <a:off x="9270598" y="1230471"/>
            <a:ext cx="587522" cy="2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AD154D52-DECF-9B82-B29B-6EFEAB9FBCAF}"/>
              </a:ext>
            </a:extLst>
          </p:cNvPr>
          <p:cNvSpPr txBox="1"/>
          <p:nvPr/>
        </p:nvSpPr>
        <p:spPr>
          <a:xfrm>
            <a:off x="9244223" y="1020788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0CF78F1E-B4DF-C8AF-4079-FABC90830D55}"/>
              </a:ext>
            </a:extLst>
          </p:cNvPr>
          <p:cNvCxnSpPr>
            <a:cxnSpLocks/>
            <a:endCxn id="129" idx="1"/>
          </p:cNvCxnSpPr>
          <p:nvPr/>
        </p:nvCxnSpPr>
        <p:spPr>
          <a:xfrm>
            <a:off x="5537260" y="2952500"/>
            <a:ext cx="3277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9FB819DA-393D-917D-5731-2A7A3C58E587}"/>
              </a:ext>
            </a:extLst>
          </p:cNvPr>
          <p:cNvSpPr txBox="1"/>
          <p:nvPr/>
        </p:nvSpPr>
        <p:spPr>
          <a:xfrm>
            <a:off x="6032975" y="4503766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077C20E2-F4CA-AF5C-3F73-E3DD3C67381C}"/>
              </a:ext>
            </a:extLst>
          </p:cNvPr>
          <p:cNvSpPr txBox="1"/>
          <p:nvPr/>
        </p:nvSpPr>
        <p:spPr>
          <a:xfrm>
            <a:off x="6315324" y="4507499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FEF83487-CF87-2EC8-C594-B539D5D7A4AA}"/>
              </a:ext>
            </a:extLst>
          </p:cNvPr>
          <p:cNvSpPr txBox="1"/>
          <p:nvPr/>
        </p:nvSpPr>
        <p:spPr>
          <a:xfrm>
            <a:off x="5436172" y="5030248"/>
            <a:ext cx="1067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000" b="1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4D693FC0-D243-A030-D092-60C899068394}"/>
              </a:ext>
            </a:extLst>
          </p:cNvPr>
          <p:cNvSpPr txBox="1"/>
          <p:nvPr/>
        </p:nvSpPr>
        <p:spPr>
          <a:xfrm>
            <a:off x="6461937" y="5052499"/>
            <a:ext cx="9070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pool thread</a:t>
            </a:r>
            <a:endParaRPr lang="ko-Kore-KR" altLang="en-US" sz="1000" b="1"/>
          </a:p>
        </p:txBody>
      </p:sp>
      <p:sp>
        <p:nvSpPr>
          <p:cNvPr id="171" name="모서리가 둥근 직사각형 170">
            <a:extLst>
              <a:ext uri="{FF2B5EF4-FFF2-40B4-BE49-F238E27FC236}">
                <a16:creationId xmlns:a16="http://schemas.microsoft.com/office/drawing/2014/main" id="{CB956940-AC23-07E8-8005-4F7163A0B116}"/>
              </a:ext>
            </a:extLst>
          </p:cNvPr>
          <p:cNvSpPr/>
          <p:nvPr/>
        </p:nvSpPr>
        <p:spPr>
          <a:xfrm>
            <a:off x="237452" y="385159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579766BE-322A-2247-8B1E-621C9890CB35}"/>
              </a:ext>
            </a:extLst>
          </p:cNvPr>
          <p:cNvCxnSpPr>
            <a:cxnSpLocks/>
            <a:stCxn id="87" idx="2"/>
            <a:endCxn id="171" idx="0"/>
          </p:cNvCxnSpPr>
          <p:nvPr/>
        </p:nvCxnSpPr>
        <p:spPr>
          <a:xfrm>
            <a:off x="1093136" y="3145642"/>
            <a:ext cx="0" cy="705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2" name="TextBox 181">
            <a:extLst>
              <a:ext uri="{FF2B5EF4-FFF2-40B4-BE49-F238E27FC236}">
                <a16:creationId xmlns:a16="http://schemas.microsoft.com/office/drawing/2014/main" id="{4C7069B9-4EE9-6F63-2200-46DAA30A56BD}"/>
              </a:ext>
            </a:extLst>
          </p:cNvPr>
          <p:cNvSpPr txBox="1"/>
          <p:nvPr/>
        </p:nvSpPr>
        <p:spPr>
          <a:xfrm>
            <a:off x="4396490" y="1533696"/>
            <a:ext cx="3059482" cy="246221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r">
              <a:spcBef>
                <a:spcPts val="200"/>
              </a:spcBef>
            </a:pP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작업을 실행하기 전 이전 결과 상태를 확인한다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CA93153B-5626-1C2C-CE13-6DB3D39FD8E9}"/>
              </a:ext>
            </a:extLst>
          </p:cNvPr>
          <p:cNvSpPr txBox="1"/>
          <p:nvPr/>
        </p:nvSpPr>
        <p:spPr>
          <a:xfrm>
            <a:off x="6634689" y="1743214"/>
            <a:ext cx="5405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ko-Kore-KR" altLang="en-US" sz="1000" b="1"/>
          </a:p>
        </p:txBody>
      </p:sp>
      <p:sp>
        <p:nvSpPr>
          <p:cNvPr id="190" name="모서리가 둥근 직사각형 189">
            <a:extLst>
              <a:ext uri="{FF2B5EF4-FFF2-40B4-BE49-F238E27FC236}">
                <a16:creationId xmlns:a16="http://schemas.microsoft.com/office/drawing/2014/main" id="{70726498-7AD1-1F09-E36F-3B2AD294E995}"/>
              </a:ext>
            </a:extLst>
          </p:cNvPr>
          <p:cNvSpPr/>
          <p:nvPr/>
        </p:nvSpPr>
        <p:spPr>
          <a:xfrm>
            <a:off x="237451" y="4551755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2" name="직선 화살표 연결선 191">
            <a:extLst>
              <a:ext uri="{FF2B5EF4-FFF2-40B4-BE49-F238E27FC236}">
                <a16:creationId xmlns:a16="http://schemas.microsoft.com/office/drawing/2014/main" id="{74EACB48-E050-A675-2AB3-FD8C061B7A57}"/>
              </a:ext>
            </a:extLst>
          </p:cNvPr>
          <p:cNvCxnSpPr>
            <a:stCxn id="171" idx="2"/>
            <a:endCxn id="190" idx="0"/>
          </p:cNvCxnSpPr>
          <p:nvPr/>
        </p:nvCxnSpPr>
        <p:spPr>
          <a:xfrm flipH="1">
            <a:off x="1093135" y="4249818"/>
            <a:ext cx="1" cy="301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19DD937A-5588-E3F0-4595-29120B2D4CA7}"/>
              </a:ext>
            </a:extLst>
          </p:cNvPr>
          <p:cNvSpPr/>
          <p:nvPr/>
        </p:nvSpPr>
        <p:spPr>
          <a:xfrm>
            <a:off x="3678375" y="4063959"/>
            <a:ext cx="1677375" cy="403795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Function.apply(result)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D9089C2-7DDC-5976-3667-62EE42DEBD36}"/>
              </a:ext>
            </a:extLst>
          </p:cNvPr>
          <p:cNvSpPr/>
          <p:nvPr/>
        </p:nvSpPr>
        <p:spPr>
          <a:xfrm>
            <a:off x="3678376" y="4725708"/>
            <a:ext cx="1677374" cy="519004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BFEE75C4-809C-CBC9-4DE3-534B70D69345}"/>
              </a:ext>
            </a:extLst>
          </p:cNvPr>
          <p:cNvCxnSpPr>
            <a:cxnSpLocks/>
            <a:stCxn id="24" idx="2"/>
            <a:endCxn id="26" idx="0"/>
          </p:cNvCxnSpPr>
          <p:nvPr/>
        </p:nvCxnSpPr>
        <p:spPr>
          <a:xfrm>
            <a:off x="4517063" y="4467754"/>
            <a:ext cx="0" cy="2579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585BEA8B-042B-45AA-B616-64A89C3E2667}"/>
              </a:ext>
            </a:extLst>
          </p:cNvPr>
          <p:cNvSpPr txBox="1"/>
          <p:nvPr/>
        </p:nvSpPr>
        <p:spPr>
          <a:xfrm>
            <a:off x="9334543" y="4423770"/>
            <a:ext cx="150951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completedValue(result)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C62065D2-7204-D299-C6CA-4CE7354C4329}"/>
              </a:ext>
            </a:extLst>
          </p:cNvPr>
          <p:cNvSpPr/>
          <p:nvPr/>
        </p:nvSpPr>
        <p:spPr>
          <a:xfrm>
            <a:off x="9858120" y="2356935"/>
            <a:ext cx="1681800" cy="608107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8F01A90E-B9DF-01A9-9F9B-C5EF5711B8DC}"/>
              </a:ext>
            </a:extLst>
          </p:cNvPr>
          <p:cNvSpPr/>
          <p:nvPr/>
        </p:nvSpPr>
        <p:spPr>
          <a:xfrm>
            <a:off x="9858120" y="1666362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20933B4-4130-B15C-933A-5FDBACF181C5}"/>
              </a:ext>
            </a:extLst>
          </p:cNvPr>
          <p:cNvSpPr txBox="1"/>
          <p:nvPr/>
        </p:nvSpPr>
        <p:spPr>
          <a:xfrm>
            <a:off x="10778015" y="2085452"/>
            <a:ext cx="5891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000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D3F4D8A-7C11-9F36-C5E9-6703CE211389}"/>
              </a:ext>
            </a:extLst>
          </p:cNvPr>
          <p:cNvCxnSpPr>
            <a:cxnSpLocks/>
            <a:stCxn id="145" idx="2"/>
            <a:endCxn id="32" idx="0"/>
          </p:cNvCxnSpPr>
          <p:nvPr/>
        </p:nvCxnSpPr>
        <p:spPr>
          <a:xfrm>
            <a:off x="10699020" y="1435064"/>
            <a:ext cx="0" cy="231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F7BFE4E9-1538-33AC-70BB-C70463D58FE0}"/>
              </a:ext>
            </a:extLst>
          </p:cNvPr>
          <p:cNvCxnSpPr>
            <a:cxnSpLocks/>
            <a:stCxn id="32" idx="2"/>
            <a:endCxn id="31" idx="0"/>
          </p:cNvCxnSpPr>
          <p:nvPr/>
        </p:nvCxnSpPr>
        <p:spPr>
          <a:xfrm>
            <a:off x="10699020" y="2064590"/>
            <a:ext cx="0" cy="292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52925523-D945-0C0A-81BF-EC1245F50968}"/>
              </a:ext>
            </a:extLst>
          </p:cNvPr>
          <p:cNvCxnSpPr>
            <a:cxnSpLocks/>
            <a:stCxn id="21" idx="2"/>
            <a:endCxn id="27" idx="0"/>
          </p:cNvCxnSpPr>
          <p:nvPr/>
        </p:nvCxnSpPr>
        <p:spPr>
          <a:xfrm>
            <a:off x="8419476" y="3774061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57443E65-ECD9-7546-4546-901621FE3B39}"/>
              </a:ext>
            </a:extLst>
          </p:cNvPr>
          <p:cNvSpPr/>
          <p:nvPr/>
        </p:nvSpPr>
        <p:spPr>
          <a:xfrm>
            <a:off x="7542940" y="1784546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0DBB9B6-4EB2-C0AF-BE44-B19401735079}"/>
              </a:ext>
            </a:extLst>
          </p:cNvPr>
          <p:cNvCxnSpPr>
            <a:cxnSpLocks/>
            <a:endCxn id="68" idx="0"/>
          </p:cNvCxnSpPr>
          <p:nvPr/>
        </p:nvCxnSpPr>
        <p:spPr>
          <a:xfrm>
            <a:off x="8419476" y="1426727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꺾인 연결선[E] 71">
            <a:extLst>
              <a:ext uri="{FF2B5EF4-FFF2-40B4-BE49-F238E27FC236}">
                <a16:creationId xmlns:a16="http://schemas.microsoft.com/office/drawing/2014/main" id="{25B09E89-8E1A-F89A-428E-587B9F650184}"/>
              </a:ext>
            </a:extLst>
          </p:cNvPr>
          <p:cNvCxnSpPr>
            <a:cxnSpLocks/>
            <a:stCxn id="89" idx="2"/>
          </p:cNvCxnSpPr>
          <p:nvPr/>
        </p:nvCxnSpPr>
        <p:spPr>
          <a:xfrm rot="16200000" flipH="1">
            <a:off x="6618515" y="4182855"/>
            <a:ext cx="559166" cy="107560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DDB9CA6A-EE4F-303E-EC59-25D3DE213C10}"/>
              </a:ext>
            </a:extLst>
          </p:cNvPr>
          <p:cNvCxnSpPr>
            <a:stCxn id="144" idx="1"/>
            <a:endCxn id="129" idx="0"/>
          </p:cNvCxnSpPr>
          <p:nvPr/>
        </p:nvCxnSpPr>
        <p:spPr>
          <a:xfrm rot="10800000" flipV="1">
            <a:off x="6360700" y="1994134"/>
            <a:ext cx="1066973" cy="55536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꺾인 연결선[E] 81">
            <a:extLst>
              <a:ext uri="{FF2B5EF4-FFF2-40B4-BE49-F238E27FC236}">
                <a16:creationId xmlns:a16="http://schemas.microsoft.com/office/drawing/2014/main" id="{8177C21B-ECC9-FBCE-C849-309F740669E7}"/>
              </a:ext>
            </a:extLst>
          </p:cNvPr>
          <p:cNvCxnSpPr>
            <a:cxnSpLocks/>
            <a:stCxn id="89" idx="2"/>
          </p:cNvCxnSpPr>
          <p:nvPr/>
        </p:nvCxnSpPr>
        <p:spPr>
          <a:xfrm rot="5400000">
            <a:off x="5663209" y="4303157"/>
            <a:ext cx="559168" cy="83500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D651863-186F-B421-EC39-24F4CDA10F81}"/>
              </a:ext>
            </a:extLst>
          </p:cNvPr>
          <p:cNvSpPr/>
          <p:nvPr/>
        </p:nvSpPr>
        <p:spPr>
          <a:xfrm>
            <a:off x="4104128" y="5403801"/>
            <a:ext cx="8258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47EA69E0-2ADE-F664-9EF0-3A3C5E5B22AE}"/>
              </a:ext>
            </a:extLst>
          </p:cNvPr>
          <p:cNvSpPr/>
          <p:nvPr/>
        </p:nvSpPr>
        <p:spPr>
          <a:xfrm>
            <a:off x="9202014" y="5409415"/>
            <a:ext cx="10262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다이아몬드 88">
            <a:extLst>
              <a:ext uri="{FF2B5EF4-FFF2-40B4-BE49-F238E27FC236}">
                <a16:creationId xmlns:a16="http://schemas.microsoft.com/office/drawing/2014/main" id="{5C09E85F-4C19-5ECC-8F81-36CA25FEA9AB}"/>
              </a:ext>
            </a:extLst>
          </p:cNvPr>
          <p:cNvSpPr/>
          <p:nvPr/>
        </p:nvSpPr>
        <p:spPr>
          <a:xfrm>
            <a:off x="5864580" y="3635080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CF915F2-574D-F49B-D2D6-1E6A7A78EA36}"/>
              </a:ext>
            </a:extLst>
          </p:cNvPr>
          <p:cNvSpPr txBox="1"/>
          <p:nvPr/>
        </p:nvSpPr>
        <p:spPr>
          <a:xfrm>
            <a:off x="5933252" y="2847952"/>
            <a:ext cx="8698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*Async() ?</a:t>
            </a:r>
            <a:endParaRPr lang="ko-Kore-KR" altLang="en-US" sz="1000"/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8368FE25-F5B6-86AF-53A8-B421D68FAEBF}"/>
              </a:ext>
            </a:extLst>
          </p:cNvPr>
          <p:cNvCxnSpPr>
            <a:cxnSpLocks/>
            <a:stCxn id="129" idx="3"/>
            <a:endCxn id="6" idx="1"/>
          </p:cNvCxnSpPr>
          <p:nvPr/>
        </p:nvCxnSpPr>
        <p:spPr>
          <a:xfrm>
            <a:off x="6856413" y="2952500"/>
            <a:ext cx="579489" cy="131320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F73EC5FE-FB95-9416-DACD-A2C892E42B74}"/>
              </a:ext>
            </a:extLst>
          </p:cNvPr>
          <p:cNvCxnSpPr>
            <a:cxnSpLocks/>
            <a:stCxn id="129" idx="2"/>
            <a:endCxn id="89" idx="0"/>
          </p:cNvCxnSpPr>
          <p:nvPr/>
        </p:nvCxnSpPr>
        <p:spPr>
          <a:xfrm flipH="1">
            <a:off x="6360295" y="3355497"/>
            <a:ext cx="404" cy="2795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6BF1FB5A-C3A2-8945-7DE5-05AF6EC70CB8}"/>
              </a:ext>
            </a:extLst>
          </p:cNvPr>
          <p:cNvSpPr txBox="1"/>
          <p:nvPr/>
        </p:nvSpPr>
        <p:spPr>
          <a:xfrm>
            <a:off x="5852592" y="3914663"/>
            <a:ext cx="11224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== null ?</a:t>
            </a:r>
            <a:endParaRPr lang="ko-Kore-KR" altLang="en-US" sz="100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E76CE2F-D7FF-B843-A21B-3D043019D4C4}"/>
              </a:ext>
            </a:extLst>
          </p:cNvPr>
          <p:cNvSpPr txBox="1"/>
          <p:nvPr/>
        </p:nvSpPr>
        <p:spPr>
          <a:xfrm>
            <a:off x="752135" y="6014905"/>
            <a:ext cx="10561680" cy="525785"/>
          </a:xfrm>
          <a:prstGeom prst="rect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thenApplyAsync()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결과와 상관없이 무조건 풀 스레드에서 비동기 처리된다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풀 스레드는 이전과 동일한 스레드 혹은 새롭게 생성된 스레드가 될 수 있다 </a:t>
            </a: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결과가 완료 되었다면 메인 스레드에서 동기 처리되고 그렇지 않으면 이전과 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동일한 스레드에서  비동기 처리된다 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0CB7C52-6DBD-1E97-E7FB-41A20DA365E1}"/>
              </a:ext>
            </a:extLst>
          </p:cNvPr>
          <p:cNvSpPr txBox="1"/>
          <p:nvPr/>
        </p:nvSpPr>
        <p:spPr>
          <a:xfrm>
            <a:off x="6806165" y="2702097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ED37B53B-E346-8145-964C-FC8ED956DAA6}"/>
              </a:ext>
            </a:extLst>
          </p:cNvPr>
          <p:cNvSpPr txBox="1"/>
          <p:nvPr/>
        </p:nvSpPr>
        <p:spPr>
          <a:xfrm>
            <a:off x="6032975" y="3348070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7BC0419A-811A-5DAD-F30D-EEDB473ECCA9}"/>
              </a:ext>
            </a:extLst>
          </p:cNvPr>
          <p:cNvSpPr txBox="1"/>
          <p:nvPr/>
        </p:nvSpPr>
        <p:spPr>
          <a:xfrm>
            <a:off x="1066721" y="1955996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1C164111-6B83-24EE-BB9C-A1CBF1924E83}"/>
              </a:ext>
            </a:extLst>
          </p:cNvPr>
          <p:cNvSpPr txBox="1"/>
          <p:nvPr/>
        </p:nvSpPr>
        <p:spPr>
          <a:xfrm>
            <a:off x="1072201" y="3362109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61D0511A-74ED-DA11-D1F0-B080E278820B}"/>
              </a:ext>
            </a:extLst>
          </p:cNvPr>
          <p:cNvSpPr/>
          <p:nvPr/>
        </p:nvSpPr>
        <p:spPr>
          <a:xfrm>
            <a:off x="10422276" y="5000241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1A3008-0844-4B5B-7517-032010AEFD83}"/>
              </a:ext>
            </a:extLst>
          </p:cNvPr>
          <p:cNvSpPr txBox="1"/>
          <p:nvPr/>
        </p:nvSpPr>
        <p:spPr>
          <a:xfrm>
            <a:off x="3117393" y="4470263"/>
            <a:ext cx="149038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completedValue(result)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A275E36D-1016-34DD-407F-DF30027D029B}"/>
              </a:ext>
            </a:extLst>
          </p:cNvPr>
          <p:cNvSpPr/>
          <p:nvPr/>
        </p:nvSpPr>
        <p:spPr>
          <a:xfrm>
            <a:off x="4154285" y="5021239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8C27820D-26B7-85C8-E19C-7EBE94FCD7B7}"/>
              </a:ext>
            </a:extLst>
          </p:cNvPr>
          <p:cNvSpPr/>
          <p:nvPr/>
        </p:nvSpPr>
        <p:spPr>
          <a:xfrm>
            <a:off x="10343281" y="2724172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30022250"/>
      </p:ext>
    </p:extLst>
  </p:cSld>
  <p:clrMapOvr>
    <a:masterClrMapping/>
  </p:clrMapOvr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046922" y="1887553"/>
            <a:ext cx="10098155" cy="3082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결과 조작</a:t>
            </a:r>
            <a:endParaRPr lang="en-US" altLang="ko-KR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thenAccept()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thenAcceptAsync()</a:t>
            </a:r>
          </a:p>
          <a:p>
            <a:pPr algn="ctr">
              <a:spcBef>
                <a:spcPts val="500"/>
              </a:spcBef>
            </a:pP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thenRun()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thenRunAsync()</a:t>
            </a:r>
          </a:p>
        </p:txBody>
      </p:sp>
    </p:spTree>
    <p:extLst>
      <p:ext uri="{BB962C8B-B14F-4D97-AF65-F5344CB8AC3E}">
        <p14:creationId xmlns:p14="http://schemas.microsoft.com/office/powerpoint/2010/main" val="895145490"/>
      </p:ext>
    </p:extLst>
  </p:cSld>
  <p:clrMapOvr>
    <a:masterClrMapping/>
  </p:clrMapOvr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72599" y="382446"/>
            <a:ext cx="508312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ccept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[Async] (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Consumer&lt;T&gt; con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14385" y="2974632"/>
            <a:ext cx="10497693" cy="24019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&lt;Void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(result -&gt;{ 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	// do Task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5922221"/>
              </p:ext>
            </p:extLst>
          </p:nvPr>
        </p:nvGraphicFramePr>
        <p:xfrm>
          <a:off x="614385" y="952442"/>
          <a:ext cx="10497693" cy="17120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인스턴스 메서드로서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동기적으로 작업의 결과를 소비하고 추가 수행을 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Consumer&lt;T&gt;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받고 작업을 수행한다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UniAccept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4944085" y="3993445"/>
            <a:ext cx="151017" cy="814725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5172851" y="4262307"/>
            <a:ext cx="553350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받아서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적으로 작업 결과를 수행하고 완료 혹은 다음 작업을 수행한다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989959934"/>
      </p:ext>
    </p:extLst>
  </p:cSld>
  <p:clrMapOvr>
    <a:masterClrMapping/>
  </p:clrMapOvr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41140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49490" y="686276"/>
            <a:ext cx="11343389" cy="560922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		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이미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된 경우 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		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		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		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 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null, Async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메서드이면 무조건 비동기로 처리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	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null,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이미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된 경우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(null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처리 완료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5000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890913A-F3A7-B144-937C-84127806CE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8867" y="1662797"/>
            <a:ext cx="4289361" cy="1025225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900840919"/>
      </p:ext>
    </p:extLst>
  </p:cSld>
  <p:clrMapOvr>
    <a:masterClrMapping/>
  </p:clrMapOvr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49490" y="686276"/>
            <a:ext cx="11343389" cy="588622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		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이미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된 경우 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		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		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		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 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null, Async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메서드이면 무조건 비동기로 처리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for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100000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{}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작업처리 시간이 걸림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	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null,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완료 안된 경우 이전스레드에 의해 비동기로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5000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5D071CE-6F7B-146B-2425-99B19DD1FE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8054" y="3362038"/>
            <a:ext cx="4363371" cy="105243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73B95EF2-FEBE-FAF0-B9BA-D9BDF2FB4716}"/>
              </a:ext>
            </a:extLst>
          </p:cNvPr>
          <p:cNvSpPr/>
          <p:nvPr/>
        </p:nvSpPr>
        <p:spPr>
          <a:xfrm>
            <a:off x="190766" y="210668"/>
            <a:ext cx="41140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15798494"/>
      </p:ext>
    </p:extLst>
  </p:cSld>
  <p:clrMapOvr>
    <a:masterClrMapping/>
  </p:clrMapOvr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370415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thenAccept[Async]()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B363CB4D-7CCE-FF7F-9A56-807D683AA1B2}"/>
              </a:ext>
            </a:extLst>
          </p:cNvPr>
          <p:cNvSpPr/>
          <p:nvPr/>
        </p:nvSpPr>
        <p:spPr>
          <a:xfrm>
            <a:off x="3497168" y="2069522"/>
            <a:ext cx="2040092" cy="3254104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6B5E1AE7-7D22-0AA7-46C7-A1A4107E112E}"/>
              </a:ext>
            </a:extLst>
          </p:cNvPr>
          <p:cNvSpPr/>
          <p:nvPr/>
        </p:nvSpPr>
        <p:spPr>
          <a:xfrm>
            <a:off x="7435902" y="3207780"/>
            <a:ext cx="4307615" cy="2115850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3882FBD9-716B-3C41-7903-799BA21636A2}"/>
              </a:ext>
            </a:extLst>
          </p:cNvPr>
          <p:cNvSpPr/>
          <p:nvPr/>
        </p:nvSpPr>
        <p:spPr>
          <a:xfrm>
            <a:off x="9783991" y="3375833"/>
            <a:ext cx="1881107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4E63756A-A272-98C2-8B86-3295C25388B6}"/>
              </a:ext>
            </a:extLst>
          </p:cNvPr>
          <p:cNvSpPr/>
          <p:nvPr/>
        </p:nvSpPr>
        <p:spPr>
          <a:xfrm>
            <a:off x="9783991" y="4662169"/>
            <a:ext cx="1881107" cy="59425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418EE55-6C2F-8CF7-D97F-32C74FCB852A}"/>
              </a:ext>
            </a:extLst>
          </p:cNvPr>
          <p:cNvCxnSpPr>
            <a:cxnSpLocks/>
            <a:stCxn id="9" idx="2"/>
            <a:endCxn id="13" idx="0"/>
          </p:cNvCxnSpPr>
          <p:nvPr/>
        </p:nvCxnSpPr>
        <p:spPr>
          <a:xfrm>
            <a:off x="10724545" y="3774061"/>
            <a:ext cx="0" cy="2313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EA204862-3E1E-F04D-2251-47BF575093FF}"/>
              </a:ext>
            </a:extLst>
          </p:cNvPr>
          <p:cNvSpPr/>
          <p:nvPr/>
        </p:nvSpPr>
        <p:spPr>
          <a:xfrm>
            <a:off x="9783991" y="4005410"/>
            <a:ext cx="1881107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Consumer.accept(result)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0374372-35E9-473B-93FB-AEDD4533727A}"/>
              </a:ext>
            </a:extLst>
          </p:cNvPr>
          <p:cNvSpPr/>
          <p:nvPr/>
        </p:nvSpPr>
        <p:spPr>
          <a:xfrm>
            <a:off x="280966" y="950669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CFF58D7-0B07-9FBD-2168-DFD9D71C0C77}"/>
              </a:ext>
            </a:extLst>
          </p:cNvPr>
          <p:cNvCxnSpPr>
            <a:cxnSpLocks/>
            <a:stCxn id="13" idx="2"/>
            <a:endCxn id="11" idx="0"/>
          </p:cNvCxnSpPr>
          <p:nvPr/>
        </p:nvCxnSpPr>
        <p:spPr>
          <a:xfrm>
            <a:off x="10724545" y="4403638"/>
            <a:ext cx="0" cy="2585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100A702-55B9-178A-D6AE-65D5B18695ED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1905305" y="1149783"/>
            <a:ext cx="5431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15613AA-283A-4E79-7CA3-4595FF36C968}"/>
              </a:ext>
            </a:extLst>
          </p:cNvPr>
          <p:cNvSpPr txBox="1"/>
          <p:nvPr/>
        </p:nvSpPr>
        <p:spPr>
          <a:xfrm>
            <a:off x="3781331" y="882288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99B3452-EDE5-2144-90D1-FDED66A8F63D}"/>
              </a:ext>
            </a:extLst>
          </p:cNvPr>
          <p:cNvSpPr/>
          <p:nvPr/>
        </p:nvSpPr>
        <p:spPr>
          <a:xfrm>
            <a:off x="7542940" y="3375833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993B71B-2530-CF43-6531-4B704294D1BE}"/>
              </a:ext>
            </a:extLst>
          </p:cNvPr>
          <p:cNvCxnSpPr>
            <a:cxnSpLocks/>
            <a:stCxn id="21" idx="3"/>
            <a:endCxn id="9" idx="1"/>
          </p:cNvCxnSpPr>
          <p:nvPr/>
        </p:nvCxnSpPr>
        <p:spPr>
          <a:xfrm>
            <a:off x="9296011" y="3574947"/>
            <a:ext cx="4879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E49EDDD-0F32-0EFE-EAFF-8F40F380C905}"/>
              </a:ext>
            </a:extLst>
          </p:cNvPr>
          <p:cNvSpPr txBox="1"/>
          <p:nvPr/>
        </p:nvSpPr>
        <p:spPr>
          <a:xfrm>
            <a:off x="9255558" y="3321983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DF136BB-219E-DA1F-22DA-026B6C945D09}"/>
              </a:ext>
            </a:extLst>
          </p:cNvPr>
          <p:cNvSpPr/>
          <p:nvPr/>
        </p:nvSpPr>
        <p:spPr>
          <a:xfrm>
            <a:off x="7542940" y="4131880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BE91FAB2-10D7-1710-FFF8-0779F862FFDB}"/>
              </a:ext>
            </a:extLst>
          </p:cNvPr>
          <p:cNvCxnSpPr>
            <a:cxnSpLocks/>
            <a:stCxn id="14" idx="2"/>
            <a:endCxn id="87" idx="0"/>
          </p:cNvCxnSpPr>
          <p:nvPr/>
        </p:nvCxnSpPr>
        <p:spPr>
          <a:xfrm>
            <a:off x="1093136" y="1348897"/>
            <a:ext cx="0" cy="13985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7680D25-B141-C665-B5FA-FFA84EFE291F}"/>
              </a:ext>
            </a:extLst>
          </p:cNvPr>
          <p:cNvCxnSpPr>
            <a:cxnSpLocks/>
            <a:stCxn id="87" idx="3"/>
            <a:endCxn id="74" idx="1"/>
          </p:cNvCxnSpPr>
          <p:nvPr/>
        </p:nvCxnSpPr>
        <p:spPr>
          <a:xfrm>
            <a:off x="1948819" y="2946528"/>
            <a:ext cx="1694388" cy="1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770187B-E2DB-C317-D25A-EDC234BDA2DD}"/>
              </a:ext>
            </a:extLst>
          </p:cNvPr>
          <p:cNvSpPr txBox="1"/>
          <p:nvPr/>
        </p:nvSpPr>
        <p:spPr>
          <a:xfrm>
            <a:off x="1896051" y="2679898"/>
            <a:ext cx="16837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thenAccept[Async]()</a:t>
            </a:r>
            <a:endParaRPr lang="ko-Kore-KR" altLang="en-US" sz="1200"/>
          </a:p>
        </p:txBody>
      </p:sp>
      <p:sp>
        <p:nvSpPr>
          <p:cNvPr id="74" name="모서리가 둥근 직사각형 73">
            <a:extLst>
              <a:ext uri="{FF2B5EF4-FFF2-40B4-BE49-F238E27FC236}">
                <a16:creationId xmlns:a16="http://schemas.microsoft.com/office/drawing/2014/main" id="{000BEE86-141C-4A74-218C-6D76E66C9B12}"/>
              </a:ext>
            </a:extLst>
          </p:cNvPr>
          <p:cNvSpPr/>
          <p:nvPr/>
        </p:nvSpPr>
        <p:spPr>
          <a:xfrm>
            <a:off x="3643207" y="2205329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F99EA41A-36CB-2E58-3D59-50C31CA7B295}"/>
              </a:ext>
            </a:extLst>
          </p:cNvPr>
          <p:cNvSpPr/>
          <p:nvPr/>
        </p:nvSpPr>
        <p:spPr>
          <a:xfrm>
            <a:off x="3696508" y="3191667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88E98876-D47D-29C0-D5C6-1E2AF160E870}"/>
              </a:ext>
            </a:extLst>
          </p:cNvPr>
          <p:cNvSpPr/>
          <p:nvPr/>
        </p:nvSpPr>
        <p:spPr>
          <a:xfrm>
            <a:off x="3702744" y="2727108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모서리가 둥근 직사각형 86">
            <a:extLst>
              <a:ext uri="{FF2B5EF4-FFF2-40B4-BE49-F238E27FC236}">
                <a16:creationId xmlns:a16="http://schemas.microsoft.com/office/drawing/2014/main" id="{CA389AA2-08C3-7541-D14D-BB05E6EE4EE1}"/>
              </a:ext>
            </a:extLst>
          </p:cNvPr>
          <p:cNvSpPr/>
          <p:nvPr/>
        </p:nvSpPr>
        <p:spPr>
          <a:xfrm>
            <a:off x="237452" y="2747414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87F0F98-69D1-9538-DFEB-316824B13A16}"/>
              </a:ext>
            </a:extLst>
          </p:cNvPr>
          <p:cNvSpPr txBox="1"/>
          <p:nvPr/>
        </p:nvSpPr>
        <p:spPr>
          <a:xfrm>
            <a:off x="2209838" y="2980567"/>
            <a:ext cx="81339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</a:t>
            </a:r>
            <a:endParaRPr lang="ko-Kore-KR" altLang="en-US" sz="1000"/>
          </a:p>
        </p:txBody>
      </p:sp>
      <p:sp>
        <p:nvSpPr>
          <p:cNvPr id="129" name="다이아몬드 128">
            <a:extLst>
              <a:ext uri="{FF2B5EF4-FFF2-40B4-BE49-F238E27FC236}">
                <a16:creationId xmlns:a16="http://schemas.microsoft.com/office/drawing/2014/main" id="{0B5D22BC-B7ED-AD4C-8BEB-A3548112CC5F}"/>
              </a:ext>
            </a:extLst>
          </p:cNvPr>
          <p:cNvSpPr/>
          <p:nvPr/>
        </p:nvSpPr>
        <p:spPr>
          <a:xfrm>
            <a:off x="5864984" y="2549502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4" name="모서리가 둥근 직사각형 143">
            <a:extLst>
              <a:ext uri="{FF2B5EF4-FFF2-40B4-BE49-F238E27FC236}">
                <a16:creationId xmlns:a16="http://schemas.microsoft.com/office/drawing/2014/main" id="{5299F7EA-9458-EB33-1E16-F355EDA4940B}"/>
              </a:ext>
            </a:extLst>
          </p:cNvPr>
          <p:cNvSpPr/>
          <p:nvPr/>
        </p:nvSpPr>
        <p:spPr>
          <a:xfrm>
            <a:off x="7427672" y="929549"/>
            <a:ext cx="4307615" cy="212917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5" name="모서리가 둥근 직사각형 144">
            <a:extLst>
              <a:ext uri="{FF2B5EF4-FFF2-40B4-BE49-F238E27FC236}">
                <a16:creationId xmlns:a16="http://schemas.microsoft.com/office/drawing/2014/main" id="{DFC05516-1BA7-EF1F-33FF-BDCC68117C0D}"/>
              </a:ext>
            </a:extLst>
          </p:cNvPr>
          <p:cNvSpPr/>
          <p:nvPr/>
        </p:nvSpPr>
        <p:spPr>
          <a:xfrm>
            <a:off x="9858120" y="1025878"/>
            <a:ext cx="1681800" cy="409186"/>
          </a:xfrm>
          <a:prstGeom prst="roundRect">
            <a:avLst>
              <a:gd name="adj" fmla="val 6078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lang="en-US" altLang="ko-KR" sz="11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A553B27F-01CF-329A-610D-EBF7F57D9257}"/>
              </a:ext>
            </a:extLst>
          </p:cNvPr>
          <p:cNvSpPr/>
          <p:nvPr/>
        </p:nvSpPr>
        <p:spPr>
          <a:xfrm>
            <a:off x="7543944" y="1028499"/>
            <a:ext cx="1726654" cy="409186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779184E1-663F-18B6-14F8-E7BD09BC7435}"/>
              </a:ext>
            </a:extLst>
          </p:cNvPr>
          <p:cNvCxnSpPr>
            <a:cxnSpLocks/>
            <a:stCxn id="146" idx="3"/>
            <a:endCxn id="145" idx="1"/>
          </p:cNvCxnSpPr>
          <p:nvPr/>
        </p:nvCxnSpPr>
        <p:spPr>
          <a:xfrm flipV="1">
            <a:off x="9270598" y="1230471"/>
            <a:ext cx="587522" cy="2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AD154D52-DECF-9B82-B29B-6EFEAB9FBCAF}"/>
              </a:ext>
            </a:extLst>
          </p:cNvPr>
          <p:cNvSpPr txBox="1"/>
          <p:nvPr/>
        </p:nvSpPr>
        <p:spPr>
          <a:xfrm>
            <a:off x="9244223" y="1020788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0CF78F1E-B4DF-C8AF-4079-FABC90830D55}"/>
              </a:ext>
            </a:extLst>
          </p:cNvPr>
          <p:cNvCxnSpPr>
            <a:cxnSpLocks/>
            <a:endCxn id="129" idx="1"/>
          </p:cNvCxnSpPr>
          <p:nvPr/>
        </p:nvCxnSpPr>
        <p:spPr>
          <a:xfrm>
            <a:off x="5537260" y="2952500"/>
            <a:ext cx="3277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9FB819DA-393D-917D-5731-2A7A3C58E587}"/>
              </a:ext>
            </a:extLst>
          </p:cNvPr>
          <p:cNvSpPr txBox="1"/>
          <p:nvPr/>
        </p:nvSpPr>
        <p:spPr>
          <a:xfrm>
            <a:off x="6032975" y="4503766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077C20E2-F4CA-AF5C-3F73-E3DD3C67381C}"/>
              </a:ext>
            </a:extLst>
          </p:cNvPr>
          <p:cNvSpPr txBox="1"/>
          <p:nvPr/>
        </p:nvSpPr>
        <p:spPr>
          <a:xfrm>
            <a:off x="6315324" y="4507499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FEF83487-CF87-2EC8-C594-B539D5D7A4AA}"/>
              </a:ext>
            </a:extLst>
          </p:cNvPr>
          <p:cNvSpPr txBox="1"/>
          <p:nvPr/>
        </p:nvSpPr>
        <p:spPr>
          <a:xfrm>
            <a:off x="5436172" y="5030248"/>
            <a:ext cx="1067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000" b="1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4D693FC0-D243-A030-D092-60C899068394}"/>
              </a:ext>
            </a:extLst>
          </p:cNvPr>
          <p:cNvSpPr txBox="1"/>
          <p:nvPr/>
        </p:nvSpPr>
        <p:spPr>
          <a:xfrm>
            <a:off x="6461937" y="5052499"/>
            <a:ext cx="9070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pool thread</a:t>
            </a:r>
            <a:endParaRPr lang="ko-Kore-KR" altLang="en-US" sz="1000" b="1"/>
          </a:p>
        </p:txBody>
      </p:sp>
      <p:sp>
        <p:nvSpPr>
          <p:cNvPr id="171" name="모서리가 둥근 직사각형 170">
            <a:extLst>
              <a:ext uri="{FF2B5EF4-FFF2-40B4-BE49-F238E27FC236}">
                <a16:creationId xmlns:a16="http://schemas.microsoft.com/office/drawing/2014/main" id="{CB956940-AC23-07E8-8005-4F7163A0B116}"/>
              </a:ext>
            </a:extLst>
          </p:cNvPr>
          <p:cNvSpPr/>
          <p:nvPr/>
        </p:nvSpPr>
        <p:spPr>
          <a:xfrm>
            <a:off x="237452" y="385159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579766BE-322A-2247-8B1E-621C9890CB35}"/>
              </a:ext>
            </a:extLst>
          </p:cNvPr>
          <p:cNvCxnSpPr>
            <a:cxnSpLocks/>
            <a:stCxn id="87" idx="2"/>
            <a:endCxn id="171" idx="0"/>
          </p:cNvCxnSpPr>
          <p:nvPr/>
        </p:nvCxnSpPr>
        <p:spPr>
          <a:xfrm>
            <a:off x="1093136" y="3145642"/>
            <a:ext cx="0" cy="705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2" name="TextBox 181">
            <a:extLst>
              <a:ext uri="{FF2B5EF4-FFF2-40B4-BE49-F238E27FC236}">
                <a16:creationId xmlns:a16="http://schemas.microsoft.com/office/drawing/2014/main" id="{4C7069B9-4EE9-6F63-2200-46DAA30A56BD}"/>
              </a:ext>
            </a:extLst>
          </p:cNvPr>
          <p:cNvSpPr txBox="1"/>
          <p:nvPr/>
        </p:nvSpPr>
        <p:spPr>
          <a:xfrm>
            <a:off x="4396490" y="1533696"/>
            <a:ext cx="3059482" cy="246221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r">
              <a:spcBef>
                <a:spcPts val="200"/>
              </a:spcBef>
            </a:pP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작업을 실행하기 전 이전 결과 상태를 확인한다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CA93153B-5626-1C2C-CE13-6DB3D39FD8E9}"/>
              </a:ext>
            </a:extLst>
          </p:cNvPr>
          <p:cNvSpPr txBox="1"/>
          <p:nvPr/>
        </p:nvSpPr>
        <p:spPr>
          <a:xfrm>
            <a:off x="6634689" y="1743214"/>
            <a:ext cx="5405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ko-Kore-KR" altLang="en-US" sz="1000" b="1"/>
          </a:p>
        </p:txBody>
      </p:sp>
      <p:sp>
        <p:nvSpPr>
          <p:cNvPr id="190" name="모서리가 둥근 직사각형 189">
            <a:extLst>
              <a:ext uri="{FF2B5EF4-FFF2-40B4-BE49-F238E27FC236}">
                <a16:creationId xmlns:a16="http://schemas.microsoft.com/office/drawing/2014/main" id="{70726498-7AD1-1F09-E36F-3B2AD294E995}"/>
              </a:ext>
            </a:extLst>
          </p:cNvPr>
          <p:cNvSpPr/>
          <p:nvPr/>
        </p:nvSpPr>
        <p:spPr>
          <a:xfrm>
            <a:off x="237451" y="4551755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2" name="직선 화살표 연결선 191">
            <a:extLst>
              <a:ext uri="{FF2B5EF4-FFF2-40B4-BE49-F238E27FC236}">
                <a16:creationId xmlns:a16="http://schemas.microsoft.com/office/drawing/2014/main" id="{74EACB48-E050-A675-2AB3-FD8C061B7A57}"/>
              </a:ext>
            </a:extLst>
          </p:cNvPr>
          <p:cNvCxnSpPr>
            <a:stCxn id="171" idx="2"/>
            <a:endCxn id="190" idx="0"/>
          </p:cNvCxnSpPr>
          <p:nvPr/>
        </p:nvCxnSpPr>
        <p:spPr>
          <a:xfrm flipH="1">
            <a:off x="1093135" y="4249818"/>
            <a:ext cx="1" cy="301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19DD937A-5588-E3F0-4595-29120B2D4CA7}"/>
              </a:ext>
            </a:extLst>
          </p:cNvPr>
          <p:cNvSpPr/>
          <p:nvPr/>
        </p:nvSpPr>
        <p:spPr>
          <a:xfrm>
            <a:off x="3599648" y="4063959"/>
            <a:ext cx="1858885" cy="403795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Consumer.accept(result)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D9089C2-7DDC-5976-3667-62EE42DEBD36}"/>
              </a:ext>
            </a:extLst>
          </p:cNvPr>
          <p:cNvSpPr/>
          <p:nvPr/>
        </p:nvSpPr>
        <p:spPr>
          <a:xfrm>
            <a:off x="3599649" y="4725708"/>
            <a:ext cx="1858884" cy="519004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BFEE75C4-809C-CBC9-4DE3-534B70D69345}"/>
              </a:ext>
            </a:extLst>
          </p:cNvPr>
          <p:cNvCxnSpPr>
            <a:cxnSpLocks/>
            <a:stCxn id="24" idx="2"/>
            <a:endCxn id="26" idx="0"/>
          </p:cNvCxnSpPr>
          <p:nvPr/>
        </p:nvCxnSpPr>
        <p:spPr>
          <a:xfrm>
            <a:off x="4529091" y="4467754"/>
            <a:ext cx="0" cy="2579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C62065D2-7204-D299-C6CA-4CE7354C4329}"/>
              </a:ext>
            </a:extLst>
          </p:cNvPr>
          <p:cNvSpPr/>
          <p:nvPr/>
        </p:nvSpPr>
        <p:spPr>
          <a:xfrm>
            <a:off x="9858120" y="2356935"/>
            <a:ext cx="1681800" cy="608107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8F01A90E-B9DF-01A9-9F9B-C5EF5711B8DC}"/>
              </a:ext>
            </a:extLst>
          </p:cNvPr>
          <p:cNvSpPr/>
          <p:nvPr/>
        </p:nvSpPr>
        <p:spPr>
          <a:xfrm>
            <a:off x="9858120" y="1666362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20933B4-4130-B15C-933A-5FDBACF181C5}"/>
              </a:ext>
            </a:extLst>
          </p:cNvPr>
          <p:cNvSpPr txBox="1"/>
          <p:nvPr/>
        </p:nvSpPr>
        <p:spPr>
          <a:xfrm>
            <a:off x="10778015" y="2085452"/>
            <a:ext cx="5891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000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D3F4D8A-7C11-9F36-C5E9-6703CE211389}"/>
              </a:ext>
            </a:extLst>
          </p:cNvPr>
          <p:cNvCxnSpPr>
            <a:cxnSpLocks/>
            <a:stCxn id="145" idx="2"/>
            <a:endCxn id="32" idx="0"/>
          </p:cNvCxnSpPr>
          <p:nvPr/>
        </p:nvCxnSpPr>
        <p:spPr>
          <a:xfrm>
            <a:off x="10699020" y="1435064"/>
            <a:ext cx="0" cy="231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F7BFE4E9-1538-33AC-70BB-C70463D58FE0}"/>
              </a:ext>
            </a:extLst>
          </p:cNvPr>
          <p:cNvCxnSpPr>
            <a:cxnSpLocks/>
            <a:stCxn id="32" idx="2"/>
            <a:endCxn id="31" idx="0"/>
          </p:cNvCxnSpPr>
          <p:nvPr/>
        </p:nvCxnSpPr>
        <p:spPr>
          <a:xfrm>
            <a:off x="10699020" y="2064590"/>
            <a:ext cx="0" cy="292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52925523-D945-0C0A-81BF-EC1245F50968}"/>
              </a:ext>
            </a:extLst>
          </p:cNvPr>
          <p:cNvCxnSpPr>
            <a:cxnSpLocks/>
            <a:stCxn id="21" idx="2"/>
            <a:endCxn id="27" idx="0"/>
          </p:cNvCxnSpPr>
          <p:nvPr/>
        </p:nvCxnSpPr>
        <p:spPr>
          <a:xfrm>
            <a:off x="8419476" y="3774061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57443E65-ECD9-7546-4546-901621FE3B39}"/>
              </a:ext>
            </a:extLst>
          </p:cNvPr>
          <p:cNvSpPr/>
          <p:nvPr/>
        </p:nvSpPr>
        <p:spPr>
          <a:xfrm>
            <a:off x="7542940" y="1784546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0DBB9B6-4EB2-C0AF-BE44-B19401735079}"/>
              </a:ext>
            </a:extLst>
          </p:cNvPr>
          <p:cNvCxnSpPr>
            <a:cxnSpLocks/>
            <a:endCxn id="68" idx="0"/>
          </p:cNvCxnSpPr>
          <p:nvPr/>
        </p:nvCxnSpPr>
        <p:spPr>
          <a:xfrm>
            <a:off x="8419476" y="1426727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꺾인 연결선[E] 71">
            <a:extLst>
              <a:ext uri="{FF2B5EF4-FFF2-40B4-BE49-F238E27FC236}">
                <a16:creationId xmlns:a16="http://schemas.microsoft.com/office/drawing/2014/main" id="{25B09E89-8E1A-F89A-428E-587B9F650184}"/>
              </a:ext>
            </a:extLst>
          </p:cNvPr>
          <p:cNvCxnSpPr>
            <a:cxnSpLocks/>
            <a:stCxn id="89" idx="2"/>
          </p:cNvCxnSpPr>
          <p:nvPr/>
        </p:nvCxnSpPr>
        <p:spPr>
          <a:xfrm rot="16200000" flipH="1">
            <a:off x="6618515" y="4182855"/>
            <a:ext cx="559166" cy="107560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DDB9CA6A-EE4F-303E-EC59-25D3DE213C10}"/>
              </a:ext>
            </a:extLst>
          </p:cNvPr>
          <p:cNvCxnSpPr>
            <a:stCxn id="144" idx="1"/>
            <a:endCxn id="129" idx="0"/>
          </p:cNvCxnSpPr>
          <p:nvPr/>
        </p:nvCxnSpPr>
        <p:spPr>
          <a:xfrm rot="10800000" flipV="1">
            <a:off x="6360700" y="1994134"/>
            <a:ext cx="1066973" cy="55536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꺾인 연결선[E] 81">
            <a:extLst>
              <a:ext uri="{FF2B5EF4-FFF2-40B4-BE49-F238E27FC236}">
                <a16:creationId xmlns:a16="http://schemas.microsoft.com/office/drawing/2014/main" id="{8177C21B-ECC9-FBCE-C849-309F740669E7}"/>
              </a:ext>
            </a:extLst>
          </p:cNvPr>
          <p:cNvCxnSpPr>
            <a:cxnSpLocks/>
            <a:stCxn id="89" idx="2"/>
          </p:cNvCxnSpPr>
          <p:nvPr/>
        </p:nvCxnSpPr>
        <p:spPr>
          <a:xfrm rot="5400000">
            <a:off x="5663209" y="4303157"/>
            <a:ext cx="559168" cy="83500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D651863-186F-B421-EC39-24F4CDA10F81}"/>
              </a:ext>
            </a:extLst>
          </p:cNvPr>
          <p:cNvSpPr/>
          <p:nvPr/>
        </p:nvSpPr>
        <p:spPr>
          <a:xfrm>
            <a:off x="4104128" y="5403801"/>
            <a:ext cx="8258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47EA69E0-2ADE-F664-9EF0-3A3C5E5B22AE}"/>
              </a:ext>
            </a:extLst>
          </p:cNvPr>
          <p:cNvSpPr/>
          <p:nvPr/>
        </p:nvSpPr>
        <p:spPr>
          <a:xfrm>
            <a:off x="9445186" y="5403801"/>
            <a:ext cx="10262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다이아몬드 88">
            <a:extLst>
              <a:ext uri="{FF2B5EF4-FFF2-40B4-BE49-F238E27FC236}">
                <a16:creationId xmlns:a16="http://schemas.microsoft.com/office/drawing/2014/main" id="{5C09E85F-4C19-5ECC-8F81-36CA25FEA9AB}"/>
              </a:ext>
            </a:extLst>
          </p:cNvPr>
          <p:cNvSpPr/>
          <p:nvPr/>
        </p:nvSpPr>
        <p:spPr>
          <a:xfrm>
            <a:off x="5864580" y="3635080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CF915F2-574D-F49B-D2D6-1E6A7A78EA36}"/>
              </a:ext>
            </a:extLst>
          </p:cNvPr>
          <p:cNvSpPr txBox="1"/>
          <p:nvPr/>
        </p:nvSpPr>
        <p:spPr>
          <a:xfrm>
            <a:off x="5933252" y="2847952"/>
            <a:ext cx="8698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*Async() ?</a:t>
            </a:r>
            <a:endParaRPr lang="ko-Kore-KR" altLang="en-US" sz="1000"/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8368FE25-F5B6-86AF-53A8-B421D68FAEBF}"/>
              </a:ext>
            </a:extLst>
          </p:cNvPr>
          <p:cNvCxnSpPr>
            <a:cxnSpLocks/>
            <a:stCxn id="129" idx="3"/>
            <a:endCxn id="6" idx="1"/>
          </p:cNvCxnSpPr>
          <p:nvPr/>
        </p:nvCxnSpPr>
        <p:spPr>
          <a:xfrm>
            <a:off x="6856413" y="2952500"/>
            <a:ext cx="579489" cy="131320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F73EC5FE-FB95-9416-DACD-A2C892E42B74}"/>
              </a:ext>
            </a:extLst>
          </p:cNvPr>
          <p:cNvCxnSpPr>
            <a:cxnSpLocks/>
            <a:stCxn id="129" idx="2"/>
            <a:endCxn id="89" idx="0"/>
          </p:cNvCxnSpPr>
          <p:nvPr/>
        </p:nvCxnSpPr>
        <p:spPr>
          <a:xfrm flipH="1">
            <a:off x="6360295" y="3355497"/>
            <a:ext cx="404" cy="2795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6BF1FB5A-C3A2-8945-7DE5-05AF6EC70CB8}"/>
              </a:ext>
            </a:extLst>
          </p:cNvPr>
          <p:cNvSpPr txBox="1"/>
          <p:nvPr/>
        </p:nvSpPr>
        <p:spPr>
          <a:xfrm>
            <a:off x="5852592" y="3914663"/>
            <a:ext cx="11224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== null ?</a:t>
            </a:r>
            <a:endParaRPr lang="ko-Kore-KR" altLang="en-US" sz="100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E76CE2F-D7FF-B843-A21B-3D043019D4C4}"/>
              </a:ext>
            </a:extLst>
          </p:cNvPr>
          <p:cNvSpPr txBox="1"/>
          <p:nvPr/>
        </p:nvSpPr>
        <p:spPr>
          <a:xfrm>
            <a:off x="1181838" y="6100588"/>
            <a:ext cx="10561680" cy="525785"/>
          </a:xfrm>
          <a:prstGeom prst="rect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thenAcceptAsync()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결과와 상관없이 무조건 풀 스레드에서 비동기 처리된다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풀 스레드는 이전과 동일한 스레드 혹은 새롭게 생성된 스레드가 될 수 있다 </a:t>
            </a: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thenAccept()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결과가 완료 되었다면 메인 스레드에서 동기 처리되고 그렇지 않으면 이전과 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동일한 스레드에서  비동기 처리된다 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0CB7C52-6DBD-1E97-E7FB-41A20DA365E1}"/>
              </a:ext>
            </a:extLst>
          </p:cNvPr>
          <p:cNvSpPr txBox="1"/>
          <p:nvPr/>
        </p:nvSpPr>
        <p:spPr>
          <a:xfrm>
            <a:off x="6806165" y="2702097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ED37B53B-E346-8145-964C-FC8ED956DAA6}"/>
              </a:ext>
            </a:extLst>
          </p:cNvPr>
          <p:cNvSpPr txBox="1"/>
          <p:nvPr/>
        </p:nvSpPr>
        <p:spPr>
          <a:xfrm>
            <a:off x="6032975" y="3348070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B28825-0F01-C7B2-E4BD-697AC759EAC4}"/>
              </a:ext>
            </a:extLst>
          </p:cNvPr>
          <p:cNvSpPr txBox="1"/>
          <p:nvPr/>
        </p:nvSpPr>
        <p:spPr>
          <a:xfrm>
            <a:off x="1066721" y="1930211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7C6302D-91AA-CF33-46A7-05BAFABF9DA6}"/>
              </a:ext>
            </a:extLst>
          </p:cNvPr>
          <p:cNvSpPr txBox="1"/>
          <p:nvPr/>
        </p:nvSpPr>
        <p:spPr>
          <a:xfrm>
            <a:off x="1070466" y="3353073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C9D90242-77E6-FBCC-BB37-F57C1116014D}"/>
              </a:ext>
            </a:extLst>
          </p:cNvPr>
          <p:cNvSpPr/>
          <p:nvPr/>
        </p:nvSpPr>
        <p:spPr>
          <a:xfrm>
            <a:off x="10361252" y="5021315"/>
            <a:ext cx="726584" cy="153888"/>
          </a:xfrm>
          <a:prstGeom prst="roundRect">
            <a:avLst>
              <a:gd name="adj" fmla="val 1084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9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9B410983-FF90-EF47-F3FC-332AC7ADA868}"/>
              </a:ext>
            </a:extLst>
          </p:cNvPr>
          <p:cNvSpPr/>
          <p:nvPr/>
        </p:nvSpPr>
        <p:spPr>
          <a:xfrm>
            <a:off x="4132326" y="5033699"/>
            <a:ext cx="726584" cy="153888"/>
          </a:xfrm>
          <a:prstGeom prst="roundRect">
            <a:avLst>
              <a:gd name="adj" fmla="val 1084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9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904323-5EF2-808A-028D-243E6E446BFA}"/>
              </a:ext>
            </a:extLst>
          </p:cNvPr>
          <p:cNvSpPr txBox="1"/>
          <p:nvPr/>
        </p:nvSpPr>
        <p:spPr>
          <a:xfrm>
            <a:off x="9722350" y="4424746"/>
            <a:ext cx="105566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completedNull()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46E1CFD-B730-FCEE-0D74-BCFC2FB441B7}"/>
              </a:ext>
            </a:extLst>
          </p:cNvPr>
          <p:cNvSpPr txBox="1"/>
          <p:nvPr/>
        </p:nvSpPr>
        <p:spPr>
          <a:xfrm>
            <a:off x="3520305" y="4488314"/>
            <a:ext cx="105566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completedNull()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640FBA80-C178-4EB1-7D54-6A261276E87B}"/>
              </a:ext>
            </a:extLst>
          </p:cNvPr>
          <p:cNvSpPr/>
          <p:nvPr/>
        </p:nvSpPr>
        <p:spPr>
          <a:xfrm>
            <a:off x="10343281" y="2694064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07326392"/>
      </p:ext>
    </p:extLst>
  </p:cSld>
  <p:clrMapOvr>
    <a:masterClrMapping/>
  </p:clrMapOvr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72599" y="382446"/>
            <a:ext cx="402315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command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14385" y="2974632"/>
            <a:ext cx="10497693" cy="24019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&lt;Void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800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then</a:t>
            </a:r>
            <a:r>
              <a:rPr lang="en-US" altLang="ko-Kore-KR" sz="1800" b="1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-&gt;{ 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	// do Task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5516635"/>
              </p:ext>
            </p:extLst>
          </p:nvPr>
        </p:nvGraphicFramePr>
        <p:xfrm>
          <a:off x="614385" y="952442"/>
          <a:ext cx="10497693" cy="17120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인스턴스 메서드로서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동기적으로 이전 결과를 무시하고 단순한 후속 작업을 수행한다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Runnable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받고 작업을 수행한다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UniRun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4944085" y="3993445"/>
            <a:ext cx="151017" cy="814725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5160740" y="4262307"/>
            <a:ext cx="41891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무시하고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적으로 작업 결과를 수행하고 완료한다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3661166612"/>
      </p:ext>
    </p:extLst>
  </p:cSld>
  <p:clrMapOvr>
    <a:masterClrMapping/>
  </p:clrMapOvr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78655" y="269110"/>
            <a:ext cx="35108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19212" y="762885"/>
            <a:ext cx="11343389" cy="47782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CompletableFuture&lt;File&gt; downloadFuture = CompletableFuture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.</a:t>
            </a:r>
            <a:r>
              <a:rPr lang="en-US" altLang="ko-Kore-KR" sz="1200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		 </a:t>
            </a:r>
            <a:r>
              <a:rPr lang="en-US" altLang="ko-Kore-KR" sz="12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File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downloadedFile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downloadFile(</a:t>
            </a:r>
            <a:r>
              <a:rPr lang="en-US" altLang="ko-Kore-KR" sz="12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"https://example.com/sample.txt"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return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downloadedFile;</a:t>
            </a:r>
            <a:endParaRPr lang="en-US" altLang="ko-KR" sz="12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>
              <a:lnSpc>
                <a:spcPct val="150000"/>
              </a:lnSpc>
            </a:pPr>
            <a:endParaRPr lang="en-US" altLang="ko-Kore-KR" sz="1200">
              <a:solidFill>
                <a:srgbClr val="E8BA36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downloadFuture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		</a:t>
            </a:r>
            <a:r>
              <a:rPr lang="en-US" altLang="ko-Kore-KR" sz="1200" b="0" i="0">
                <a:solidFill>
                  <a:srgbClr val="2E95D3"/>
                </a:solidFill>
                <a:effectLst/>
                <a:latin typeface="Söhne Mono"/>
              </a:rPr>
              <a:t> </a:t>
            </a:r>
            <a:r>
              <a:rPr lang="en-US" altLang="ko-Kore-KR" sz="12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파일  </a:t>
            </a:r>
            <a:r>
              <a:rPr lang="en-US" altLang="ko-Kore-KR" sz="12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받지 않기 때문에 별도로 결과를 받아 온다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수행합니다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</a:t>
            </a:r>
            <a:r>
              <a:rPr lang="en-US" altLang="ko-Kore-KR" sz="12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File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downloadedFile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downloadFuture.get();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endParaRPr lang="en-US" altLang="ko-Kore-KR" sz="1200" b="0" i="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</a:t>
            </a:r>
            <a:r>
              <a:rPr lang="en-US" altLang="ko-Kore-KR" sz="12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후속처리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된 파일 가져오기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postP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rocess(downloadedFile); </a:t>
            </a: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System.out.println(</a:t>
            </a:r>
            <a:r>
              <a:rPr lang="en-US" altLang="ko-Kore-KR" sz="12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파일 처리 완료</a:t>
            </a:r>
            <a:r>
              <a:rPr lang="en-US" altLang="ko-KR" sz="12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</a:t>
            </a:r>
            <a:r>
              <a:rPr lang="ko-KR" altLang="en-US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downloadedFile.getName()); </a:t>
            </a: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} </a:t>
            </a:r>
            <a:r>
              <a:rPr lang="en-US" altLang="ko-Kore-KR" sz="12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(Exception e) { </a:t>
            </a: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e.printStackTrace(); </a:t>
            </a: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49666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직사각형 91">
            <a:extLst>
              <a:ext uri="{FF2B5EF4-FFF2-40B4-BE49-F238E27FC236}">
                <a16:creationId xmlns:a16="http://schemas.microsoft.com/office/drawing/2014/main" id="{D064DC3C-9007-8BD6-4D48-964845CD3ADC}"/>
              </a:ext>
            </a:extLst>
          </p:cNvPr>
          <p:cNvSpPr/>
          <p:nvPr/>
        </p:nvSpPr>
        <p:spPr>
          <a:xfrm>
            <a:off x="7391627" y="4124470"/>
            <a:ext cx="514108" cy="946836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DAC6C3D-713F-5F2A-C3C3-404BE12B6BED}"/>
              </a:ext>
            </a:extLst>
          </p:cNvPr>
          <p:cNvSpPr/>
          <p:nvPr/>
        </p:nvSpPr>
        <p:spPr>
          <a:xfrm>
            <a:off x="196940" y="413819"/>
            <a:ext cx="56366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다대다 스레드 매핑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many</a:t>
            </a:r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 to many thread mapping)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9458E94-291A-E067-4101-62CE6F3B16FB}"/>
              </a:ext>
            </a:extLst>
          </p:cNvPr>
          <p:cNvSpPr/>
          <p:nvPr/>
        </p:nvSpPr>
        <p:spPr>
          <a:xfrm>
            <a:off x="481209" y="783151"/>
            <a:ext cx="10824688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사용자 수준 스레드를 같은 수 또는 그 보다 작은 수의 커널 수준 스레드로 매핑하는 유형이다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커널 수준의 스레드가 사용자 수준의 스레드 한개 이상과 매핑된다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다대다 모델은 다대일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일대일 모델의 단점을 어느 정도 해결하여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개발자는 필요한 만큼 많은 사용자 수준 스레드를 생성할 수 있고 커널 수준 스레드가 멀티 프로세서에서 병렬로 수행될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시스템 콜을 발생시켰을 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커널이 다른 스레드의 수행을 스케줄 할 수 있다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324C9C2-604C-16F7-BE84-CBAA1AB8343A}"/>
              </a:ext>
            </a:extLst>
          </p:cNvPr>
          <p:cNvSpPr/>
          <p:nvPr/>
        </p:nvSpPr>
        <p:spPr>
          <a:xfrm>
            <a:off x="2050739" y="2680073"/>
            <a:ext cx="6522528" cy="10739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17081F2E-A9A2-CD8B-A689-4454A9C1AC3A}"/>
              </a:ext>
            </a:extLst>
          </p:cNvPr>
          <p:cNvCxnSpPr>
            <a:cxnSpLocks/>
          </p:cNvCxnSpPr>
          <p:nvPr/>
        </p:nvCxnSpPr>
        <p:spPr>
          <a:xfrm>
            <a:off x="863066" y="3813462"/>
            <a:ext cx="7802254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8B98AF-D5B1-3D5D-65CB-71084D18317E}"/>
              </a:ext>
            </a:extLst>
          </p:cNvPr>
          <p:cNvSpPr/>
          <p:nvPr/>
        </p:nvSpPr>
        <p:spPr>
          <a:xfrm>
            <a:off x="769710" y="4550223"/>
            <a:ext cx="11008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F53DA9F-08C3-A99B-0E57-25DF41E71C9F}"/>
              </a:ext>
            </a:extLst>
          </p:cNvPr>
          <p:cNvSpPr/>
          <p:nvPr/>
        </p:nvSpPr>
        <p:spPr>
          <a:xfrm>
            <a:off x="833157" y="3050058"/>
            <a:ext cx="9739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FA273ED-9779-3F2D-D80D-632EF5509B70}"/>
              </a:ext>
            </a:extLst>
          </p:cNvPr>
          <p:cNvSpPr/>
          <p:nvPr/>
        </p:nvSpPr>
        <p:spPr>
          <a:xfrm>
            <a:off x="1955088" y="2397235"/>
            <a:ext cx="7232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A47CFF7-CADC-0044-3126-84F936859000}"/>
              </a:ext>
            </a:extLst>
          </p:cNvPr>
          <p:cNvSpPr txBox="1"/>
          <p:nvPr/>
        </p:nvSpPr>
        <p:spPr>
          <a:xfrm>
            <a:off x="7451774" y="4191590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F88C7B0-64E8-A3FC-667A-0ACB770B3CFA}"/>
              </a:ext>
            </a:extLst>
          </p:cNvPr>
          <p:cNvSpPr/>
          <p:nvPr/>
        </p:nvSpPr>
        <p:spPr>
          <a:xfrm>
            <a:off x="4505086" y="2783781"/>
            <a:ext cx="114005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EA2DFA48-45CD-5790-E108-3DABD426F8ED}"/>
              </a:ext>
            </a:extLst>
          </p:cNvPr>
          <p:cNvSpPr/>
          <p:nvPr/>
        </p:nvSpPr>
        <p:spPr>
          <a:xfrm>
            <a:off x="6069293" y="4535281"/>
            <a:ext cx="123944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058A7A10-653E-9179-F748-0959A1D2545E}"/>
              </a:ext>
            </a:extLst>
          </p:cNvPr>
          <p:cNvCxnSpPr>
            <a:cxnSpLocks/>
          </p:cNvCxnSpPr>
          <p:nvPr/>
        </p:nvCxnSpPr>
        <p:spPr>
          <a:xfrm>
            <a:off x="837005" y="5374998"/>
            <a:ext cx="782831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B65FF2B1-B902-FCA3-AB50-CCAE28A53FBE}"/>
              </a:ext>
            </a:extLst>
          </p:cNvPr>
          <p:cNvSpPr/>
          <p:nvPr/>
        </p:nvSpPr>
        <p:spPr>
          <a:xfrm>
            <a:off x="863066" y="5666287"/>
            <a:ext cx="8759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Hardware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0FFF4D0E-07C3-CC3B-3A8F-7E7B8E60CE26}"/>
              </a:ext>
            </a:extLst>
          </p:cNvPr>
          <p:cNvGrpSpPr/>
          <p:nvPr/>
        </p:nvGrpSpPr>
        <p:grpSpPr>
          <a:xfrm>
            <a:off x="4796709" y="5618296"/>
            <a:ext cx="524139" cy="488856"/>
            <a:chOff x="1758155" y="3450653"/>
            <a:chExt cx="1158634" cy="1080638"/>
          </a:xfrm>
        </p:grpSpPr>
        <p:sp>
          <p:nvSpPr>
            <p:cNvPr id="62" name="모서리가 둥근 직사각형 61">
              <a:extLst>
                <a:ext uri="{FF2B5EF4-FFF2-40B4-BE49-F238E27FC236}">
                  <a16:creationId xmlns:a16="http://schemas.microsoft.com/office/drawing/2014/main" id="{BAEE8F24-5025-FB3F-0464-62CBA95A6E47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3" name="모서리가 둥근 직사각형 62">
              <a:extLst>
                <a:ext uri="{FF2B5EF4-FFF2-40B4-BE49-F238E27FC236}">
                  <a16:creationId xmlns:a16="http://schemas.microsoft.com/office/drawing/2014/main" id="{62AB1225-A3B3-64EA-0E32-26D8C24139ED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64" name="직선 연결선[R] 63">
              <a:extLst>
                <a:ext uri="{FF2B5EF4-FFF2-40B4-BE49-F238E27FC236}">
                  <a16:creationId xmlns:a16="http://schemas.microsoft.com/office/drawing/2014/main" id="{749C37CB-E155-96BC-DA39-526C4DCE407B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[R] 64">
              <a:extLst>
                <a:ext uri="{FF2B5EF4-FFF2-40B4-BE49-F238E27FC236}">
                  <a16:creationId xmlns:a16="http://schemas.microsoft.com/office/drawing/2014/main" id="{CF5DA0E1-6858-BBC9-92E6-6C3F5379009C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[R] 65">
              <a:extLst>
                <a:ext uri="{FF2B5EF4-FFF2-40B4-BE49-F238E27FC236}">
                  <a16:creationId xmlns:a16="http://schemas.microsoft.com/office/drawing/2014/main" id="{0E51E127-1800-07A9-0E07-A69C4032E54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[R] 66">
              <a:extLst>
                <a:ext uri="{FF2B5EF4-FFF2-40B4-BE49-F238E27FC236}">
                  <a16:creationId xmlns:a16="http://schemas.microsoft.com/office/drawing/2014/main" id="{4230CF63-F755-77D7-B270-268A5FABDEC6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[R] 67">
              <a:extLst>
                <a:ext uri="{FF2B5EF4-FFF2-40B4-BE49-F238E27FC236}">
                  <a16:creationId xmlns:a16="http://schemas.microsoft.com/office/drawing/2014/main" id="{5F63B175-AF7D-2259-9698-140EA7E73784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[R] 68">
              <a:extLst>
                <a:ext uri="{FF2B5EF4-FFF2-40B4-BE49-F238E27FC236}">
                  <a16:creationId xmlns:a16="http://schemas.microsoft.com/office/drawing/2014/main" id="{00BB4843-35B1-628A-D603-67CBAD597CD7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[R] 69">
              <a:extLst>
                <a:ext uri="{FF2B5EF4-FFF2-40B4-BE49-F238E27FC236}">
                  <a16:creationId xmlns:a16="http://schemas.microsoft.com/office/drawing/2014/main" id="{FA5D0BD0-DB43-E95F-B3C1-AB0F1459311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[R] 70">
              <a:extLst>
                <a:ext uri="{FF2B5EF4-FFF2-40B4-BE49-F238E27FC236}">
                  <a16:creationId xmlns:a16="http://schemas.microsoft.com/office/drawing/2014/main" id="{151F57F1-4F3B-4DF4-3160-A8F37C10FBE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[R] 71">
              <a:extLst>
                <a:ext uri="{FF2B5EF4-FFF2-40B4-BE49-F238E27FC236}">
                  <a16:creationId xmlns:a16="http://schemas.microsoft.com/office/drawing/2014/main" id="{AD256616-A0E0-2076-D926-4D4352DB06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[R] 72">
              <a:extLst>
                <a:ext uri="{FF2B5EF4-FFF2-40B4-BE49-F238E27FC236}">
                  <a16:creationId xmlns:a16="http://schemas.microsoft.com/office/drawing/2014/main" id="{83385147-074B-A77D-AA01-F0F98DE0DA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[R] 73">
              <a:extLst>
                <a:ext uri="{FF2B5EF4-FFF2-40B4-BE49-F238E27FC236}">
                  <a16:creationId xmlns:a16="http://schemas.microsoft.com/office/drawing/2014/main" id="{A225E21E-FA68-C3D1-4807-D07B5807EB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연결선[R] 74">
              <a:extLst>
                <a:ext uri="{FF2B5EF4-FFF2-40B4-BE49-F238E27FC236}">
                  <a16:creationId xmlns:a16="http://schemas.microsoft.com/office/drawing/2014/main" id="{1C529513-01CA-418A-0690-36A2612E7B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[R] 75">
              <a:extLst>
                <a:ext uri="{FF2B5EF4-FFF2-40B4-BE49-F238E27FC236}">
                  <a16:creationId xmlns:a16="http://schemas.microsoft.com/office/drawing/2014/main" id="{00D7AFFD-525B-95CC-2A7B-B5D10B1194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[R] 76">
              <a:extLst>
                <a:ext uri="{FF2B5EF4-FFF2-40B4-BE49-F238E27FC236}">
                  <a16:creationId xmlns:a16="http://schemas.microsoft.com/office/drawing/2014/main" id="{F47FBE14-C017-3609-E914-511891FA16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[R] 77">
              <a:extLst>
                <a:ext uri="{FF2B5EF4-FFF2-40B4-BE49-F238E27FC236}">
                  <a16:creationId xmlns:a16="http://schemas.microsoft.com/office/drawing/2014/main" id="{019EB4F4-8F1C-B1DE-4AE3-C3BAAAE086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[R] 78">
              <a:extLst>
                <a:ext uri="{FF2B5EF4-FFF2-40B4-BE49-F238E27FC236}">
                  <a16:creationId xmlns:a16="http://schemas.microsoft.com/office/drawing/2014/main" id="{8F7586E7-F6F1-2526-DBEB-DDF2DBC164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F8423906-5A97-0AB7-CE2F-C8F389D37D43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36" name="타원 35">
            <a:extLst>
              <a:ext uri="{FF2B5EF4-FFF2-40B4-BE49-F238E27FC236}">
                <a16:creationId xmlns:a16="http://schemas.microsoft.com/office/drawing/2014/main" id="{A8AD87FF-E2E2-B5BB-D6B7-093F1733C203}"/>
              </a:ext>
            </a:extLst>
          </p:cNvPr>
          <p:cNvSpPr/>
          <p:nvPr/>
        </p:nvSpPr>
        <p:spPr>
          <a:xfrm>
            <a:off x="4185249" y="3035622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7" name="자유형 36">
            <a:extLst>
              <a:ext uri="{FF2B5EF4-FFF2-40B4-BE49-F238E27FC236}">
                <a16:creationId xmlns:a16="http://schemas.microsoft.com/office/drawing/2014/main" id="{82CC5EC8-1D12-06BD-E14B-3F68882EC0E2}"/>
              </a:ext>
            </a:extLst>
          </p:cNvPr>
          <p:cNvSpPr/>
          <p:nvPr/>
        </p:nvSpPr>
        <p:spPr>
          <a:xfrm rot="338470">
            <a:off x="4370713" y="3149196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151733BA-2979-F48A-9C9A-8F8EE1860835}"/>
              </a:ext>
            </a:extLst>
          </p:cNvPr>
          <p:cNvCxnSpPr>
            <a:cxnSpLocks/>
            <a:stCxn id="36" idx="4"/>
          </p:cNvCxnSpPr>
          <p:nvPr/>
        </p:nvCxnSpPr>
        <p:spPr>
          <a:xfrm>
            <a:off x="4398820" y="3462763"/>
            <a:ext cx="663203" cy="754884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id="{67661625-EC98-3370-D1A3-CA5B0FAC6805}"/>
              </a:ext>
            </a:extLst>
          </p:cNvPr>
          <p:cNvSpPr/>
          <p:nvPr/>
        </p:nvSpPr>
        <p:spPr>
          <a:xfrm>
            <a:off x="4186588" y="4446249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자유형 7">
            <a:extLst>
              <a:ext uri="{FF2B5EF4-FFF2-40B4-BE49-F238E27FC236}">
                <a16:creationId xmlns:a16="http://schemas.microsoft.com/office/drawing/2014/main" id="{4BB3D60D-B274-1D11-49D8-C27E676DD53B}"/>
              </a:ext>
            </a:extLst>
          </p:cNvPr>
          <p:cNvSpPr/>
          <p:nvPr/>
        </p:nvSpPr>
        <p:spPr>
          <a:xfrm rot="338470">
            <a:off x="4372052" y="4554405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DF3AE2D9-6370-FFDF-2268-CC92B8703F6F}"/>
              </a:ext>
            </a:extLst>
          </p:cNvPr>
          <p:cNvSpPr/>
          <p:nvPr/>
        </p:nvSpPr>
        <p:spPr>
          <a:xfrm>
            <a:off x="4848454" y="3035622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7" name="자유형 26">
            <a:extLst>
              <a:ext uri="{FF2B5EF4-FFF2-40B4-BE49-F238E27FC236}">
                <a16:creationId xmlns:a16="http://schemas.microsoft.com/office/drawing/2014/main" id="{1CF4783D-D04C-9C0E-80CE-96A84DC18BDE}"/>
              </a:ext>
            </a:extLst>
          </p:cNvPr>
          <p:cNvSpPr/>
          <p:nvPr/>
        </p:nvSpPr>
        <p:spPr>
          <a:xfrm rot="338470">
            <a:off x="5033918" y="3149196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8" name="직선 연결선[R] 27">
            <a:extLst>
              <a:ext uri="{FF2B5EF4-FFF2-40B4-BE49-F238E27FC236}">
                <a16:creationId xmlns:a16="http://schemas.microsoft.com/office/drawing/2014/main" id="{349BC2C2-7B7C-B94C-653C-1A70AC84E12F}"/>
              </a:ext>
            </a:extLst>
          </p:cNvPr>
          <p:cNvCxnSpPr>
            <a:cxnSpLocks/>
            <a:stCxn id="26" idx="4"/>
            <a:endCxn id="30" idx="0"/>
          </p:cNvCxnSpPr>
          <p:nvPr/>
        </p:nvCxnSpPr>
        <p:spPr>
          <a:xfrm>
            <a:off x="5062025" y="3462763"/>
            <a:ext cx="1339" cy="98348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타원 29">
            <a:extLst>
              <a:ext uri="{FF2B5EF4-FFF2-40B4-BE49-F238E27FC236}">
                <a16:creationId xmlns:a16="http://schemas.microsoft.com/office/drawing/2014/main" id="{FA8B6B71-CDC5-2E99-DCF6-0252E3CA421F}"/>
              </a:ext>
            </a:extLst>
          </p:cNvPr>
          <p:cNvSpPr/>
          <p:nvPr/>
        </p:nvSpPr>
        <p:spPr>
          <a:xfrm>
            <a:off x="4849793" y="4446249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자유형 31">
            <a:extLst>
              <a:ext uri="{FF2B5EF4-FFF2-40B4-BE49-F238E27FC236}">
                <a16:creationId xmlns:a16="http://schemas.microsoft.com/office/drawing/2014/main" id="{90E813D5-37CD-543A-15E6-D7F3FB1EFB79}"/>
              </a:ext>
            </a:extLst>
          </p:cNvPr>
          <p:cNvSpPr/>
          <p:nvPr/>
        </p:nvSpPr>
        <p:spPr>
          <a:xfrm rot="338470">
            <a:off x="5035257" y="4554405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C20AD3FC-7268-B976-9F57-EC667F9ED145}"/>
              </a:ext>
            </a:extLst>
          </p:cNvPr>
          <p:cNvSpPr/>
          <p:nvPr/>
        </p:nvSpPr>
        <p:spPr>
          <a:xfrm>
            <a:off x="5574189" y="3034471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0" name="자유형 49">
            <a:extLst>
              <a:ext uri="{FF2B5EF4-FFF2-40B4-BE49-F238E27FC236}">
                <a16:creationId xmlns:a16="http://schemas.microsoft.com/office/drawing/2014/main" id="{A8B3B07F-1295-ED35-4EA8-68BB4859C236}"/>
              </a:ext>
            </a:extLst>
          </p:cNvPr>
          <p:cNvSpPr/>
          <p:nvPr/>
        </p:nvSpPr>
        <p:spPr>
          <a:xfrm rot="338470">
            <a:off x="5759653" y="3148045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52" name="직선 연결선[R] 51">
            <a:extLst>
              <a:ext uri="{FF2B5EF4-FFF2-40B4-BE49-F238E27FC236}">
                <a16:creationId xmlns:a16="http://schemas.microsoft.com/office/drawing/2014/main" id="{E2EF53D4-59ED-7D73-340B-7D98B0FB45F8}"/>
              </a:ext>
            </a:extLst>
          </p:cNvPr>
          <p:cNvCxnSpPr>
            <a:cxnSpLocks/>
            <a:stCxn id="40" idx="4"/>
          </p:cNvCxnSpPr>
          <p:nvPr/>
        </p:nvCxnSpPr>
        <p:spPr>
          <a:xfrm flipH="1">
            <a:off x="5069892" y="3461612"/>
            <a:ext cx="717868" cy="73404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타원 52">
            <a:extLst>
              <a:ext uri="{FF2B5EF4-FFF2-40B4-BE49-F238E27FC236}">
                <a16:creationId xmlns:a16="http://schemas.microsoft.com/office/drawing/2014/main" id="{3633108A-EEF1-CE8D-BAEB-F4CFA76AFB93}"/>
              </a:ext>
            </a:extLst>
          </p:cNvPr>
          <p:cNvSpPr/>
          <p:nvPr/>
        </p:nvSpPr>
        <p:spPr>
          <a:xfrm>
            <a:off x="5575528" y="4445098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5" name="자유형 54">
            <a:extLst>
              <a:ext uri="{FF2B5EF4-FFF2-40B4-BE49-F238E27FC236}">
                <a16:creationId xmlns:a16="http://schemas.microsoft.com/office/drawing/2014/main" id="{971D5BD3-FA13-6B74-0ED5-57D9F9D0F88C}"/>
              </a:ext>
            </a:extLst>
          </p:cNvPr>
          <p:cNvSpPr/>
          <p:nvPr/>
        </p:nvSpPr>
        <p:spPr>
          <a:xfrm rot="338470">
            <a:off x="5760992" y="4553254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45CC4F8-F9C4-2A10-2B9F-7C8574A29829}"/>
              </a:ext>
            </a:extLst>
          </p:cNvPr>
          <p:cNvCxnSpPr>
            <a:cxnSpLocks/>
          </p:cNvCxnSpPr>
          <p:nvPr/>
        </p:nvCxnSpPr>
        <p:spPr>
          <a:xfrm>
            <a:off x="5067559" y="4878118"/>
            <a:ext cx="0" cy="669844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직선 연결선[R] 85">
            <a:extLst>
              <a:ext uri="{FF2B5EF4-FFF2-40B4-BE49-F238E27FC236}">
                <a16:creationId xmlns:a16="http://schemas.microsoft.com/office/drawing/2014/main" id="{42BF72EE-880F-C802-60CA-88C6DC51A22B}"/>
              </a:ext>
            </a:extLst>
          </p:cNvPr>
          <p:cNvCxnSpPr>
            <a:cxnSpLocks/>
            <a:stCxn id="53" idx="4"/>
          </p:cNvCxnSpPr>
          <p:nvPr/>
        </p:nvCxnSpPr>
        <p:spPr>
          <a:xfrm>
            <a:off x="5789099" y="4872239"/>
            <a:ext cx="0" cy="71208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직선 연결선[R] 88">
            <a:extLst>
              <a:ext uri="{FF2B5EF4-FFF2-40B4-BE49-F238E27FC236}">
                <a16:creationId xmlns:a16="http://schemas.microsoft.com/office/drawing/2014/main" id="{1C569608-0F73-7A61-71B0-A3C9C76F1C74}"/>
              </a:ext>
            </a:extLst>
          </p:cNvPr>
          <p:cNvCxnSpPr>
            <a:cxnSpLocks/>
            <a:stCxn id="7" idx="4"/>
          </p:cNvCxnSpPr>
          <p:nvPr/>
        </p:nvCxnSpPr>
        <p:spPr>
          <a:xfrm>
            <a:off x="4400159" y="4873390"/>
            <a:ext cx="0" cy="64369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900B289C-66DC-4338-84F1-78D254578FDE}"/>
              </a:ext>
            </a:extLst>
          </p:cNvPr>
          <p:cNvSpPr txBox="1"/>
          <p:nvPr/>
        </p:nvSpPr>
        <p:spPr>
          <a:xfrm>
            <a:off x="7446096" y="4485875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AF07C33E-862B-7CAE-2C6C-D8870DE0006B}"/>
              </a:ext>
            </a:extLst>
          </p:cNvPr>
          <p:cNvSpPr txBox="1"/>
          <p:nvPr/>
        </p:nvSpPr>
        <p:spPr>
          <a:xfrm>
            <a:off x="7451774" y="4779167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096F9906-906B-A68C-6E2E-620170CDF91B}"/>
              </a:ext>
            </a:extLst>
          </p:cNvPr>
          <p:cNvSpPr txBox="1"/>
          <p:nvPr/>
        </p:nvSpPr>
        <p:spPr>
          <a:xfrm>
            <a:off x="7988626" y="4504211"/>
            <a:ext cx="420332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9451A5A2-88F8-6D92-D114-861678EB2551}"/>
              </a:ext>
            </a:extLst>
          </p:cNvPr>
          <p:cNvSpPr/>
          <p:nvPr/>
        </p:nvSpPr>
        <p:spPr>
          <a:xfrm>
            <a:off x="3522460" y="3050061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자유형 18">
            <a:extLst>
              <a:ext uri="{FF2B5EF4-FFF2-40B4-BE49-F238E27FC236}">
                <a16:creationId xmlns:a16="http://schemas.microsoft.com/office/drawing/2014/main" id="{569F8FD7-EF06-058D-B505-3E55616D85A5}"/>
              </a:ext>
            </a:extLst>
          </p:cNvPr>
          <p:cNvSpPr/>
          <p:nvPr/>
        </p:nvSpPr>
        <p:spPr>
          <a:xfrm rot="338470">
            <a:off x="3707924" y="3163635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981B37E6-F080-66B8-5EF1-02788A1765CE}"/>
              </a:ext>
            </a:extLst>
          </p:cNvPr>
          <p:cNvCxnSpPr>
            <a:cxnSpLocks/>
            <a:stCxn id="18" idx="5"/>
          </p:cNvCxnSpPr>
          <p:nvPr/>
        </p:nvCxnSpPr>
        <p:spPr>
          <a:xfrm>
            <a:off x="3887048" y="3414649"/>
            <a:ext cx="1174485" cy="78807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타원 30">
            <a:extLst>
              <a:ext uri="{FF2B5EF4-FFF2-40B4-BE49-F238E27FC236}">
                <a16:creationId xmlns:a16="http://schemas.microsoft.com/office/drawing/2014/main" id="{2C707C5F-DEE0-98E1-800B-A6412BB43D1F}"/>
              </a:ext>
            </a:extLst>
          </p:cNvPr>
          <p:cNvSpPr/>
          <p:nvPr/>
        </p:nvSpPr>
        <p:spPr>
          <a:xfrm>
            <a:off x="6165653" y="3045135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4" name="자유형 33">
            <a:extLst>
              <a:ext uri="{FF2B5EF4-FFF2-40B4-BE49-F238E27FC236}">
                <a16:creationId xmlns:a16="http://schemas.microsoft.com/office/drawing/2014/main" id="{C80C0A29-0A9A-43EA-445B-960569C05635}"/>
              </a:ext>
            </a:extLst>
          </p:cNvPr>
          <p:cNvSpPr/>
          <p:nvPr/>
        </p:nvSpPr>
        <p:spPr>
          <a:xfrm rot="338470">
            <a:off x="6351117" y="3158709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1D8D1C82-313B-1394-6D82-0EED3D306B17}"/>
              </a:ext>
            </a:extLst>
          </p:cNvPr>
          <p:cNvCxnSpPr>
            <a:cxnSpLocks/>
            <a:stCxn id="31" idx="3"/>
          </p:cNvCxnSpPr>
          <p:nvPr/>
        </p:nvCxnSpPr>
        <p:spPr>
          <a:xfrm flipH="1">
            <a:off x="5054907" y="3409723"/>
            <a:ext cx="1173299" cy="79080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타원 48">
            <a:extLst>
              <a:ext uri="{FF2B5EF4-FFF2-40B4-BE49-F238E27FC236}">
                <a16:creationId xmlns:a16="http://schemas.microsoft.com/office/drawing/2014/main" id="{27B7C219-2420-F145-522C-0DA3F69D4923}"/>
              </a:ext>
            </a:extLst>
          </p:cNvPr>
          <p:cNvSpPr/>
          <p:nvPr/>
        </p:nvSpPr>
        <p:spPr>
          <a:xfrm>
            <a:off x="2904424" y="3054348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4" name="자유형 53">
            <a:extLst>
              <a:ext uri="{FF2B5EF4-FFF2-40B4-BE49-F238E27FC236}">
                <a16:creationId xmlns:a16="http://schemas.microsoft.com/office/drawing/2014/main" id="{8510AAAA-47C8-759C-5673-54C74DEB3B8C}"/>
              </a:ext>
            </a:extLst>
          </p:cNvPr>
          <p:cNvSpPr/>
          <p:nvPr/>
        </p:nvSpPr>
        <p:spPr>
          <a:xfrm rot="338470">
            <a:off x="3089888" y="3167922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8D328992-5842-2F81-DD87-E53D61F915F9}"/>
              </a:ext>
            </a:extLst>
          </p:cNvPr>
          <p:cNvSpPr/>
          <p:nvPr/>
        </p:nvSpPr>
        <p:spPr>
          <a:xfrm>
            <a:off x="6746900" y="3050061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2" name="자유형 81">
            <a:extLst>
              <a:ext uri="{FF2B5EF4-FFF2-40B4-BE49-F238E27FC236}">
                <a16:creationId xmlns:a16="http://schemas.microsoft.com/office/drawing/2014/main" id="{85864D4B-562D-EBEF-85C9-7F04EB052845}"/>
              </a:ext>
            </a:extLst>
          </p:cNvPr>
          <p:cNvSpPr/>
          <p:nvPr/>
        </p:nvSpPr>
        <p:spPr>
          <a:xfrm rot="338470">
            <a:off x="6932364" y="3163635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84" name="직선 연결선[R] 83">
            <a:extLst>
              <a:ext uri="{FF2B5EF4-FFF2-40B4-BE49-F238E27FC236}">
                <a16:creationId xmlns:a16="http://schemas.microsoft.com/office/drawing/2014/main" id="{3637F90B-74ED-A149-08CD-A77F0D8118F4}"/>
              </a:ext>
            </a:extLst>
          </p:cNvPr>
          <p:cNvCxnSpPr>
            <a:cxnSpLocks/>
            <a:stCxn id="49" idx="4"/>
          </p:cNvCxnSpPr>
          <p:nvPr/>
        </p:nvCxnSpPr>
        <p:spPr>
          <a:xfrm>
            <a:off x="3117995" y="3481489"/>
            <a:ext cx="1945367" cy="71738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직선 연결선[R] 89">
            <a:extLst>
              <a:ext uri="{FF2B5EF4-FFF2-40B4-BE49-F238E27FC236}">
                <a16:creationId xmlns:a16="http://schemas.microsoft.com/office/drawing/2014/main" id="{93B0E5A5-5F00-B15D-1D54-507840ABC412}"/>
              </a:ext>
            </a:extLst>
          </p:cNvPr>
          <p:cNvCxnSpPr>
            <a:cxnSpLocks/>
            <a:stCxn id="81" idx="4"/>
          </p:cNvCxnSpPr>
          <p:nvPr/>
        </p:nvCxnSpPr>
        <p:spPr>
          <a:xfrm flipH="1">
            <a:off x="5061533" y="3477202"/>
            <a:ext cx="1898938" cy="72013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3" name="그룹 102">
            <a:extLst>
              <a:ext uri="{FF2B5EF4-FFF2-40B4-BE49-F238E27FC236}">
                <a16:creationId xmlns:a16="http://schemas.microsoft.com/office/drawing/2014/main" id="{12BAF97D-0209-0D0B-5B9E-DEAFE0CB9F67}"/>
              </a:ext>
            </a:extLst>
          </p:cNvPr>
          <p:cNvGrpSpPr/>
          <p:nvPr/>
        </p:nvGrpSpPr>
        <p:grpSpPr>
          <a:xfrm>
            <a:off x="4099200" y="5600165"/>
            <a:ext cx="524139" cy="488856"/>
            <a:chOff x="1758155" y="3450653"/>
            <a:chExt cx="1158634" cy="1080638"/>
          </a:xfrm>
        </p:grpSpPr>
        <p:sp>
          <p:nvSpPr>
            <p:cNvPr id="104" name="모서리가 둥근 직사각형 103">
              <a:extLst>
                <a:ext uri="{FF2B5EF4-FFF2-40B4-BE49-F238E27FC236}">
                  <a16:creationId xmlns:a16="http://schemas.microsoft.com/office/drawing/2014/main" id="{EB34779C-C077-F149-E799-9C20CD9C9C4A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05" name="모서리가 둥근 직사각형 104">
              <a:extLst>
                <a:ext uri="{FF2B5EF4-FFF2-40B4-BE49-F238E27FC236}">
                  <a16:creationId xmlns:a16="http://schemas.microsoft.com/office/drawing/2014/main" id="{1A467193-3880-F239-9C6B-6B2E95AC1C1F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06" name="직선 연결선[R] 105">
              <a:extLst>
                <a:ext uri="{FF2B5EF4-FFF2-40B4-BE49-F238E27FC236}">
                  <a16:creationId xmlns:a16="http://schemas.microsoft.com/office/drawing/2014/main" id="{8CF1C547-715C-579A-38EF-4EA68AA8A1BD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[R] 106">
              <a:extLst>
                <a:ext uri="{FF2B5EF4-FFF2-40B4-BE49-F238E27FC236}">
                  <a16:creationId xmlns:a16="http://schemas.microsoft.com/office/drawing/2014/main" id="{F44E214C-5474-76BF-5E1C-BCB89EAEF8B6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연결선[R] 107">
              <a:extLst>
                <a:ext uri="{FF2B5EF4-FFF2-40B4-BE49-F238E27FC236}">
                  <a16:creationId xmlns:a16="http://schemas.microsoft.com/office/drawing/2014/main" id="{EC5A8DEB-D631-1DB6-8AB1-47DFF969937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연결선[R] 108">
              <a:extLst>
                <a:ext uri="{FF2B5EF4-FFF2-40B4-BE49-F238E27FC236}">
                  <a16:creationId xmlns:a16="http://schemas.microsoft.com/office/drawing/2014/main" id="{8C93F6AB-5C1A-3D47-050E-427A8D39FDE0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직선 연결선[R] 109">
              <a:extLst>
                <a:ext uri="{FF2B5EF4-FFF2-40B4-BE49-F238E27FC236}">
                  <a16:creationId xmlns:a16="http://schemas.microsoft.com/office/drawing/2014/main" id="{7A50B9ED-F60B-CFAB-656A-354DF266FEC7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연결선[R] 110">
              <a:extLst>
                <a:ext uri="{FF2B5EF4-FFF2-40B4-BE49-F238E27FC236}">
                  <a16:creationId xmlns:a16="http://schemas.microsoft.com/office/drawing/2014/main" id="{62715F6F-3199-E23A-3218-D526A1681328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연결선[R] 111">
              <a:extLst>
                <a:ext uri="{FF2B5EF4-FFF2-40B4-BE49-F238E27FC236}">
                  <a16:creationId xmlns:a16="http://schemas.microsoft.com/office/drawing/2014/main" id="{44417CEA-1E8D-525C-28D9-D4C49F08286C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연결선[R] 112">
              <a:extLst>
                <a:ext uri="{FF2B5EF4-FFF2-40B4-BE49-F238E27FC236}">
                  <a16:creationId xmlns:a16="http://schemas.microsoft.com/office/drawing/2014/main" id="{DFE0612B-B461-FD0D-2970-FD14ACA289A2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연결선[R] 113">
              <a:extLst>
                <a:ext uri="{FF2B5EF4-FFF2-40B4-BE49-F238E27FC236}">
                  <a16:creationId xmlns:a16="http://schemas.microsoft.com/office/drawing/2014/main" id="{05D1BCC6-C386-1E1C-91AB-BDACB97577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연결선[R] 114">
              <a:extLst>
                <a:ext uri="{FF2B5EF4-FFF2-40B4-BE49-F238E27FC236}">
                  <a16:creationId xmlns:a16="http://schemas.microsoft.com/office/drawing/2014/main" id="{44BFB646-92CE-DD71-234D-AB1A0E4843D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연결선[R] 115">
              <a:extLst>
                <a:ext uri="{FF2B5EF4-FFF2-40B4-BE49-F238E27FC236}">
                  <a16:creationId xmlns:a16="http://schemas.microsoft.com/office/drawing/2014/main" id="{3CCF5714-B2F7-C116-C3BE-6287AED6818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[R] 116">
              <a:extLst>
                <a:ext uri="{FF2B5EF4-FFF2-40B4-BE49-F238E27FC236}">
                  <a16:creationId xmlns:a16="http://schemas.microsoft.com/office/drawing/2014/main" id="{2E36CDFC-7BD8-A13A-1B61-5785A19FA7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직선 연결선[R] 117">
              <a:extLst>
                <a:ext uri="{FF2B5EF4-FFF2-40B4-BE49-F238E27FC236}">
                  <a16:creationId xmlns:a16="http://schemas.microsoft.com/office/drawing/2014/main" id="{EFD18815-F920-F5E6-5497-9C8EC20373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직선 연결선[R] 118">
              <a:extLst>
                <a:ext uri="{FF2B5EF4-FFF2-40B4-BE49-F238E27FC236}">
                  <a16:creationId xmlns:a16="http://schemas.microsoft.com/office/drawing/2014/main" id="{53CC4295-210E-9288-65A7-5460771124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직선 연결선[R] 119">
              <a:extLst>
                <a:ext uri="{FF2B5EF4-FFF2-40B4-BE49-F238E27FC236}">
                  <a16:creationId xmlns:a16="http://schemas.microsoft.com/office/drawing/2014/main" id="{07B633BB-848B-14DE-64AE-996959F534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직선 연결선[R] 120">
              <a:extLst>
                <a:ext uri="{FF2B5EF4-FFF2-40B4-BE49-F238E27FC236}">
                  <a16:creationId xmlns:a16="http://schemas.microsoft.com/office/drawing/2014/main" id="{BF7F83F9-5AF6-1FEE-BD5C-A2927B52A0A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226BEC59-F6F0-464B-34D7-720611D07E0B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EEFD30F1-9CBB-2464-ED0F-667846F59CA9}"/>
              </a:ext>
            </a:extLst>
          </p:cNvPr>
          <p:cNvGrpSpPr/>
          <p:nvPr/>
        </p:nvGrpSpPr>
        <p:grpSpPr>
          <a:xfrm>
            <a:off x="5525688" y="5619666"/>
            <a:ext cx="524139" cy="488856"/>
            <a:chOff x="1758155" y="3450653"/>
            <a:chExt cx="1158634" cy="1080638"/>
          </a:xfrm>
        </p:grpSpPr>
        <p:sp>
          <p:nvSpPr>
            <p:cNvPr id="124" name="모서리가 둥근 직사각형 123">
              <a:extLst>
                <a:ext uri="{FF2B5EF4-FFF2-40B4-BE49-F238E27FC236}">
                  <a16:creationId xmlns:a16="http://schemas.microsoft.com/office/drawing/2014/main" id="{772F046A-EC8A-F400-74D3-5F462176DFF0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25" name="모서리가 둥근 직사각형 124">
              <a:extLst>
                <a:ext uri="{FF2B5EF4-FFF2-40B4-BE49-F238E27FC236}">
                  <a16:creationId xmlns:a16="http://schemas.microsoft.com/office/drawing/2014/main" id="{D932D3A8-F7F6-390D-BAFE-C07E7ADAE26C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26" name="직선 연결선[R] 125">
              <a:extLst>
                <a:ext uri="{FF2B5EF4-FFF2-40B4-BE49-F238E27FC236}">
                  <a16:creationId xmlns:a16="http://schemas.microsoft.com/office/drawing/2014/main" id="{E766F203-619B-1BE2-D093-A3A64F18D5F3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직선 연결선[R] 126">
              <a:extLst>
                <a:ext uri="{FF2B5EF4-FFF2-40B4-BE49-F238E27FC236}">
                  <a16:creationId xmlns:a16="http://schemas.microsoft.com/office/drawing/2014/main" id="{DEB3659C-4C28-FB69-F21A-28BD9B297796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직선 연결선[R] 127">
              <a:extLst>
                <a:ext uri="{FF2B5EF4-FFF2-40B4-BE49-F238E27FC236}">
                  <a16:creationId xmlns:a16="http://schemas.microsoft.com/office/drawing/2014/main" id="{C47E4D9A-6E3D-6980-B287-3190C3650DF0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직선 연결선[R] 128">
              <a:extLst>
                <a:ext uri="{FF2B5EF4-FFF2-40B4-BE49-F238E27FC236}">
                  <a16:creationId xmlns:a16="http://schemas.microsoft.com/office/drawing/2014/main" id="{30EF019F-197A-685D-14A9-29563CBE60BF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직선 연결선[R] 129">
              <a:extLst>
                <a:ext uri="{FF2B5EF4-FFF2-40B4-BE49-F238E27FC236}">
                  <a16:creationId xmlns:a16="http://schemas.microsoft.com/office/drawing/2014/main" id="{C62D453A-720D-B418-2276-6A69B317D4B5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직선 연결선[R] 130">
              <a:extLst>
                <a:ext uri="{FF2B5EF4-FFF2-40B4-BE49-F238E27FC236}">
                  <a16:creationId xmlns:a16="http://schemas.microsoft.com/office/drawing/2014/main" id="{71167137-3063-7793-A377-967ABCF0FD15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직선 연결선[R] 131">
              <a:extLst>
                <a:ext uri="{FF2B5EF4-FFF2-40B4-BE49-F238E27FC236}">
                  <a16:creationId xmlns:a16="http://schemas.microsoft.com/office/drawing/2014/main" id="{FA7091E4-6B85-6020-4116-D445085A5B9D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연결선[R] 132">
              <a:extLst>
                <a:ext uri="{FF2B5EF4-FFF2-40B4-BE49-F238E27FC236}">
                  <a16:creationId xmlns:a16="http://schemas.microsoft.com/office/drawing/2014/main" id="{877C923B-315C-7709-CA50-F8FADB9BED0F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직선 연결선[R] 133">
              <a:extLst>
                <a:ext uri="{FF2B5EF4-FFF2-40B4-BE49-F238E27FC236}">
                  <a16:creationId xmlns:a16="http://schemas.microsoft.com/office/drawing/2014/main" id="{DDD18124-262B-890B-93A8-E646CE4B8DB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직선 연결선[R] 134">
              <a:extLst>
                <a:ext uri="{FF2B5EF4-FFF2-40B4-BE49-F238E27FC236}">
                  <a16:creationId xmlns:a16="http://schemas.microsoft.com/office/drawing/2014/main" id="{45C2DF38-91CF-10AB-DE6B-6D1B07D9131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직선 연결선[R] 135">
              <a:extLst>
                <a:ext uri="{FF2B5EF4-FFF2-40B4-BE49-F238E27FC236}">
                  <a16:creationId xmlns:a16="http://schemas.microsoft.com/office/drawing/2014/main" id="{7933E445-E371-4AD8-DDAD-8C1BDA7C0B5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직선 연결선[R] 136">
              <a:extLst>
                <a:ext uri="{FF2B5EF4-FFF2-40B4-BE49-F238E27FC236}">
                  <a16:creationId xmlns:a16="http://schemas.microsoft.com/office/drawing/2014/main" id="{A93C6BC4-5FC2-A7E3-82C3-5073E4E10AB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직선 연결선[R] 137">
              <a:extLst>
                <a:ext uri="{FF2B5EF4-FFF2-40B4-BE49-F238E27FC236}">
                  <a16:creationId xmlns:a16="http://schemas.microsoft.com/office/drawing/2014/main" id="{6CCB7175-A39F-A116-2D56-799C107E5D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직선 연결선[R] 138">
              <a:extLst>
                <a:ext uri="{FF2B5EF4-FFF2-40B4-BE49-F238E27FC236}">
                  <a16:creationId xmlns:a16="http://schemas.microsoft.com/office/drawing/2014/main" id="{8A896713-27AA-35F0-E953-19D7BDAF1C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직선 연결선[R] 139">
              <a:extLst>
                <a:ext uri="{FF2B5EF4-FFF2-40B4-BE49-F238E27FC236}">
                  <a16:creationId xmlns:a16="http://schemas.microsoft.com/office/drawing/2014/main" id="{0FC2CB25-96D7-EA2E-0D41-3590BE9CD4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직선 연결선[R] 140">
              <a:extLst>
                <a:ext uri="{FF2B5EF4-FFF2-40B4-BE49-F238E27FC236}">
                  <a16:creationId xmlns:a16="http://schemas.microsoft.com/office/drawing/2014/main" id="{0166333B-3ED6-027B-BE49-1BC0D84861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AD26CD77-1BED-0224-050E-E8C420A7C16C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157" name="직선 연결선[R] 156">
            <a:extLst>
              <a:ext uri="{FF2B5EF4-FFF2-40B4-BE49-F238E27FC236}">
                <a16:creationId xmlns:a16="http://schemas.microsoft.com/office/drawing/2014/main" id="{49FCAA73-2664-6CE6-5F7A-4E096125A42A}"/>
              </a:ext>
            </a:extLst>
          </p:cNvPr>
          <p:cNvCxnSpPr>
            <a:cxnSpLocks/>
            <a:endCxn id="7" idx="0"/>
          </p:cNvCxnSpPr>
          <p:nvPr/>
        </p:nvCxnSpPr>
        <p:spPr>
          <a:xfrm flipH="1">
            <a:off x="4400159" y="4195658"/>
            <a:ext cx="654256" cy="25059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0" name="직선 연결선[R] 159">
            <a:extLst>
              <a:ext uri="{FF2B5EF4-FFF2-40B4-BE49-F238E27FC236}">
                <a16:creationId xmlns:a16="http://schemas.microsoft.com/office/drawing/2014/main" id="{A7223767-79C8-39DF-65C0-CBD03EC0EFE3}"/>
              </a:ext>
            </a:extLst>
          </p:cNvPr>
          <p:cNvCxnSpPr>
            <a:cxnSpLocks/>
            <a:endCxn id="53" idx="0"/>
          </p:cNvCxnSpPr>
          <p:nvPr/>
        </p:nvCxnSpPr>
        <p:spPr>
          <a:xfrm>
            <a:off x="5061533" y="4195010"/>
            <a:ext cx="727566" cy="25008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D6A0871-CF47-3BC7-29DC-6D83D863E87D}"/>
              </a:ext>
            </a:extLst>
          </p:cNvPr>
          <p:cNvSpPr txBox="1"/>
          <p:nvPr/>
        </p:nvSpPr>
        <p:spPr>
          <a:xfrm>
            <a:off x="7308736" y="3478762"/>
            <a:ext cx="124119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Libraryies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569628451"/>
      </p:ext>
    </p:extLst>
  </p:cSld>
  <p:clrMapOvr>
    <a:masterClrMapping/>
  </p:clrMapOvr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337464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[Async]()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B363CB4D-7CCE-FF7F-9A56-807D683AA1B2}"/>
              </a:ext>
            </a:extLst>
          </p:cNvPr>
          <p:cNvSpPr/>
          <p:nvPr/>
        </p:nvSpPr>
        <p:spPr>
          <a:xfrm>
            <a:off x="3497168" y="2069522"/>
            <a:ext cx="2040092" cy="3254104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6B5E1AE7-7D22-0AA7-46C7-A1A4107E112E}"/>
              </a:ext>
            </a:extLst>
          </p:cNvPr>
          <p:cNvSpPr/>
          <p:nvPr/>
        </p:nvSpPr>
        <p:spPr>
          <a:xfrm>
            <a:off x="7435902" y="3207780"/>
            <a:ext cx="4307615" cy="2115850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3882FBD9-716B-3C41-7903-799BA21636A2}"/>
              </a:ext>
            </a:extLst>
          </p:cNvPr>
          <p:cNvSpPr/>
          <p:nvPr/>
        </p:nvSpPr>
        <p:spPr>
          <a:xfrm>
            <a:off x="9783991" y="3375833"/>
            <a:ext cx="1881107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UniRun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4E63756A-A272-98C2-8B86-3295C25388B6}"/>
              </a:ext>
            </a:extLst>
          </p:cNvPr>
          <p:cNvSpPr/>
          <p:nvPr/>
        </p:nvSpPr>
        <p:spPr>
          <a:xfrm>
            <a:off x="9783991" y="4662169"/>
            <a:ext cx="1881107" cy="59425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418EE55-6C2F-8CF7-D97F-32C74FCB852A}"/>
              </a:ext>
            </a:extLst>
          </p:cNvPr>
          <p:cNvCxnSpPr>
            <a:cxnSpLocks/>
            <a:stCxn id="9" idx="2"/>
            <a:endCxn id="13" idx="0"/>
          </p:cNvCxnSpPr>
          <p:nvPr/>
        </p:nvCxnSpPr>
        <p:spPr>
          <a:xfrm>
            <a:off x="10724545" y="3774061"/>
            <a:ext cx="0" cy="2313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EA204862-3E1E-F04D-2251-47BF575093FF}"/>
              </a:ext>
            </a:extLst>
          </p:cNvPr>
          <p:cNvSpPr/>
          <p:nvPr/>
        </p:nvSpPr>
        <p:spPr>
          <a:xfrm>
            <a:off x="9783991" y="4005410"/>
            <a:ext cx="1881107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Runnable.run()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0374372-35E9-473B-93FB-AEDD4533727A}"/>
              </a:ext>
            </a:extLst>
          </p:cNvPr>
          <p:cNvSpPr/>
          <p:nvPr/>
        </p:nvSpPr>
        <p:spPr>
          <a:xfrm>
            <a:off x="280966" y="950669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CFF58D7-0B07-9FBD-2168-DFD9D71C0C77}"/>
              </a:ext>
            </a:extLst>
          </p:cNvPr>
          <p:cNvCxnSpPr>
            <a:cxnSpLocks/>
            <a:stCxn id="13" idx="2"/>
            <a:endCxn id="11" idx="0"/>
          </p:cNvCxnSpPr>
          <p:nvPr/>
        </p:nvCxnSpPr>
        <p:spPr>
          <a:xfrm>
            <a:off x="10724545" y="4403638"/>
            <a:ext cx="0" cy="2585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100A702-55B9-178A-D6AE-65D5B18695ED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1905305" y="1149783"/>
            <a:ext cx="5431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15613AA-283A-4E79-7CA3-4595FF36C968}"/>
              </a:ext>
            </a:extLst>
          </p:cNvPr>
          <p:cNvSpPr txBox="1"/>
          <p:nvPr/>
        </p:nvSpPr>
        <p:spPr>
          <a:xfrm>
            <a:off x="3781331" y="882288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99B3452-EDE5-2144-90D1-FDED66A8F63D}"/>
              </a:ext>
            </a:extLst>
          </p:cNvPr>
          <p:cNvSpPr/>
          <p:nvPr/>
        </p:nvSpPr>
        <p:spPr>
          <a:xfrm>
            <a:off x="7542940" y="3375833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993B71B-2530-CF43-6531-4B704294D1BE}"/>
              </a:ext>
            </a:extLst>
          </p:cNvPr>
          <p:cNvCxnSpPr>
            <a:cxnSpLocks/>
            <a:stCxn id="21" idx="3"/>
            <a:endCxn id="9" idx="1"/>
          </p:cNvCxnSpPr>
          <p:nvPr/>
        </p:nvCxnSpPr>
        <p:spPr>
          <a:xfrm>
            <a:off x="9296011" y="3574947"/>
            <a:ext cx="4879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E49EDDD-0F32-0EFE-EAFF-8F40F380C905}"/>
              </a:ext>
            </a:extLst>
          </p:cNvPr>
          <p:cNvSpPr txBox="1"/>
          <p:nvPr/>
        </p:nvSpPr>
        <p:spPr>
          <a:xfrm>
            <a:off x="9255558" y="3321983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DF136BB-219E-DA1F-22DA-026B6C945D09}"/>
              </a:ext>
            </a:extLst>
          </p:cNvPr>
          <p:cNvSpPr/>
          <p:nvPr/>
        </p:nvSpPr>
        <p:spPr>
          <a:xfrm>
            <a:off x="7542940" y="4131880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BE91FAB2-10D7-1710-FFF8-0779F862FFDB}"/>
              </a:ext>
            </a:extLst>
          </p:cNvPr>
          <p:cNvCxnSpPr>
            <a:cxnSpLocks/>
            <a:stCxn id="14" idx="2"/>
            <a:endCxn id="87" idx="0"/>
          </p:cNvCxnSpPr>
          <p:nvPr/>
        </p:nvCxnSpPr>
        <p:spPr>
          <a:xfrm>
            <a:off x="1093136" y="1348897"/>
            <a:ext cx="0" cy="13985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7680D25-B141-C665-B5FA-FFA84EFE291F}"/>
              </a:ext>
            </a:extLst>
          </p:cNvPr>
          <p:cNvCxnSpPr>
            <a:cxnSpLocks/>
            <a:stCxn id="87" idx="3"/>
            <a:endCxn id="74" idx="1"/>
          </p:cNvCxnSpPr>
          <p:nvPr/>
        </p:nvCxnSpPr>
        <p:spPr>
          <a:xfrm>
            <a:off x="1948819" y="2946528"/>
            <a:ext cx="1694388" cy="1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770187B-E2DB-C317-D25A-EDC234BDA2DD}"/>
              </a:ext>
            </a:extLst>
          </p:cNvPr>
          <p:cNvSpPr txBox="1"/>
          <p:nvPr/>
        </p:nvSpPr>
        <p:spPr>
          <a:xfrm>
            <a:off x="1968723" y="2679898"/>
            <a:ext cx="14757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thenRun[Async]()</a:t>
            </a:r>
            <a:endParaRPr lang="ko-Kore-KR" altLang="en-US" sz="1200"/>
          </a:p>
        </p:txBody>
      </p:sp>
      <p:sp>
        <p:nvSpPr>
          <p:cNvPr id="74" name="모서리가 둥근 직사각형 73">
            <a:extLst>
              <a:ext uri="{FF2B5EF4-FFF2-40B4-BE49-F238E27FC236}">
                <a16:creationId xmlns:a16="http://schemas.microsoft.com/office/drawing/2014/main" id="{000BEE86-141C-4A74-218C-6D76E66C9B12}"/>
              </a:ext>
            </a:extLst>
          </p:cNvPr>
          <p:cNvSpPr/>
          <p:nvPr/>
        </p:nvSpPr>
        <p:spPr>
          <a:xfrm>
            <a:off x="3643207" y="2205329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UniRun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F99EA41A-36CB-2E58-3D59-50C31CA7B295}"/>
              </a:ext>
            </a:extLst>
          </p:cNvPr>
          <p:cNvSpPr/>
          <p:nvPr/>
        </p:nvSpPr>
        <p:spPr>
          <a:xfrm>
            <a:off x="3696508" y="3185611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88E98876-D47D-29C0-D5C6-1E2AF160E870}"/>
              </a:ext>
            </a:extLst>
          </p:cNvPr>
          <p:cNvSpPr/>
          <p:nvPr/>
        </p:nvSpPr>
        <p:spPr>
          <a:xfrm>
            <a:off x="3702744" y="2721052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모서리가 둥근 직사각형 86">
            <a:extLst>
              <a:ext uri="{FF2B5EF4-FFF2-40B4-BE49-F238E27FC236}">
                <a16:creationId xmlns:a16="http://schemas.microsoft.com/office/drawing/2014/main" id="{CA389AA2-08C3-7541-D14D-BB05E6EE4EE1}"/>
              </a:ext>
            </a:extLst>
          </p:cNvPr>
          <p:cNvSpPr/>
          <p:nvPr/>
        </p:nvSpPr>
        <p:spPr>
          <a:xfrm>
            <a:off x="237452" y="2747414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87F0F98-69D1-9538-DFEB-316824B13A16}"/>
              </a:ext>
            </a:extLst>
          </p:cNvPr>
          <p:cNvSpPr txBox="1"/>
          <p:nvPr/>
        </p:nvSpPr>
        <p:spPr>
          <a:xfrm>
            <a:off x="2209838" y="2980567"/>
            <a:ext cx="81339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000"/>
          </a:p>
        </p:txBody>
      </p:sp>
      <p:sp>
        <p:nvSpPr>
          <p:cNvPr id="129" name="다이아몬드 128">
            <a:extLst>
              <a:ext uri="{FF2B5EF4-FFF2-40B4-BE49-F238E27FC236}">
                <a16:creationId xmlns:a16="http://schemas.microsoft.com/office/drawing/2014/main" id="{0B5D22BC-B7ED-AD4C-8BEB-A3548112CC5F}"/>
              </a:ext>
            </a:extLst>
          </p:cNvPr>
          <p:cNvSpPr/>
          <p:nvPr/>
        </p:nvSpPr>
        <p:spPr>
          <a:xfrm>
            <a:off x="5864984" y="2549502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4" name="모서리가 둥근 직사각형 143">
            <a:extLst>
              <a:ext uri="{FF2B5EF4-FFF2-40B4-BE49-F238E27FC236}">
                <a16:creationId xmlns:a16="http://schemas.microsoft.com/office/drawing/2014/main" id="{5299F7EA-9458-EB33-1E16-F355EDA4940B}"/>
              </a:ext>
            </a:extLst>
          </p:cNvPr>
          <p:cNvSpPr/>
          <p:nvPr/>
        </p:nvSpPr>
        <p:spPr>
          <a:xfrm>
            <a:off x="7427672" y="929549"/>
            <a:ext cx="4307615" cy="212917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5" name="모서리가 둥근 직사각형 144">
            <a:extLst>
              <a:ext uri="{FF2B5EF4-FFF2-40B4-BE49-F238E27FC236}">
                <a16:creationId xmlns:a16="http://schemas.microsoft.com/office/drawing/2014/main" id="{DFC05516-1BA7-EF1F-33FF-BDCC68117C0D}"/>
              </a:ext>
            </a:extLst>
          </p:cNvPr>
          <p:cNvSpPr/>
          <p:nvPr/>
        </p:nvSpPr>
        <p:spPr>
          <a:xfrm>
            <a:off x="9858120" y="1025878"/>
            <a:ext cx="1681800" cy="409186"/>
          </a:xfrm>
          <a:prstGeom prst="roundRect">
            <a:avLst>
              <a:gd name="adj" fmla="val 6078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lang="en-US" altLang="ko-KR" sz="11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A553B27F-01CF-329A-610D-EBF7F57D9257}"/>
              </a:ext>
            </a:extLst>
          </p:cNvPr>
          <p:cNvSpPr/>
          <p:nvPr/>
        </p:nvSpPr>
        <p:spPr>
          <a:xfrm>
            <a:off x="7543944" y="1028499"/>
            <a:ext cx="1726654" cy="409186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779184E1-663F-18B6-14F8-E7BD09BC7435}"/>
              </a:ext>
            </a:extLst>
          </p:cNvPr>
          <p:cNvCxnSpPr>
            <a:cxnSpLocks/>
            <a:stCxn id="146" idx="3"/>
            <a:endCxn id="145" idx="1"/>
          </p:cNvCxnSpPr>
          <p:nvPr/>
        </p:nvCxnSpPr>
        <p:spPr>
          <a:xfrm flipV="1">
            <a:off x="9270598" y="1230471"/>
            <a:ext cx="587522" cy="2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AD154D52-DECF-9B82-B29B-6EFEAB9FBCAF}"/>
              </a:ext>
            </a:extLst>
          </p:cNvPr>
          <p:cNvSpPr txBox="1"/>
          <p:nvPr/>
        </p:nvSpPr>
        <p:spPr>
          <a:xfrm>
            <a:off x="9244223" y="1020788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0CF78F1E-B4DF-C8AF-4079-FABC90830D55}"/>
              </a:ext>
            </a:extLst>
          </p:cNvPr>
          <p:cNvCxnSpPr>
            <a:cxnSpLocks/>
            <a:endCxn id="129" idx="1"/>
          </p:cNvCxnSpPr>
          <p:nvPr/>
        </p:nvCxnSpPr>
        <p:spPr>
          <a:xfrm>
            <a:off x="5537260" y="2952500"/>
            <a:ext cx="3277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9FB819DA-393D-917D-5731-2A7A3C58E587}"/>
              </a:ext>
            </a:extLst>
          </p:cNvPr>
          <p:cNvSpPr txBox="1"/>
          <p:nvPr/>
        </p:nvSpPr>
        <p:spPr>
          <a:xfrm>
            <a:off x="6032975" y="4503766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077C20E2-F4CA-AF5C-3F73-E3DD3C67381C}"/>
              </a:ext>
            </a:extLst>
          </p:cNvPr>
          <p:cNvSpPr txBox="1"/>
          <p:nvPr/>
        </p:nvSpPr>
        <p:spPr>
          <a:xfrm>
            <a:off x="6315324" y="4507499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FEF83487-CF87-2EC8-C594-B539D5D7A4AA}"/>
              </a:ext>
            </a:extLst>
          </p:cNvPr>
          <p:cNvSpPr txBox="1"/>
          <p:nvPr/>
        </p:nvSpPr>
        <p:spPr>
          <a:xfrm>
            <a:off x="5436172" y="5030248"/>
            <a:ext cx="1067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000" b="1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4D693FC0-D243-A030-D092-60C899068394}"/>
              </a:ext>
            </a:extLst>
          </p:cNvPr>
          <p:cNvSpPr txBox="1"/>
          <p:nvPr/>
        </p:nvSpPr>
        <p:spPr>
          <a:xfrm>
            <a:off x="6461937" y="5052499"/>
            <a:ext cx="9070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pool thread</a:t>
            </a:r>
            <a:endParaRPr lang="ko-Kore-KR" altLang="en-US" sz="1000" b="1"/>
          </a:p>
        </p:txBody>
      </p:sp>
      <p:sp>
        <p:nvSpPr>
          <p:cNvPr id="171" name="모서리가 둥근 직사각형 170">
            <a:extLst>
              <a:ext uri="{FF2B5EF4-FFF2-40B4-BE49-F238E27FC236}">
                <a16:creationId xmlns:a16="http://schemas.microsoft.com/office/drawing/2014/main" id="{CB956940-AC23-07E8-8005-4F7163A0B116}"/>
              </a:ext>
            </a:extLst>
          </p:cNvPr>
          <p:cNvSpPr/>
          <p:nvPr/>
        </p:nvSpPr>
        <p:spPr>
          <a:xfrm>
            <a:off x="237452" y="385159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579766BE-322A-2247-8B1E-621C9890CB35}"/>
              </a:ext>
            </a:extLst>
          </p:cNvPr>
          <p:cNvCxnSpPr>
            <a:cxnSpLocks/>
            <a:stCxn id="87" idx="2"/>
            <a:endCxn id="171" idx="0"/>
          </p:cNvCxnSpPr>
          <p:nvPr/>
        </p:nvCxnSpPr>
        <p:spPr>
          <a:xfrm>
            <a:off x="1093136" y="3145642"/>
            <a:ext cx="0" cy="705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2" name="TextBox 181">
            <a:extLst>
              <a:ext uri="{FF2B5EF4-FFF2-40B4-BE49-F238E27FC236}">
                <a16:creationId xmlns:a16="http://schemas.microsoft.com/office/drawing/2014/main" id="{4C7069B9-4EE9-6F63-2200-46DAA30A56BD}"/>
              </a:ext>
            </a:extLst>
          </p:cNvPr>
          <p:cNvSpPr txBox="1"/>
          <p:nvPr/>
        </p:nvSpPr>
        <p:spPr>
          <a:xfrm>
            <a:off x="4396490" y="1533696"/>
            <a:ext cx="3059482" cy="246221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r">
              <a:spcBef>
                <a:spcPts val="200"/>
              </a:spcBef>
            </a:pP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작업을 실행하기 전 이전 결과 상태를 확인한다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CA93153B-5626-1C2C-CE13-6DB3D39FD8E9}"/>
              </a:ext>
            </a:extLst>
          </p:cNvPr>
          <p:cNvSpPr txBox="1"/>
          <p:nvPr/>
        </p:nvSpPr>
        <p:spPr>
          <a:xfrm>
            <a:off x="6634689" y="1743214"/>
            <a:ext cx="5405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ko-Kore-KR" altLang="en-US" sz="1000" b="1"/>
          </a:p>
        </p:txBody>
      </p:sp>
      <p:sp>
        <p:nvSpPr>
          <p:cNvPr id="190" name="모서리가 둥근 직사각형 189">
            <a:extLst>
              <a:ext uri="{FF2B5EF4-FFF2-40B4-BE49-F238E27FC236}">
                <a16:creationId xmlns:a16="http://schemas.microsoft.com/office/drawing/2014/main" id="{70726498-7AD1-1F09-E36F-3B2AD294E995}"/>
              </a:ext>
            </a:extLst>
          </p:cNvPr>
          <p:cNvSpPr/>
          <p:nvPr/>
        </p:nvSpPr>
        <p:spPr>
          <a:xfrm>
            <a:off x="237451" y="4551755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2" name="직선 화살표 연결선 191">
            <a:extLst>
              <a:ext uri="{FF2B5EF4-FFF2-40B4-BE49-F238E27FC236}">
                <a16:creationId xmlns:a16="http://schemas.microsoft.com/office/drawing/2014/main" id="{74EACB48-E050-A675-2AB3-FD8C061B7A57}"/>
              </a:ext>
            </a:extLst>
          </p:cNvPr>
          <p:cNvCxnSpPr>
            <a:stCxn id="171" idx="2"/>
            <a:endCxn id="190" idx="0"/>
          </p:cNvCxnSpPr>
          <p:nvPr/>
        </p:nvCxnSpPr>
        <p:spPr>
          <a:xfrm flipH="1">
            <a:off x="1093135" y="4249818"/>
            <a:ext cx="1" cy="301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19DD937A-5588-E3F0-4595-29120B2D4CA7}"/>
              </a:ext>
            </a:extLst>
          </p:cNvPr>
          <p:cNvSpPr/>
          <p:nvPr/>
        </p:nvSpPr>
        <p:spPr>
          <a:xfrm>
            <a:off x="3599648" y="3893567"/>
            <a:ext cx="1858885" cy="403795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Runnable.run()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D9089C2-7DDC-5976-3667-62EE42DEBD36}"/>
              </a:ext>
            </a:extLst>
          </p:cNvPr>
          <p:cNvSpPr/>
          <p:nvPr/>
        </p:nvSpPr>
        <p:spPr>
          <a:xfrm>
            <a:off x="3599649" y="4648319"/>
            <a:ext cx="1858884" cy="596393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BFEE75C4-809C-CBC9-4DE3-534B70D69345}"/>
              </a:ext>
            </a:extLst>
          </p:cNvPr>
          <p:cNvCxnSpPr>
            <a:cxnSpLocks/>
            <a:stCxn id="24" idx="2"/>
            <a:endCxn id="26" idx="0"/>
          </p:cNvCxnSpPr>
          <p:nvPr/>
        </p:nvCxnSpPr>
        <p:spPr>
          <a:xfrm>
            <a:off x="4529091" y="4297362"/>
            <a:ext cx="0" cy="3509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C62065D2-7204-D299-C6CA-4CE7354C4329}"/>
              </a:ext>
            </a:extLst>
          </p:cNvPr>
          <p:cNvSpPr/>
          <p:nvPr/>
        </p:nvSpPr>
        <p:spPr>
          <a:xfrm>
            <a:off x="9858120" y="2356935"/>
            <a:ext cx="1681800" cy="608107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8F01A90E-B9DF-01A9-9F9B-C5EF5711B8DC}"/>
              </a:ext>
            </a:extLst>
          </p:cNvPr>
          <p:cNvSpPr/>
          <p:nvPr/>
        </p:nvSpPr>
        <p:spPr>
          <a:xfrm>
            <a:off x="9858120" y="1666362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20933B4-4130-B15C-933A-5FDBACF181C5}"/>
              </a:ext>
            </a:extLst>
          </p:cNvPr>
          <p:cNvSpPr txBox="1"/>
          <p:nvPr/>
        </p:nvSpPr>
        <p:spPr>
          <a:xfrm>
            <a:off x="10778015" y="2085452"/>
            <a:ext cx="5891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000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D3F4D8A-7C11-9F36-C5E9-6703CE211389}"/>
              </a:ext>
            </a:extLst>
          </p:cNvPr>
          <p:cNvCxnSpPr>
            <a:cxnSpLocks/>
            <a:stCxn id="145" idx="2"/>
            <a:endCxn id="32" idx="0"/>
          </p:cNvCxnSpPr>
          <p:nvPr/>
        </p:nvCxnSpPr>
        <p:spPr>
          <a:xfrm>
            <a:off x="10699020" y="1435064"/>
            <a:ext cx="0" cy="231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F7BFE4E9-1538-33AC-70BB-C70463D58FE0}"/>
              </a:ext>
            </a:extLst>
          </p:cNvPr>
          <p:cNvCxnSpPr>
            <a:cxnSpLocks/>
            <a:stCxn id="32" idx="2"/>
            <a:endCxn id="31" idx="0"/>
          </p:cNvCxnSpPr>
          <p:nvPr/>
        </p:nvCxnSpPr>
        <p:spPr>
          <a:xfrm>
            <a:off x="10699020" y="2064590"/>
            <a:ext cx="0" cy="292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52925523-D945-0C0A-81BF-EC1245F50968}"/>
              </a:ext>
            </a:extLst>
          </p:cNvPr>
          <p:cNvCxnSpPr>
            <a:cxnSpLocks/>
            <a:stCxn id="21" idx="2"/>
            <a:endCxn id="27" idx="0"/>
          </p:cNvCxnSpPr>
          <p:nvPr/>
        </p:nvCxnSpPr>
        <p:spPr>
          <a:xfrm>
            <a:off x="8419476" y="3774061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57443E65-ECD9-7546-4546-901621FE3B39}"/>
              </a:ext>
            </a:extLst>
          </p:cNvPr>
          <p:cNvSpPr/>
          <p:nvPr/>
        </p:nvSpPr>
        <p:spPr>
          <a:xfrm>
            <a:off x="7542940" y="1784546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0DBB9B6-4EB2-C0AF-BE44-B19401735079}"/>
              </a:ext>
            </a:extLst>
          </p:cNvPr>
          <p:cNvCxnSpPr>
            <a:cxnSpLocks/>
            <a:endCxn id="68" idx="0"/>
          </p:cNvCxnSpPr>
          <p:nvPr/>
        </p:nvCxnSpPr>
        <p:spPr>
          <a:xfrm>
            <a:off x="8419476" y="1426727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꺾인 연결선[E] 71">
            <a:extLst>
              <a:ext uri="{FF2B5EF4-FFF2-40B4-BE49-F238E27FC236}">
                <a16:creationId xmlns:a16="http://schemas.microsoft.com/office/drawing/2014/main" id="{25B09E89-8E1A-F89A-428E-587B9F650184}"/>
              </a:ext>
            </a:extLst>
          </p:cNvPr>
          <p:cNvCxnSpPr>
            <a:cxnSpLocks/>
            <a:stCxn id="89" idx="2"/>
          </p:cNvCxnSpPr>
          <p:nvPr/>
        </p:nvCxnSpPr>
        <p:spPr>
          <a:xfrm rot="16200000" flipH="1">
            <a:off x="6618515" y="4182855"/>
            <a:ext cx="559166" cy="107560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DDB9CA6A-EE4F-303E-EC59-25D3DE213C10}"/>
              </a:ext>
            </a:extLst>
          </p:cNvPr>
          <p:cNvCxnSpPr>
            <a:stCxn id="144" idx="1"/>
            <a:endCxn id="129" idx="0"/>
          </p:cNvCxnSpPr>
          <p:nvPr/>
        </p:nvCxnSpPr>
        <p:spPr>
          <a:xfrm rot="10800000" flipV="1">
            <a:off x="6360700" y="1994134"/>
            <a:ext cx="1066973" cy="55536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꺾인 연결선[E] 81">
            <a:extLst>
              <a:ext uri="{FF2B5EF4-FFF2-40B4-BE49-F238E27FC236}">
                <a16:creationId xmlns:a16="http://schemas.microsoft.com/office/drawing/2014/main" id="{8177C21B-ECC9-FBCE-C849-309F740669E7}"/>
              </a:ext>
            </a:extLst>
          </p:cNvPr>
          <p:cNvCxnSpPr>
            <a:cxnSpLocks/>
            <a:stCxn id="89" idx="2"/>
          </p:cNvCxnSpPr>
          <p:nvPr/>
        </p:nvCxnSpPr>
        <p:spPr>
          <a:xfrm rot="5400000">
            <a:off x="5663209" y="4303157"/>
            <a:ext cx="559168" cy="83500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D651863-186F-B421-EC39-24F4CDA10F81}"/>
              </a:ext>
            </a:extLst>
          </p:cNvPr>
          <p:cNvSpPr/>
          <p:nvPr/>
        </p:nvSpPr>
        <p:spPr>
          <a:xfrm>
            <a:off x="4104128" y="5403801"/>
            <a:ext cx="8258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47EA69E0-2ADE-F664-9EF0-3A3C5E5B22AE}"/>
              </a:ext>
            </a:extLst>
          </p:cNvPr>
          <p:cNvSpPr/>
          <p:nvPr/>
        </p:nvSpPr>
        <p:spPr>
          <a:xfrm>
            <a:off x="9445186" y="5403801"/>
            <a:ext cx="10262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다이아몬드 88">
            <a:extLst>
              <a:ext uri="{FF2B5EF4-FFF2-40B4-BE49-F238E27FC236}">
                <a16:creationId xmlns:a16="http://schemas.microsoft.com/office/drawing/2014/main" id="{5C09E85F-4C19-5ECC-8F81-36CA25FEA9AB}"/>
              </a:ext>
            </a:extLst>
          </p:cNvPr>
          <p:cNvSpPr/>
          <p:nvPr/>
        </p:nvSpPr>
        <p:spPr>
          <a:xfrm>
            <a:off x="5864580" y="3635080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CF915F2-574D-F49B-D2D6-1E6A7A78EA36}"/>
              </a:ext>
            </a:extLst>
          </p:cNvPr>
          <p:cNvSpPr txBox="1"/>
          <p:nvPr/>
        </p:nvSpPr>
        <p:spPr>
          <a:xfrm>
            <a:off x="5933252" y="2847952"/>
            <a:ext cx="8698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*Async() ?</a:t>
            </a:r>
            <a:endParaRPr lang="ko-Kore-KR" altLang="en-US" sz="1000"/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8368FE25-F5B6-86AF-53A8-B421D68FAEBF}"/>
              </a:ext>
            </a:extLst>
          </p:cNvPr>
          <p:cNvCxnSpPr>
            <a:cxnSpLocks/>
            <a:stCxn id="129" idx="3"/>
            <a:endCxn id="6" idx="1"/>
          </p:cNvCxnSpPr>
          <p:nvPr/>
        </p:nvCxnSpPr>
        <p:spPr>
          <a:xfrm>
            <a:off x="6856413" y="2952500"/>
            <a:ext cx="579489" cy="131320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F73EC5FE-FB95-9416-DACD-A2C892E42B74}"/>
              </a:ext>
            </a:extLst>
          </p:cNvPr>
          <p:cNvCxnSpPr>
            <a:cxnSpLocks/>
            <a:stCxn id="129" idx="2"/>
            <a:endCxn id="89" idx="0"/>
          </p:cNvCxnSpPr>
          <p:nvPr/>
        </p:nvCxnSpPr>
        <p:spPr>
          <a:xfrm flipH="1">
            <a:off x="6360295" y="3355497"/>
            <a:ext cx="404" cy="2795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6BF1FB5A-C3A2-8945-7DE5-05AF6EC70CB8}"/>
              </a:ext>
            </a:extLst>
          </p:cNvPr>
          <p:cNvSpPr txBox="1"/>
          <p:nvPr/>
        </p:nvSpPr>
        <p:spPr>
          <a:xfrm>
            <a:off x="5852592" y="3914663"/>
            <a:ext cx="11224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== null ?</a:t>
            </a:r>
            <a:endParaRPr lang="ko-Kore-KR" altLang="en-US" sz="100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E76CE2F-D7FF-B843-A21B-3D043019D4C4}"/>
              </a:ext>
            </a:extLst>
          </p:cNvPr>
          <p:cNvSpPr txBox="1"/>
          <p:nvPr/>
        </p:nvSpPr>
        <p:spPr>
          <a:xfrm>
            <a:off x="1181838" y="6100588"/>
            <a:ext cx="10561680" cy="525785"/>
          </a:xfrm>
          <a:prstGeom prst="rect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thenRun Async()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결과와 상관없이 무조건 풀 스레드에서 비동기 처리된다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풀 스레드는 이전과 동일한 스레드 혹은 새롭게 생성된 스레드가 될 수 있다 </a:t>
            </a: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thenRun()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결과가 완료 되었다면 메인 스레드에서 동기 처리되고 그렇지 않으면 이전과 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동일한 스레드에서  비동기 처리된다 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0CB7C52-6DBD-1E97-E7FB-41A20DA365E1}"/>
              </a:ext>
            </a:extLst>
          </p:cNvPr>
          <p:cNvSpPr txBox="1"/>
          <p:nvPr/>
        </p:nvSpPr>
        <p:spPr>
          <a:xfrm>
            <a:off x="6806165" y="2702097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ED37B53B-E346-8145-964C-FC8ED956DAA6}"/>
              </a:ext>
            </a:extLst>
          </p:cNvPr>
          <p:cNvSpPr txBox="1"/>
          <p:nvPr/>
        </p:nvSpPr>
        <p:spPr>
          <a:xfrm>
            <a:off x="6032975" y="3348070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679EF2-6A74-A5D3-3CAA-0606AF7C7C03}"/>
              </a:ext>
            </a:extLst>
          </p:cNvPr>
          <p:cNvSpPr txBox="1"/>
          <p:nvPr/>
        </p:nvSpPr>
        <p:spPr>
          <a:xfrm>
            <a:off x="1066721" y="1922669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E377B7-1A15-0EAB-6730-A64FFD7E7227}"/>
              </a:ext>
            </a:extLst>
          </p:cNvPr>
          <p:cNvSpPr txBox="1"/>
          <p:nvPr/>
        </p:nvSpPr>
        <p:spPr>
          <a:xfrm>
            <a:off x="1062236" y="3351308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04BF822D-1E42-E2C3-F698-A458D731FE75}"/>
              </a:ext>
            </a:extLst>
          </p:cNvPr>
          <p:cNvSpPr/>
          <p:nvPr/>
        </p:nvSpPr>
        <p:spPr>
          <a:xfrm>
            <a:off x="10361252" y="5021315"/>
            <a:ext cx="726584" cy="153888"/>
          </a:xfrm>
          <a:prstGeom prst="roundRect">
            <a:avLst>
              <a:gd name="adj" fmla="val 1084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9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CC72F8-C98C-0733-B40B-C6C94260EAC7}"/>
              </a:ext>
            </a:extLst>
          </p:cNvPr>
          <p:cNvSpPr txBox="1"/>
          <p:nvPr/>
        </p:nvSpPr>
        <p:spPr>
          <a:xfrm>
            <a:off x="9650534" y="4417487"/>
            <a:ext cx="105566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completedNull()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A0658B9-2B48-D3C0-CB80-31F2C2AB8947}"/>
              </a:ext>
            </a:extLst>
          </p:cNvPr>
          <p:cNvSpPr txBox="1"/>
          <p:nvPr/>
        </p:nvSpPr>
        <p:spPr>
          <a:xfrm>
            <a:off x="3520305" y="4355853"/>
            <a:ext cx="105566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completedNull()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6B6A213B-AE4C-47E5-819B-3B6C596484E0}"/>
              </a:ext>
            </a:extLst>
          </p:cNvPr>
          <p:cNvSpPr/>
          <p:nvPr/>
        </p:nvSpPr>
        <p:spPr>
          <a:xfrm>
            <a:off x="4154619" y="5008858"/>
            <a:ext cx="726584" cy="153888"/>
          </a:xfrm>
          <a:prstGeom prst="roundRect">
            <a:avLst>
              <a:gd name="adj" fmla="val 1084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9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5266E4F9-B1EA-C7A0-BAA3-5534B6C2D5A0}"/>
              </a:ext>
            </a:extLst>
          </p:cNvPr>
          <p:cNvSpPr/>
          <p:nvPr/>
        </p:nvSpPr>
        <p:spPr>
          <a:xfrm>
            <a:off x="10350460" y="2700522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9174619"/>
      </p:ext>
    </p:extLst>
  </p:cSld>
  <p:clrMapOvr>
    <a:masterClrMapping/>
  </p:clrMapOvr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952" y="135885"/>
            <a:ext cx="36946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8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Pipeline of CompletableFuture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232507" y="609934"/>
            <a:ext cx="11739471" cy="492442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2000"/>
              </a:spcBef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started = System.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currentTimeMillis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"thenApplyAsync() 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	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	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"thenAcceptAsync() 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"thenRunAsync() 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"total: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currentTimeMillis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 started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4370B4F-1D86-6AEE-1C19-CBC7BECBB7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3330" y="4438949"/>
            <a:ext cx="2781684" cy="1054595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3BFF73B-BCE0-46EA-4F6B-0906B8C88264}"/>
              </a:ext>
            </a:extLst>
          </p:cNvPr>
          <p:cNvSpPr txBox="1"/>
          <p:nvPr/>
        </p:nvSpPr>
        <p:spPr>
          <a:xfrm>
            <a:off x="304813" y="5630952"/>
            <a:ext cx="11739472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체인으로 연결된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각 작업은 이전작업이 완료된 다음 실행하는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Pipeline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구성된다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Pipeline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구성된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해당 작업이 완료되면 다음 작업을 호출하는 구조이기 때문에 비록 비동기 작업이라 하더라도 동시가 아닌 순차적으로 처리된다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작업이 동시적으로 실행되기 위해서는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간 의존관계를 최소화 혹은 제거해야 하고 각 작업을 독립적으로 설계해야 가능하다</a:t>
            </a:r>
            <a:endParaRPr lang="ko-Kore-KR" altLang="en-US" sz="120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1E05C4A-219F-DC53-63A9-EA93D9788C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3330" y="785738"/>
            <a:ext cx="3841540" cy="3612396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F2C2197D-2343-4145-03BD-6494EB4C3F84}"/>
              </a:ext>
            </a:extLst>
          </p:cNvPr>
          <p:cNvSpPr/>
          <p:nvPr/>
        </p:nvSpPr>
        <p:spPr>
          <a:xfrm>
            <a:off x="7924000" y="785738"/>
            <a:ext cx="2261564" cy="19318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3187B5A-F293-FFC8-DDAE-72D3E9B8192D}"/>
              </a:ext>
            </a:extLst>
          </p:cNvPr>
          <p:cNvSpPr/>
          <p:nvPr/>
        </p:nvSpPr>
        <p:spPr>
          <a:xfrm>
            <a:off x="7829932" y="1005582"/>
            <a:ext cx="1423066" cy="156118"/>
          </a:xfrm>
          <a:prstGeom prst="rect">
            <a:avLst/>
          </a:prstGeom>
          <a:noFill/>
          <a:ln w="12700">
            <a:solidFill>
              <a:srgbClr val="FFFF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08A7CE0-0119-F7CE-16E4-928465C22EA5}"/>
              </a:ext>
            </a:extLst>
          </p:cNvPr>
          <p:cNvSpPr/>
          <p:nvPr/>
        </p:nvSpPr>
        <p:spPr>
          <a:xfrm>
            <a:off x="8185401" y="1350964"/>
            <a:ext cx="2261564" cy="19318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AAAC960-0974-13DC-970E-C4C5F264DB30}"/>
              </a:ext>
            </a:extLst>
          </p:cNvPr>
          <p:cNvSpPr/>
          <p:nvPr/>
        </p:nvSpPr>
        <p:spPr>
          <a:xfrm>
            <a:off x="8537636" y="2281370"/>
            <a:ext cx="2261564" cy="19318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A2F875D-A120-6DD7-C494-5BC23276D8CB}"/>
              </a:ext>
            </a:extLst>
          </p:cNvPr>
          <p:cNvSpPr/>
          <p:nvPr/>
        </p:nvSpPr>
        <p:spPr>
          <a:xfrm>
            <a:off x="8866497" y="3239455"/>
            <a:ext cx="2261564" cy="19318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3BCCD2A-D11B-6278-779A-CB59B3BBE8B7}"/>
              </a:ext>
            </a:extLst>
          </p:cNvPr>
          <p:cNvSpPr/>
          <p:nvPr/>
        </p:nvSpPr>
        <p:spPr>
          <a:xfrm>
            <a:off x="8255441" y="1925771"/>
            <a:ext cx="1439617" cy="156118"/>
          </a:xfrm>
          <a:prstGeom prst="rect">
            <a:avLst/>
          </a:prstGeom>
          <a:noFill/>
          <a:ln w="12700">
            <a:solidFill>
              <a:srgbClr val="FFFF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F61DB73-A051-2A5D-AF49-D30D59ECFE07}"/>
              </a:ext>
            </a:extLst>
          </p:cNvPr>
          <p:cNvSpPr/>
          <p:nvPr/>
        </p:nvSpPr>
        <p:spPr>
          <a:xfrm>
            <a:off x="8551679" y="2877777"/>
            <a:ext cx="1476440" cy="156118"/>
          </a:xfrm>
          <a:prstGeom prst="rect">
            <a:avLst/>
          </a:prstGeom>
          <a:noFill/>
          <a:ln w="12700">
            <a:solidFill>
              <a:srgbClr val="FFFF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617E56F-EF34-DEE6-4E94-E1EB31350A03}"/>
              </a:ext>
            </a:extLst>
          </p:cNvPr>
          <p:cNvSpPr/>
          <p:nvPr/>
        </p:nvSpPr>
        <p:spPr>
          <a:xfrm>
            <a:off x="8916026" y="3819932"/>
            <a:ext cx="1420930" cy="156118"/>
          </a:xfrm>
          <a:prstGeom prst="rect">
            <a:avLst/>
          </a:prstGeom>
          <a:noFill/>
          <a:ln w="12700">
            <a:solidFill>
              <a:srgbClr val="FFFF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0" name="구부러진 연결선[U] 19">
            <a:extLst>
              <a:ext uri="{FF2B5EF4-FFF2-40B4-BE49-F238E27FC236}">
                <a16:creationId xmlns:a16="http://schemas.microsoft.com/office/drawing/2014/main" id="{FA01880E-20C3-39AA-90AD-4843A67F2198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2064970" y="882331"/>
            <a:ext cx="5859030" cy="456699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구부러진 연결선[U] 22">
            <a:extLst>
              <a:ext uri="{FF2B5EF4-FFF2-40B4-BE49-F238E27FC236}">
                <a16:creationId xmlns:a16="http://schemas.microsoft.com/office/drawing/2014/main" id="{9DA2905B-62A3-F816-2C5B-5C960653E7F0}"/>
              </a:ext>
            </a:extLst>
          </p:cNvPr>
          <p:cNvCxnSpPr>
            <a:cxnSpLocks/>
            <a:endCxn id="14" idx="1"/>
          </p:cNvCxnSpPr>
          <p:nvPr/>
        </p:nvCxnSpPr>
        <p:spPr>
          <a:xfrm flipV="1">
            <a:off x="2594866" y="1447557"/>
            <a:ext cx="5590535" cy="1051930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구부러진 연결선[U] 24">
            <a:extLst>
              <a:ext uri="{FF2B5EF4-FFF2-40B4-BE49-F238E27FC236}">
                <a16:creationId xmlns:a16="http://schemas.microsoft.com/office/drawing/2014/main" id="{DA0B377C-750E-8917-998E-79751BA390E1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2623174" y="2377963"/>
            <a:ext cx="5914462" cy="1267526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구부러진 연결선[U] 26">
            <a:extLst>
              <a:ext uri="{FF2B5EF4-FFF2-40B4-BE49-F238E27FC236}">
                <a16:creationId xmlns:a16="http://schemas.microsoft.com/office/drawing/2014/main" id="{DCF97A3E-B5A2-CAC8-C8D9-7AA1F07E31CC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2216360" y="3336048"/>
            <a:ext cx="6650137" cy="1301344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아래쪽 화살표[D] 28">
            <a:extLst>
              <a:ext uri="{FF2B5EF4-FFF2-40B4-BE49-F238E27FC236}">
                <a16:creationId xmlns:a16="http://schemas.microsoft.com/office/drawing/2014/main" id="{44DBBF3F-FB6A-5814-E2E6-DCD255210272}"/>
              </a:ext>
            </a:extLst>
          </p:cNvPr>
          <p:cNvSpPr/>
          <p:nvPr/>
        </p:nvSpPr>
        <p:spPr>
          <a:xfrm>
            <a:off x="11444788" y="1083641"/>
            <a:ext cx="221206" cy="660020"/>
          </a:xfrm>
          <a:prstGeom prst="downArrow">
            <a:avLst>
              <a:gd name="adj1" fmla="val 50000"/>
              <a:gd name="adj2" fmla="val 106667"/>
            </a:avLst>
          </a:prstGeom>
          <a:solidFill>
            <a:srgbClr val="FF0000"/>
          </a:solidFill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아래쪽 화살표[D] 30">
            <a:extLst>
              <a:ext uri="{FF2B5EF4-FFF2-40B4-BE49-F238E27FC236}">
                <a16:creationId xmlns:a16="http://schemas.microsoft.com/office/drawing/2014/main" id="{08DF0492-A7FE-7969-3037-596F97F9AA71}"/>
              </a:ext>
            </a:extLst>
          </p:cNvPr>
          <p:cNvSpPr/>
          <p:nvPr/>
        </p:nvSpPr>
        <p:spPr>
          <a:xfrm>
            <a:off x="11444788" y="1872529"/>
            <a:ext cx="221206" cy="660020"/>
          </a:xfrm>
          <a:prstGeom prst="downArrow">
            <a:avLst>
              <a:gd name="adj1" fmla="val 50000"/>
              <a:gd name="adj2" fmla="val 106667"/>
            </a:avLst>
          </a:prstGeom>
          <a:solidFill>
            <a:srgbClr val="FF0000"/>
          </a:solidFill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아래쪽 화살표[D] 31">
            <a:extLst>
              <a:ext uri="{FF2B5EF4-FFF2-40B4-BE49-F238E27FC236}">
                <a16:creationId xmlns:a16="http://schemas.microsoft.com/office/drawing/2014/main" id="{A61B50B1-7201-7EC7-1CFF-48BF1FEC7C1B}"/>
              </a:ext>
            </a:extLst>
          </p:cNvPr>
          <p:cNvSpPr/>
          <p:nvPr/>
        </p:nvSpPr>
        <p:spPr>
          <a:xfrm>
            <a:off x="11444788" y="2661417"/>
            <a:ext cx="221206" cy="660020"/>
          </a:xfrm>
          <a:prstGeom prst="downArrow">
            <a:avLst>
              <a:gd name="adj1" fmla="val 50000"/>
              <a:gd name="adj2" fmla="val 106667"/>
            </a:avLst>
          </a:prstGeom>
          <a:solidFill>
            <a:srgbClr val="FF0000"/>
          </a:solidFill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아래쪽 화살표[D] 32">
            <a:extLst>
              <a:ext uri="{FF2B5EF4-FFF2-40B4-BE49-F238E27FC236}">
                <a16:creationId xmlns:a16="http://schemas.microsoft.com/office/drawing/2014/main" id="{B105987A-3195-02D7-963B-6D2BA4B52E3F}"/>
              </a:ext>
            </a:extLst>
          </p:cNvPr>
          <p:cNvSpPr/>
          <p:nvPr/>
        </p:nvSpPr>
        <p:spPr>
          <a:xfrm>
            <a:off x="11444788" y="3450306"/>
            <a:ext cx="221206" cy="660020"/>
          </a:xfrm>
          <a:prstGeom prst="downArrow">
            <a:avLst>
              <a:gd name="adj1" fmla="val 50000"/>
              <a:gd name="adj2" fmla="val 106667"/>
            </a:avLst>
          </a:prstGeom>
          <a:solidFill>
            <a:srgbClr val="FF0000"/>
          </a:solidFill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9B05EE61-9CEB-55A6-B810-6C5DE586EE1F}"/>
              </a:ext>
            </a:extLst>
          </p:cNvPr>
          <p:cNvCxnSpPr>
            <a:cxnSpLocks/>
          </p:cNvCxnSpPr>
          <p:nvPr/>
        </p:nvCxnSpPr>
        <p:spPr>
          <a:xfrm>
            <a:off x="11332452" y="1798522"/>
            <a:ext cx="44587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7" name="직선 연결선[R] 36">
            <a:extLst>
              <a:ext uri="{FF2B5EF4-FFF2-40B4-BE49-F238E27FC236}">
                <a16:creationId xmlns:a16="http://schemas.microsoft.com/office/drawing/2014/main" id="{789A3096-AB1E-F3A5-9999-985361A1AD88}"/>
              </a:ext>
            </a:extLst>
          </p:cNvPr>
          <p:cNvCxnSpPr>
            <a:cxnSpLocks/>
          </p:cNvCxnSpPr>
          <p:nvPr/>
        </p:nvCxnSpPr>
        <p:spPr>
          <a:xfrm>
            <a:off x="11332452" y="2591936"/>
            <a:ext cx="44587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8" name="직선 연결선[R] 37">
            <a:extLst>
              <a:ext uri="{FF2B5EF4-FFF2-40B4-BE49-F238E27FC236}">
                <a16:creationId xmlns:a16="http://schemas.microsoft.com/office/drawing/2014/main" id="{D4160C4D-46C6-23D1-E3B4-DE9ABEF3F234}"/>
              </a:ext>
            </a:extLst>
          </p:cNvPr>
          <p:cNvCxnSpPr>
            <a:cxnSpLocks/>
          </p:cNvCxnSpPr>
          <p:nvPr/>
        </p:nvCxnSpPr>
        <p:spPr>
          <a:xfrm>
            <a:off x="11332452" y="3388048"/>
            <a:ext cx="44587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1572696"/>
      </p:ext>
    </p:extLst>
  </p:cSld>
  <p:clrMapOvr>
    <a:masterClrMapping/>
  </p:clrMapOvr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12C5D24B-E8CE-DDEA-A8F3-D787DAFB069C}"/>
              </a:ext>
            </a:extLst>
          </p:cNvPr>
          <p:cNvSpPr/>
          <p:nvPr/>
        </p:nvSpPr>
        <p:spPr>
          <a:xfrm>
            <a:off x="4710065" y="554605"/>
            <a:ext cx="1994382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kumimoji="1" lang="en-US" altLang="ko-Kore-KR" sz="12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DB2EF33-844E-0EC4-3233-5795315B5337}"/>
              </a:ext>
            </a:extLst>
          </p:cNvPr>
          <p:cNvSpPr/>
          <p:nvPr/>
        </p:nvSpPr>
        <p:spPr>
          <a:xfrm>
            <a:off x="7103343" y="554605"/>
            <a:ext cx="1110899" cy="3975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D312F38D-0B59-C070-185F-D806E30726FA}"/>
              </a:ext>
            </a:extLst>
          </p:cNvPr>
          <p:cNvCxnSpPr>
            <a:cxnSpLocks/>
            <a:stCxn id="5" idx="3"/>
            <a:endCxn id="39" idx="1"/>
          </p:cNvCxnSpPr>
          <p:nvPr/>
        </p:nvCxnSpPr>
        <p:spPr>
          <a:xfrm>
            <a:off x="6704447" y="753388"/>
            <a:ext cx="3988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234B19DE-3AEF-F9CC-1733-68825D95EF09}"/>
              </a:ext>
            </a:extLst>
          </p:cNvPr>
          <p:cNvSpPr/>
          <p:nvPr/>
        </p:nvSpPr>
        <p:spPr>
          <a:xfrm>
            <a:off x="7103343" y="3682505"/>
            <a:ext cx="1110899" cy="39756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B700E77-3C19-1483-98C1-3248C084788A}"/>
              </a:ext>
            </a:extLst>
          </p:cNvPr>
          <p:cNvSpPr/>
          <p:nvPr/>
        </p:nvSpPr>
        <p:spPr>
          <a:xfrm>
            <a:off x="7103343" y="2115258"/>
            <a:ext cx="1110899" cy="39756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B8FA6BD6-38BD-FF90-3BBF-21A81F980EB2}"/>
              </a:ext>
            </a:extLst>
          </p:cNvPr>
          <p:cNvSpPr/>
          <p:nvPr/>
        </p:nvSpPr>
        <p:spPr>
          <a:xfrm>
            <a:off x="4710064" y="2115258"/>
            <a:ext cx="1994382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kumimoji="1" lang="en-US" altLang="ko-Kore-KR" sz="12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5546B21B-A594-2088-A549-51B03AF22411}"/>
              </a:ext>
            </a:extLst>
          </p:cNvPr>
          <p:cNvCxnSpPr>
            <a:cxnSpLocks/>
            <a:stCxn id="83" idx="3"/>
            <a:endCxn id="75" idx="1"/>
          </p:cNvCxnSpPr>
          <p:nvPr/>
        </p:nvCxnSpPr>
        <p:spPr>
          <a:xfrm>
            <a:off x="6704446" y="2314041"/>
            <a:ext cx="39889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1FA6AB87-0B65-A07C-A70C-7858E2082316}"/>
              </a:ext>
            </a:extLst>
          </p:cNvPr>
          <p:cNvSpPr/>
          <p:nvPr/>
        </p:nvSpPr>
        <p:spPr>
          <a:xfrm>
            <a:off x="4710065" y="3682505"/>
            <a:ext cx="1994382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kumimoji="1" lang="en-US" altLang="ko-Kore-KR" sz="12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99DB7074-553E-8D09-1248-CA36EEEA78C6}"/>
              </a:ext>
            </a:extLst>
          </p:cNvPr>
          <p:cNvCxnSpPr>
            <a:cxnSpLocks/>
            <a:stCxn id="92" idx="3"/>
            <a:endCxn id="66" idx="1"/>
          </p:cNvCxnSpPr>
          <p:nvPr/>
        </p:nvCxnSpPr>
        <p:spPr>
          <a:xfrm>
            <a:off x="6704447" y="3881288"/>
            <a:ext cx="3988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8CDA49DE-0B5F-07DB-FD39-6AD2EDCC8383}"/>
              </a:ext>
            </a:extLst>
          </p:cNvPr>
          <p:cNvSpPr/>
          <p:nvPr/>
        </p:nvSpPr>
        <p:spPr>
          <a:xfrm>
            <a:off x="7103342" y="5238175"/>
            <a:ext cx="1110899" cy="39756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UniRun</a:t>
            </a: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12D00253-F766-3384-8EF2-364F290ABD07}"/>
              </a:ext>
            </a:extLst>
          </p:cNvPr>
          <p:cNvSpPr/>
          <p:nvPr/>
        </p:nvSpPr>
        <p:spPr>
          <a:xfrm>
            <a:off x="4710064" y="5238175"/>
            <a:ext cx="1994382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kumimoji="1" lang="en-US" altLang="ko-Kore-KR" sz="12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#4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992D94C2-7CE7-35BC-735A-5B9183D95F50}"/>
              </a:ext>
            </a:extLst>
          </p:cNvPr>
          <p:cNvCxnSpPr>
            <a:cxnSpLocks/>
            <a:stCxn id="100" idx="3"/>
            <a:endCxn id="98" idx="1"/>
          </p:cNvCxnSpPr>
          <p:nvPr/>
        </p:nvCxnSpPr>
        <p:spPr>
          <a:xfrm>
            <a:off x="6704446" y="5436958"/>
            <a:ext cx="3988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8C96D479-F7BE-13DD-3C7E-1A62238C5EB7}"/>
              </a:ext>
            </a:extLst>
          </p:cNvPr>
          <p:cNvSpPr txBox="1"/>
          <p:nvPr/>
        </p:nvSpPr>
        <p:spPr>
          <a:xfrm>
            <a:off x="246297" y="353527"/>
            <a:ext cx="4121490" cy="610167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"thenApplyAsync()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	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	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"thenAcceptAsync()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"thenRunAsync()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E107120-557A-DBE3-0319-FE65BFA7AF2D}"/>
              </a:ext>
            </a:extLst>
          </p:cNvPr>
          <p:cNvSpPr/>
          <p:nvPr/>
        </p:nvSpPr>
        <p:spPr>
          <a:xfrm>
            <a:off x="8747235" y="553366"/>
            <a:ext cx="1253418" cy="397566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pool-thread-1</a:t>
            </a: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C0F0DE24-AB52-0777-E27E-C9AC223BBF3A}"/>
              </a:ext>
            </a:extLst>
          </p:cNvPr>
          <p:cNvCxnSpPr>
            <a:cxnSpLocks/>
            <a:stCxn id="39" idx="3"/>
            <a:endCxn id="32" idx="1"/>
          </p:cNvCxnSpPr>
          <p:nvPr/>
        </p:nvCxnSpPr>
        <p:spPr>
          <a:xfrm flipV="1">
            <a:off x="8214242" y="752149"/>
            <a:ext cx="532993" cy="12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45906B8-6CAB-A166-6DA3-AF8CCE00CAD2}"/>
              </a:ext>
            </a:extLst>
          </p:cNvPr>
          <p:cNvSpPr/>
          <p:nvPr/>
        </p:nvSpPr>
        <p:spPr>
          <a:xfrm>
            <a:off x="10397604" y="553366"/>
            <a:ext cx="1562259" cy="3975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BC2F070F-5138-CDFC-78B8-6A54529480A9}"/>
              </a:ext>
            </a:extLst>
          </p:cNvPr>
          <p:cNvCxnSpPr>
            <a:cxnSpLocks/>
            <a:stCxn id="32" idx="3"/>
            <a:endCxn id="42" idx="1"/>
          </p:cNvCxnSpPr>
          <p:nvPr/>
        </p:nvCxnSpPr>
        <p:spPr>
          <a:xfrm>
            <a:off x="10000653" y="752149"/>
            <a:ext cx="3969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1ED9300-0CFB-DFC5-1A81-A32A71FDB4E0}"/>
              </a:ext>
            </a:extLst>
          </p:cNvPr>
          <p:cNvSpPr/>
          <p:nvPr/>
        </p:nvSpPr>
        <p:spPr>
          <a:xfrm>
            <a:off x="8747234" y="2116330"/>
            <a:ext cx="1253418" cy="397566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pool-thread-2</a:t>
            </a: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04687820-CA55-6568-7AFD-74F173CBE6B7}"/>
              </a:ext>
            </a:extLst>
          </p:cNvPr>
          <p:cNvCxnSpPr>
            <a:cxnSpLocks/>
            <a:stCxn id="75" idx="3"/>
            <a:endCxn id="49" idx="1"/>
          </p:cNvCxnSpPr>
          <p:nvPr/>
        </p:nvCxnSpPr>
        <p:spPr>
          <a:xfrm>
            <a:off x="8214242" y="2314041"/>
            <a:ext cx="532992" cy="10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ED974002-4CAA-7573-C175-C3AEFB91AA7A}"/>
              </a:ext>
            </a:extLst>
          </p:cNvPr>
          <p:cNvSpPr/>
          <p:nvPr/>
        </p:nvSpPr>
        <p:spPr>
          <a:xfrm>
            <a:off x="10397603" y="2116330"/>
            <a:ext cx="1562259" cy="3975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Function.apply()</a:t>
            </a: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4A295D2F-C107-E27F-9A7D-9D423325F3B2}"/>
              </a:ext>
            </a:extLst>
          </p:cNvPr>
          <p:cNvCxnSpPr>
            <a:cxnSpLocks/>
            <a:stCxn id="49" idx="3"/>
            <a:endCxn id="51" idx="1"/>
          </p:cNvCxnSpPr>
          <p:nvPr/>
        </p:nvCxnSpPr>
        <p:spPr>
          <a:xfrm>
            <a:off x="10000652" y="2315113"/>
            <a:ext cx="3969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10ECD61-4AFF-2C79-3B05-12D25E587FCD}"/>
              </a:ext>
            </a:extLst>
          </p:cNvPr>
          <p:cNvSpPr/>
          <p:nvPr/>
        </p:nvSpPr>
        <p:spPr>
          <a:xfrm>
            <a:off x="8747235" y="3682505"/>
            <a:ext cx="1253418" cy="397566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pool-thread-3</a:t>
            </a: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39875B6-23B5-4936-F41F-6ADED8D1FF9D}"/>
              </a:ext>
            </a:extLst>
          </p:cNvPr>
          <p:cNvCxnSpPr>
            <a:cxnSpLocks/>
            <a:stCxn id="66" idx="3"/>
            <a:endCxn id="59" idx="1"/>
          </p:cNvCxnSpPr>
          <p:nvPr/>
        </p:nvCxnSpPr>
        <p:spPr>
          <a:xfrm>
            <a:off x="8214242" y="3881288"/>
            <a:ext cx="5329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155B5645-ACDB-C909-0263-1D2F0DA9F975}"/>
              </a:ext>
            </a:extLst>
          </p:cNvPr>
          <p:cNvSpPr/>
          <p:nvPr/>
        </p:nvSpPr>
        <p:spPr>
          <a:xfrm>
            <a:off x="10397604" y="3682505"/>
            <a:ext cx="1562259" cy="3975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Consumer.accept()</a:t>
            </a: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1DF797D9-76BD-2EC6-6039-02E21467130E}"/>
              </a:ext>
            </a:extLst>
          </p:cNvPr>
          <p:cNvCxnSpPr>
            <a:cxnSpLocks/>
            <a:stCxn id="59" idx="3"/>
            <a:endCxn id="61" idx="1"/>
          </p:cNvCxnSpPr>
          <p:nvPr/>
        </p:nvCxnSpPr>
        <p:spPr>
          <a:xfrm>
            <a:off x="10000653" y="3881288"/>
            <a:ext cx="3969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CD2C5699-4847-998A-2979-239866F4831E}"/>
              </a:ext>
            </a:extLst>
          </p:cNvPr>
          <p:cNvSpPr/>
          <p:nvPr/>
        </p:nvSpPr>
        <p:spPr>
          <a:xfrm>
            <a:off x="8747234" y="5240132"/>
            <a:ext cx="1253418" cy="397566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pool-thread-4</a:t>
            </a: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2606F2D8-CDD2-2274-A8FF-7492FA678EFE}"/>
              </a:ext>
            </a:extLst>
          </p:cNvPr>
          <p:cNvCxnSpPr>
            <a:cxnSpLocks/>
            <a:stCxn id="98" idx="3"/>
            <a:endCxn id="64" idx="1"/>
          </p:cNvCxnSpPr>
          <p:nvPr/>
        </p:nvCxnSpPr>
        <p:spPr>
          <a:xfrm>
            <a:off x="8214241" y="5436958"/>
            <a:ext cx="532993" cy="195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AE70CD63-5ADF-87DF-0393-7BE489C25B1E}"/>
              </a:ext>
            </a:extLst>
          </p:cNvPr>
          <p:cNvSpPr/>
          <p:nvPr/>
        </p:nvSpPr>
        <p:spPr>
          <a:xfrm>
            <a:off x="10397603" y="5240132"/>
            <a:ext cx="1562259" cy="3975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Runnable.run()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31B91794-38E7-803E-80A9-5316C153898F}"/>
              </a:ext>
            </a:extLst>
          </p:cNvPr>
          <p:cNvCxnSpPr>
            <a:cxnSpLocks/>
            <a:stCxn id="64" idx="3"/>
            <a:endCxn id="67" idx="1"/>
          </p:cNvCxnSpPr>
          <p:nvPr/>
        </p:nvCxnSpPr>
        <p:spPr>
          <a:xfrm>
            <a:off x="10000652" y="5438915"/>
            <a:ext cx="3969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>
            <a:extLst>
              <a:ext uri="{FF2B5EF4-FFF2-40B4-BE49-F238E27FC236}">
                <a16:creationId xmlns:a16="http://schemas.microsoft.com/office/drawing/2014/main" id="{CAC3A240-BC0C-9A28-6505-8C93BC667CF9}"/>
              </a:ext>
            </a:extLst>
          </p:cNvPr>
          <p:cNvSpPr txBox="1"/>
          <p:nvPr/>
        </p:nvSpPr>
        <p:spPr>
          <a:xfrm>
            <a:off x="7657437" y="1252984"/>
            <a:ext cx="16530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(4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후 호출</a:t>
            </a:r>
            <a:endParaRPr lang="ko-Kore-KR" altLang="en-US" sz="1200" i="1">
              <a:solidFill>
                <a:srgbClr val="0070C0"/>
              </a:solidFill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86BB3921-A95C-DB19-CC7E-88D87DBEE26B}"/>
              </a:ext>
            </a:extLst>
          </p:cNvPr>
          <p:cNvSpPr txBox="1"/>
          <p:nvPr/>
        </p:nvSpPr>
        <p:spPr>
          <a:xfrm>
            <a:off x="7657437" y="2915246"/>
            <a:ext cx="17224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(2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후 호출</a:t>
            </a:r>
            <a:endParaRPr lang="ko-Kore-KR" altLang="en-US" sz="1200" i="1">
              <a:solidFill>
                <a:srgbClr val="0070C0"/>
              </a:solidFill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C5DCBCC5-EEBB-990F-3BDD-B2F653BDABA9}"/>
              </a:ext>
            </a:extLst>
          </p:cNvPr>
          <p:cNvSpPr txBox="1"/>
          <p:nvPr/>
        </p:nvSpPr>
        <p:spPr>
          <a:xfrm>
            <a:off x="7657438" y="4563991"/>
            <a:ext cx="163189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(2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후 호출</a:t>
            </a:r>
            <a:endParaRPr lang="ko-Kore-KR" altLang="en-US" sz="1200" i="1">
              <a:solidFill>
                <a:srgbClr val="0070C0"/>
              </a:solidFill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32CC1DC5-26A5-3605-F70B-591252719FBD}"/>
              </a:ext>
            </a:extLst>
          </p:cNvPr>
          <p:cNvSpPr txBox="1"/>
          <p:nvPr/>
        </p:nvSpPr>
        <p:spPr>
          <a:xfrm>
            <a:off x="4710064" y="6120258"/>
            <a:ext cx="729151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4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작업을 체인으로 연결할 경우 각 작업은 상호 의존관계로 인해 비동기적 순차 실행으로 처리된다</a:t>
            </a:r>
            <a:endParaRPr lang="ko-Kore-KR" altLang="en-US" sz="1400" i="1">
              <a:solidFill>
                <a:srgbClr val="FF2F92"/>
              </a:solidFill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48779AAF-6E0F-2514-5331-9591937F2BC2}"/>
              </a:ext>
            </a:extLst>
          </p:cNvPr>
          <p:cNvSpPr txBox="1"/>
          <p:nvPr/>
        </p:nvSpPr>
        <p:spPr>
          <a:xfrm>
            <a:off x="10527236" y="4962154"/>
            <a:ext cx="130299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kumimoji="1"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(2</a:t>
            </a:r>
            <a:r>
              <a:rPr kumimoji="1"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r>
              <a:rPr kumimoji="1"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ore-KR" altLang="en-US" sz="1200" i="1">
              <a:solidFill>
                <a:srgbClr val="FF0000"/>
              </a:solidFill>
            </a:endParaRPr>
          </a:p>
        </p:txBody>
      </p:sp>
      <p:cxnSp>
        <p:nvCxnSpPr>
          <p:cNvPr id="2" name="꺾인 연결선[E] 1">
            <a:extLst>
              <a:ext uri="{FF2B5EF4-FFF2-40B4-BE49-F238E27FC236}">
                <a16:creationId xmlns:a16="http://schemas.microsoft.com/office/drawing/2014/main" id="{F393A619-E3CD-8669-BC8E-9E0949055956}"/>
              </a:ext>
            </a:extLst>
          </p:cNvPr>
          <p:cNvCxnSpPr>
            <a:cxnSpLocks/>
            <a:stCxn id="42" idx="2"/>
            <a:endCxn id="83" idx="0"/>
          </p:cNvCxnSpPr>
          <p:nvPr/>
        </p:nvCxnSpPr>
        <p:spPr>
          <a:xfrm rot="5400000">
            <a:off x="7860832" y="-1202644"/>
            <a:ext cx="1164326" cy="5471479"/>
          </a:xfrm>
          <a:prstGeom prst="bentConnector3">
            <a:avLst>
              <a:gd name="adj1" fmla="val 70804"/>
            </a:avLst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A2671C3-1F9A-579E-396D-A0BAB75F2311}"/>
              </a:ext>
            </a:extLst>
          </p:cNvPr>
          <p:cNvSpPr txBox="1"/>
          <p:nvPr/>
        </p:nvSpPr>
        <p:spPr>
          <a:xfrm>
            <a:off x="6000177" y="1504835"/>
            <a:ext cx="130299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저장</a:t>
            </a:r>
            <a:endParaRPr lang="ko-Kore-KR" altLang="en-US" sz="1200" i="1">
              <a:solidFill>
                <a:srgbClr val="FF0000"/>
              </a:solidFill>
            </a:endParaRPr>
          </a:p>
        </p:txBody>
      </p:sp>
      <p:cxnSp>
        <p:nvCxnSpPr>
          <p:cNvPr id="7" name="꺾인 연결선[E] 6">
            <a:extLst>
              <a:ext uri="{FF2B5EF4-FFF2-40B4-BE49-F238E27FC236}">
                <a16:creationId xmlns:a16="http://schemas.microsoft.com/office/drawing/2014/main" id="{4DA8A995-64BF-521A-F8F8-921D0A9B314E}"/>
              </a:ext>
            </a:extLst>
          </p:cNvPr>
          <p:cNvCxnSpPr>
            <a:cxnSpLocks/>
            <a:stCxn id="51" idx="2"/>
            <a:endCxn id="92" idx="0"/>
          </p:cNvCxnSpPr>
          <p:nvPr/>
        </p:nvCxnSpPr>
        <p:spPr>
          <a:xfrm rot="5400000">
            <a:off x="7858691" y="362462"/>
            <a:ext cx="1168609" cy="5471477"/>
          </a:xfrm>
          <a:prstGeom prst="bentConnector3">
            <a:avLst>
              <a:gd name="adj1" fmla="val 68137"/>
            </a:avLst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7E731AD-438D-5437-8378-EE6FC673E1C1}"/>
              </a:ext>
            </a:extLst>
          </p:cNvPr>
          <p:cNvSpPr txBox="1"/>
          <p:nvPr/>
        </p:nvSpPr>
        <p:spPr>
          <a:xfrm>
            <a:off x="6000177" y="3036995"/>
            <a:ext cx="130299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저장</a:t>
            </a:r>
            <a:endParaRPr lang="ko-Kore-KR" altLang="en-US" sz="1200" i="1">
              <a:solidFill>
                <a:srgbClr val="FF0000"/>
              </a:solidFill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B398DEBF-0AD0-D3C2-B373-E635CE1FF3E8}"/>
              </a:ext>
            </a:extLst>
          </p:cNvPr>
          <p:cNvCxnSpPr>
            <a:stCxn id="39" idx="2"/>
            <a:endCxn id="75" idx="0"/>
          </p:cNvCxnSpPr>
          <p:nvPr/>
        </p:nvCxnSpPr>
        <p:spPr>
          <a:xfrm>
            <a:off x="7658793" y="952171"/>
            <a:ext cx="0" cy="1163087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9767C5B4-41B0-7A91-7798-46746F32F1E4}"/>
              </a:ext>
            </a:extLst>
          </p:cNvPr>
          <p:cNvCxnSpPr>
            <a:cxnSpLocks/>
            <a:stCxn id="75" idx="2"/>
            <a:endCxn id="66" idx="0"/>
          </p:cNvCxnSpPr>
          <p:nvPr/>
        </p:nvCxnSpPr>
        <p:spPr>
          <a:xfrm>
            <a:off x="7658793" y="2512824"/>
            <a:ext cx="0" cy="1169681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C0FEF6CE-7409-D411-BF61-0FB1362FE8E5}"/>
              </a:ext>
            </a:extLst>
          </p:cNvPr>
          <p:cNvCxnSpPr>
            <a:cxnSpLocks/>
            <a:stCxn id="66" idx="2"/>
            <a:endCxn id="98" idx="0"/>
          </p:cNvCxnSpPr>
          <p:nvPr/>
        </p:nvCxnSpPr>
        <p:spPr>
          <a:xfrm flipH="1">
            <a:off x="7658792" y="4080071"/>
            <a:ext cx="1" cy="1158104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044317"/>
      </p:ext>
    </p:extLst>
  </p:cSld>
  <p:clrMapOvr>
    <a:masterClrMapping/>
  </p:clrMapOvr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98175" y="1949108"/>
            <a:ext cx="11595651" cy="29597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조합</a:t>
            </a:r>
            <a:endParaRPr lang="en-US" altLang="ko-KR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thenCompose()&amp;</a:t>
            </a:r>
            <a:r>
              <a:rPr lang="ko-KR" altLang="en-US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thenComposeAsync()</a:t>
            </a:r>
          </a:p>
          <a:p>
            <a:pPr algn="ctr">
              <a:spcBef>
                <a:spcPts val="500"/>
              </a:spcBef>
            </a:pP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thenCombine()&amp;</a:t>
            </a:r>
            <a:r>
              <a:rPr lang="ko-KR" altLang="en-US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thenCombineAsync ()</a:t>
            </a:r>
          </a:p>
        </p:txBody>
      </p:sp>
    </p:spTree>
    <p:extLst>
      <p:ext uri="{BB962C8B-B14F-4D97-AF65-F5344CB8AC3E}">
        <p14:creationId xmlns:p14="http://schemas.microsoft.com/office/powerpoint/2010/main" val="4241736524"/>
      </p:ext>
    </p:extLst>
  </p:cSld>
  <p:clrMapOvr>
    <a:masterClrMapping/>
  </p:clrMapOvr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60488" y="382446"/>
            <a:ext cx="660591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pose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Function&lt;T, CompletionStage&lt;U&gt;&gt; fn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02273" y="3295577"/>
            <a:ext cx="10806531" cy="274305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&lt;Integer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(result -&gt;{ 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	</a:t>
            </a:r>
            <a:r>
              <a:rPr lang="en-US" altLang="ko-Kore-KR" sz="18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</a:p>
          <a:p>
            <a:pPr lvl="1">
              <a:spcBef>
                <a:spcPts val="500"/>
              </a:spcBef>
            </a:pPr>
            <a:r>
              <a:rPr lang="en-US" altLang="ko-KR" sz="18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		</a:t>
            </a:r>
            <a:r>
              <a:rPr lang="en-US" altLang="ko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8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 *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>
              <a:solidFill>
                <a:schemeClr val="bg1">
                  <a:lumMod val="7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8404549"/>
              </p:ext>
            </p:extLst>
          </p:nvPr>
        </p:nvGraphicFramePr>
        <p:xfrm>
          <a:off x="602273" y="934274"/>
          <a:ext cx="10806531" cy="191201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50634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755897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57932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인스턴스 메서드로서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동기적으로 하나의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가 완료되면 그 결과를 다음 작업으로 전달하고 이어서 다음 작업을 수행할 수 있도록 해 준다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이를 통해 여러 비동기 작업을 연속적으로 실행하고 조합할 수 있다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(Stream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flatMap()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과 유사하다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4423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Function&lt;T, CompletionStage&lt;U&gt;&gt;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받고 작업 결과를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4423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작업 결과를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444231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UniCompose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857666" y="4355998"/>
            <a:ext cx="151017" cy="1233348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7068264" y="4649506"/>
            <a:ext cx="403170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받아서 새로운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시작하고 결과를 조작한 다음 그 결과를  처음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반환한다 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957673465"/>
      </p:ext>
    </p:extLst>
  </p:cSld>
  <p:clrMapOvr>
    <a:masterClrMapping/>
  </p:clrMapOvr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47108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pose()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poseAsync()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49490" y="686276"/>
            <a:ext cx="11446711" cy="367023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@Service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MyService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asyncTask1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1 Result"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asyncTask2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input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2 Result based on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input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549490" y="4416235"/>
            <a:ext cx="11446711" cy="228524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cf1 = </a:t>
            </a:r>
            <a:r>
              <a:rPr lang="en-US" altLang="ko-Kore-KR" sz="1200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myS</a:t>
            </a:r>
            <a:r>
              <a:rPr lang="en-US" altLang="ko-Kore-KR" sz="1200" i="1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.asyncTask1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cf1 </a:t>
            </a:r>
            <a:r>
              <a:rPr lang="ko-Kore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'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 Result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'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저장 된다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cf2 = 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cf1.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task1Result -&gt; </a:t>
            </a:r>
            <a:r>
              <a:rPr lang="en-US" altLang="ko-Kore-KR" sz="1200" i="1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.asyncTask2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task1Result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cf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cf1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결과값을 받아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asyncTask2()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계산하고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cf3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저장된다 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		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cf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저장된 결과는 다시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cf2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저장된다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cf2.thenAccept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finalResult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BB4DAC-3111-2FB0-8462-D3238915EDCC}"/>
              </a:ext>
            </a:extLst>
          </p:cNvPr>
          <p:cNvSpPr txBox="1"/>
          <p:nvPr/>
        </p:nvSpPr>
        <p:spPr>
          <a:xfrm>
            <a:off x="4096602" y="5863946"/>
            <a:ext cx="4352485" cy="276999"/>
          </a:xfrm>
          <a:prstGeom prst="rect">
            <a:avLst/>
          </a:prstGeom>
          <a:noFill/>
          <a:ln w="3175">
            <a:noFill/>
          </a:ln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Result: Task 2 Result based on Task 1 Result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E1F2D766-71BE-114E-AB7D-277ADFC4E8AD}"/>
              </a:ext>
            </a:extLst>
          </p:cNvPr>
          <p:cNvSpPr/>
          <p:nvPr/>
        </p:nvSpPr>
        <p:spPr>
          <a:xfrm>
            <a:off x="5288810" y="1616903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560661D6-FB68-F89E-3073-4ECF1A47F72A}"/>
              </a:ext>
            </a:extLst>
          </p:cNvPr>
          <p:cNvSpPr/>
          <p:nvPr/>
        </p:nvSpPr>
        <p:spPr>
          <a:xfrm>
            <a:off x="5666887" y="1971739"/>
            <a:ext cx="1087273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 Result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14C2F8A4-D2F7-1ED9-AE8D-1BF17FEC898E}"/>
              </a:ext>
            </a:extLst>
          </p:cNvPr>
          <p:cNvSpPr/>
          <p:nvPr/>
        </p:nvSpPr>
        <p:spPr>
          <a:xfrm>
            <a:off x="5288810" y="2988668"/>
            <a:ext cx="2809700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26380210-C7BD-1F0E-9C7E-03A139A1E6FF}"/>
              </a:ext>
            </a:extLst>
          </p:cNvPr>
          <p:cNvSpPr/>
          <p:nvPr/>
        </p:nvSpPr>
        <p:spPr>
          <a:xfrm>
            <a:off x="5387014" y="3360838"/>
            <a:ext cx="2613292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 Result based on</a:t>
            </a:r>
            <a:r>
              <a:rPr kumimoji="1" lang="ko-KR" altLang="en-US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 Result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CAF5E2-FB1E-377F-FB0A-047B5E4FF4FE}"/>
              </a:ext>
            </a:extLst>
          </p:cNvPr>
          <p:cNvSpPr/>
          <p:nvPr/>
        </p:nvSpPr>
        <p:spPr>
          <a:xfrm>
            <a:off x="8449087" y="2988668"/>
            <a:ext cx="3080831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BB4815A4-0D86-1196-FB9A-25D38BA96958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>
            <a:off x="8098510" y="3318213"/>
            <a:ext cx="350577" cy="0"/>
          </a:xfrm>
          <a:prstGeom prst="straightConnector1">
            <a:avLst/>
          </a:prstGeom>
          <a:ln>
            <a:solidFill>
              <a:schemeClr val="accent4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6" name="구부러진 연결선[U] 15">
            <a:extLst>
              <a:ext uri="{FF2B5EF4-FFF2-40B4-BE49-F238E27FC236}">
                <a16:creationId xmlns:a16="http://schemas.microsoft.com/office/drawing/2014/main" id="{C489F2A7-0AA1-C087-94C5-336D63CE44E6}"/>
              </a:ext>
            </a:extLst>
          </p:cNvPr>
          <p:cNvCxnSpPr>
            <a:endCxn id="7" idx="1"/>
          </p:cNvCxnSpPr>
          <p:nvPr/>
        </p:nvCxnSpPr>
        <p:spPr>
          <a:xfrm>
            <a:off x="4214718" y="1719799"/>
            <a:ext cx="1074092" cy="226649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구부러진 연결선[U] 16">
            <a:extLst>
              <a:ext uri="{FF2B5EF4-FFF2-40B4-BE49-F238E27FC236}">
                <a16:creationId xmlns:a16="http://schemas.microsoft.com/office/drawing/2014/main" id="{0BEB2E1C-2B76-E9A3-A25E-7093E20F9440}"/>
              </a:ext>
            </a:extLst>
          </p:cNvPr>
          <p:cNvCxnSpPr>
            <a:cxnSpLocks/>
          </p:cNvCxnSpPr>
          <p:nvPr/>
        </p:nvCxnSpPr>
        <p:spPr>
          <a:xfrm>
            <a:off x="4208891" y="3082315"/>
            <a:ext cx="1079919" cy="261189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D4648DA8-A76D-F629-C9B0-B762180F766E}"/>
              </a:ext>
            </a:extLst>
          </p:cNvPr>
          <p:cNvSpPr/>
          <p:nvPr/>
        </p:nvSpPr>
        <p:spPr>
          <a:xfrm>
            <a:off x="8730730" y="3360838"/>
            <a:ext cx="2613292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 Result based on</a:t>
            </a:r>
            <a:r>
              <a:rPr kumimoji="1" lang="ko-KR" altLang="en-US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 Result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84040741"/>
      </p:ext>
    </p:extLst>
  </p:cSld>
  <p:clrMapOvr>
    <a:masterClrMapping/>
  </p:clrMapOvr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401097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pose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[Async]()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B363CB4D-7CCE-FF7F-9A56-807D683AA1B2}"/>
              </a:ext>
            </a:extLst>
          </p:cNvPr>
          <p:cNvSpPr/>
          <p:nvPr/>
        </p:nvSpPr>
        <p:spPr>
          <a:xfrm>
            <a:off x="3739398" y="2366248"/>
            <a:ext cx="2040092" cy="3868813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6B5E1AE7-7D22-0AA7-46C7-A1A4107E112E}"/>
              </a:ext>
            </a:extLst>
          </p:cNvPr>
          <p:cNvSpPr/>
          <p:nvPr/>
        </p:nvSpPr>
        <p:spPr>
          <a:xfrm>
            <a:off x="7678132" y="3504505"/>
            <a:ext cx="4307615" cy="2415778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3882FBD9-716B-3C41-7903-799BA21636A2}"/>
              </a:ext>
            </a:extLst>
          </p:cNvPr>
          <p:cNvSpPr/>
          <p:nvPr/>
        </p:nvSpPr>
        <p:spPr>
          <a:xfrm>
            <a:off x="10171566" y="3672559"/>
            <a:ext cx="1663962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UniCompose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418EE55-6C2F-8CF7-D97F-32C74FCB852A}"/>
              </a:ext>
            </a:extLst>
          </p:cNvPr>
          <p:cNvCxnSpPr>
            <a:cxnSpLocks/>
            <a:stCxn id="9" idx="2"/>
            <a:endCxn id="13" idx="0"/>
          </p:cNvCxnSpPr>
          <p:nvPr/>
        </p:nvCxnSpPr>
        <p:spPr>
          <a:xfrm>
            <a:off x="11003547" y="4070787"/>
            <a:ext cx="0" cy="2252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EA204862-3E1E-F04D-2251-47BF575093FF}"/>
              </a:ext>
            </a:extLst>
          </p:cNvPr>
          <p:cNvSpPr/>
          <p:nvPr/>
        </p:nvSpPr>
        <p:spPr>
          <a:xfrm>
            <a:off x="10171566" y="4296081"/>
            <a:ext cx="1663962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Function.apply(result)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0374372-35E9-473B-93FB-AEDD4533727A}"/>
              </a:ext>
            </a:extLst>
          </p:cNvPr>
          <p:cNvSpPr/>
          <p:nvPr/>
        </p:nvSpPr>
        <p:spPr>
          <a:xfrm>
            <a:off x="262801" y="1247395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CFF58D7-0B07-9FBD-2168-DFD9D71C0C77}"/>
              </a:ext>
            </a:extLst>
          </p:cNvPr>
          <p:cNvCxnSpPr>
            <a:cxnSpLocks/>
            <a:stCxn id="13" idx="2"/>
            <a:endCxn id="5" idx="0"/>
          </p:cNvCxnSpPr>
          <p:nvPr/>
        </p:nvCxnSpPr>
        <p:spPr>
          <a:xfrm>
            <a:off x="11003547" y="4694309"/>
            <a:ext cx="0" cy="3626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100A702-55B9-178A-D6AE-65D5B18695ED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1887140" y="1440624"/>
            <a:ext cx="5769810" cy="58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15613AA-283A-4E79-7CA3-4595FF36C968}"/>
              </a:ext>
            </a:extLst>
          </p:cNvPr>
          <p:cNvSpPr txBox="1"/>
          <p:nvPr/>
        </p:nvSpPr>
        <p:spPr>
          <a:xfrm>
            <a:off x="4034412" y="1168269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99B3452-EDE5-2144-90D1-FDED66A8F63D}"/>
              </a:ext>
            </a:extLst>
          </p:cNvPr>
          <p:cNvSpPr/>
          <p:nvPr/>
        </p:nvSpPr>
        <p:spPr>
          <a:xfrm>
            <a:off x="7785170" y="3672559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993B71B-2530-CF43-6531-4B704294D1BE}"/>
              </a:ext>
            </a:extLst>
          </p:cNvPr>
          <p:cNvCxnSpPr>
            <a:cxnSpLocks/>
            <a:stCxn id="21" idx="3"/>
            <a:endCxn id="9" idx="1"/>
          </p:cNvCxnSpPr>
          <p:nvPr/>
        </p:nvCxnSpPr>
        <p:spPr>
          <a:xfrm>
            <a:off x="9538241" y="3871673"/>
            <a:ext cx="6333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E49EDDD-0F32-0EFE-EAFF-8F40F380C905}"/>
              </a:ext>
            </a:extLst>
          </p:cNvPr>
          <p:cNvSpPr txBox="1"/>
          <p:nvPr/>
        </p:nvSpPr>
        <p:spPr>
          <a:xfrm>
            <a:off x="9497788" y="3618709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DF136BB-219E-DA1F-22DA-026B6C945D09}"/>
              </a:ext>
            </a:extLst>
          </p:cNvPr>
          <p:cNvSpPr/>
          <p:nvPr/>
        </p:nvSpPr>
        <p:spPr>
          <a:xfrm>
            <a:off x="7785170" y="4265102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BE91FAB2-10D7-1710-FFF8-0779F862FFDB}"/>
              </a:ext>
            </a:extLst>
          </p:cNvPr>
          <p:cNvCxnSpPr>
            <a:cxnSpLocks/>
            <a:stCxn id="14" idx="2"/>
            <a:endCxn id="87" idx="0"/>
          </p:cNvCxnSpPr>
          <p:nvPr/>
        </p:nvCxnSpPr>
        <p:spPr>
          <a:xfrm>
            <a:off x="1074971" y="1645623"/>
            <a:ext cx="0" cy="13985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7680D25-B141-C665-B5FA-FFA84EFE291F}"/>
              </a:ext>
            </a:extLst>
          </p:cNvPr>
          <p:cNvCxnSpPr>
            <a:cxnSpLocks/>
            <a:stCxn id="87" idx="3"/>
            <a:endCxn id="74" idx="1"/>
          </p:cNvCxnSpPr>
          <p:nvPr/>
        </p:nvCxnSpPr>
        <p:spPr>
          <a:xfrm>
            <a:off x="1930654" y="3243254"/>
            <a:ext cx="1954783" cy="1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770187B-E2DB-C317-D25A-EDC234BDA2DD}"/>
              </a:ext>
            </a:extLst>
          </p:cNvPr>
          <p:cNvSpPr txBox="1"/>
          <p:nvPr/>
        </p:nvSpPr>
        <p:spPr>
          <a:xfrm>
            <a:off x="1920272" y="2976624"/>
            <a:ext cx="196138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thenCompose[Async]()</a:t>
            </a:r>
            <a:endParaRPr lang="ko-Kore-KR" altLang="en-US" sz="1200"/>
          </a:p>
        </p:txBody>
      </p:sp>
      <p:sp>
        <p:nvSpPr>
          <p:cNvPr id="74" name="모서리가 둥근 직사각형 73">
            <a:extLst>
              <a:ext uri="{FF2B5EF4-FFF2-40B4-BE49-F238E27FC236}">
                <a16:creationId xmlns:a16="http://schemas.microsoft.com/office/drawing/2014/main" id="{000BEE86-141C-4A74-218C-6D76E66C9B12}"/>
              </a:ext>
            </a:extLst>
          </p:cNvPr>
          <p:cNvSpPr/>
          <p:nvPr/>
        </p:nvSpPr>
        <p:spPr>
          <a:xfrm>
            <a:off x="3885437" y="2502055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UniCompose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F99EA41A-36CB-2E58-3D59-50C31CA7B295}"/>
              </a:ext>
            </a:extLst>
          </p:cNvPr>
          <p:cNvSpPr/>
          <p:nvPr/>
        </p:nvSpPr>
        <p:spPr>
          <a:xfrm>
            <a:off x="3938738" y="3476281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88E98876-D47D-29C0-D5C6-1E2AF160E870}"/>
              </a:ext>
            </a:extLst>
          </p:cNvPr>
          <p:cNvSpPr/>
          <p:nvPr/>
        </p:nvSpPr>
        <p:spPr>
          <a:xfrm>
            <a:off x="3944974" y="3011722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모서리가 둥근 직사각형 86">
            <a:extLst>
              <a:ext uri="{FF2B5EF4-FFF2-40B4-BE49-F238E27FC236}">
                <a16:creationId xmlns:a16="http://schemas.microsoft.com/office/drawing/2014/main" id="{CA389AA2-08C3-7541-D14D-BB05E6EE4EE1}"/>
              </a:ext>
            </a:extLst>
          </p:cNvPr>
          <p:cNvSpPr/>
          <p:nvPr/>
        </p:nvSpPr>
        <p:spPr>
          <a:xfrm>
            <a:off x="219287" y="304414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87F0F98-69D1-9538-DFEB-316824B13A16}"/>
              </a:ext>
            </a:extLst>
          </p:cNvPr>
          <p:cNvSpPr txBox="1"/>
          <p:nvPr/>
        </p:nvSpPr>
        <p:spPr>
          <a:xfrm>
            <a:off x="2452067" y="3277293"/>
            <a:ext cx="7114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</a:t>
            </a:r>
            <a:endParaRPr lang="ko-Kore-KR" altLang="en-US" sz="1000"/>
          </a:p>
        </p:txBody>
      </p:sp>
      <p:sp>
        <p:nvSpPr>
          <p:cNvPr id="129" name="다이아몬드 128">
            <a:extLst>
              <a:ext uri="{FF2B5EF4-FFF2-40B4-BE49-F238E27FC236}">
                <a16:creationId xmlns:a16="http://schemas.microsoft.com/office/drawing/2014/main" id="{0B5D22BC-B7ED-AD4C-8BEB-A3548112CC5F}"/>
              </a:ext>
            </a:extLst>
          </p:cNvPr>
          <p:cNvSpPr/>
          <p:nvPr/>
        </p:nvSpPr>
        <p:spPr>
          <a:xfrm>
            <a:off x="6107214" y="2846228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4" name="모서리가 둥근 직사각형 143">
            <a:extLst>
              <a:ext uri="{FF2B5EF4-FFF2-40B4-BE49-F238E27FC236}">
                <a16:creationId xmlns:a16="http://schemas.microsoft.com/office/drawing/2014/main" id="{5299F7EA-9458-EB33-1E16-F355EDA4940B}"/>
              </a:ext>
            </a:extLst>
          </p:cNvPr>
          <p:cNvSpPr/>
          <p:nvPr/>
        </p:nvSpPr>
        <p:spPr>
          <a:xfrm>
            <a:off x="7669902" y="1226275"/>
            <a:ext cx="4307615" cy="212917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5" name="모서리가 둥근 직사각형 144">
            <a:extLst>
              <a:ext uri="{FF2B5EF4-FFF2-40B4-BE49-F238E27FC236}">
                <a16:creationId xmlns:a16="http://schemas.microsoft.com/office/drawing/2014/main" id="{DFC05516-1BA7-EF1F-33FF-BDCC68117C0D}"/>
              </a:ext>
            </a:extLst>
          </p:cNvPr>
          <p:cNvSpPr/>
          <p:nvPr/>
        </p:nvSpPr>
        <p:spPr>
          <a:xfrm>
            <a:off x="10100350" y="1322604"/>
            <a:ext cx="1681800" cy="409186"/>
          </a:xfrm>
          <a:prstGeom prst="roundRect">
            <a:avLst>
              <a:gd name="adj" fmla="val 6078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lang="en-US" altLang="ko-KR" sz="11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A553B27F-01CF-329A-610D-EBF7F57D9257}"/>
              </a:ext>
            </a:extLst>
          </p:cNvPr>
          <p:cNvSpPr/>
          <p:nvPr/>
        </p:nvSpPr>
        <p:spPr>
          <a:xfrm>
            <a:off x="7786174" y="1325225"/>
            <a:ext cx="1726654" cy="409186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779184E1-663F-18B6-14F8-E7BD09BC7435}"/>
              </a:ext>
            </a:extLst>
          </p:cNvPr>
          <p:cNvCxnSpPr>
            <a:cxnSpLocks/>
            <a:stCxn id="146" idx="3"/>
            <a:endCxn id="145" idx="1"/>
          </p:cNvCxnSpPr>
          <p:nvPr/>
        </p:nvCxnSpPr>
        <p:spPr>
          <a:xfrm flipV="1">
            <a:off x="9512828" y="1527197"/>
            <a:ext cx="587522" cy="2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AD154D52-DECF-9B82-B29B-6EFEAB9FBCAF}"/>
              </a:ext>
            </a:extLst>
          </p:cNvPr>
          <p:cNvSpPr txBox="1"/>
          <p:nvPr/>
        </p:nvSpPr>
        <p:spPr>
          <a:xfrm>
            <a:off x="9486453" y="1317514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0CF78F1E-B4DF-C8AF-4079-FABC90830D55}"/>
              </a:ext>
            </a:extLst>
          </p:cNvPr>
          <p:cNvCxnSpPr>
            <a:cxnSpLocks/>
            <a:endCxn id="129" idx="1"/>
          </p:cNvCxnSpPr>
          <p:nvPr/>
        </p:nvCxnSpPr>
        <p:spPr>
          <a:xfrm>
            <a:off x="5779490" y="3249226"/>
            <a:ext cx="3277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9FB819DA-393D-917D-5731-2A7A3C58E587}"/>
              </a:ext>
            </a:extLst>
          </p:cNvPr>
          <p:cNvSpPr txBox="1"/>
          <p:nvPr/>
        </p:nvSpPr>
        <p:spPr>
          <a:xfrm>
            <a:off x="6275205" y="4800492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077C20E2-F4CA-AF5C-3F73-E3DD3C67381C}"/>
              </a:ext>
            </a:extLst>
          </p:cNvPr>
          <p:cNvSpPr txBox="1"/>
          <p:nvPr/>
        </p:nvSpPr>
        <p:spPr>
          <a:xfrm>
            <a:off x="6557554" y="4804225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FEF83487-CF87-2EC8-C594-B539D5D7A4AA}"/>
              </a:ext>
            </a:extLst>
          </p:cNvPr>
          <p:cNvSpPr txBox="1"/>
          <p:nvPr/>
        </p:nvSpPr>
        <p:spPr>
          <a:xfrm>
            <a:off x="5678402" y="5326974"/>
            <a:ext cx="1067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000" b="1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4D693FC0-D243-A030-D092-60C899068394}"/>
              </a:ext>
            </a:extLst>
          </p:cNvPr>
          <p:cNvSpPr txBox="1"/>
          <p:nvPr/>
        </p:nvSpPr>
        <p:spPr>
          <a:xfrm>
            <a:off x="6704167" y="5349225"/>
            <a:ext cx="9070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pool thread</a:t>
            </a:r>
            <a:endParaRPr lang="ko-Kore-KR" altLang="en-US" sz="1000" b="1"/>
          </a:p>
        </p:txBody>
      </p:sp>
      <p:sp>
        <p:nvSpPr>
          <p:cNvPr id="171" name="모서리가 둥근 직사각형 170">
            <a:extLst>
              <a:ext uri="{FF2B5EF4-FFF2-40B4-BE49-F238E27FC236}">
                <a16:creationId xmlns:a16="http://schemas.microsoft.com/office/drawing/2014/main" id="{CB956940-AC23-07E8-8005-4F7163A0B116}"/>
              </a:ext>
            </a:extLst>
          </p:cNvPr>
          <p:cNvSpPr/>
          <p:nvPr/>
        </p:nvSpPr>
        <p:spPr>
          <a:xfrm>
            <a:off x="219287" y="4148316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579766BE-322A-2247-8B1E-621C9890CB35}"/>
              </a:ext>
            </a:extLst>
          </p:cNvPr>
          <p:cNvCxnSpPr>
            <a:cxnSpLocks/>
            <a:stCxn id="87" idx="2"/>
            <a:endCxn id="171" idx="0"/>
          </p:cNvCxnSpPr>
          <p:nvPr/>
        </p:nvCxnSpPr>
        <p:spPr>
          <a:xfrm>
            <a:off x="1074971" y="3442368"/>
            <a:ext cx="0" cy="705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9" name="TextBox 178">
            <a:extLst>
              <a:ext uri="{FF2B5EF4-FFF2-40B4-BE49-F238E27FC236}">
                <a16:creationId xmlns:a16="http://schemas.microsoft.com/office/drawing/2014/main" id="{030E4760-6C5E-46BB-F0ED-75D10CA86E73}"/>
              </a:ext>
            </a:extLst>
          </p:cNvPr>
          <p:cNvSpPr txBox="1"/>
          <p:nvPr/>
        </p:nvSpPr>
        <p:spPr>
          <a:xfrm>
            <a:off x="1074970" y="2147910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4C7069B9-4EE9-6F63-2200-46DAA30A56BD}"/>
              </a:ext>
            </a:extLst>
          </p:cNvPr>
          <p:cNvSpPr txBox="1"/>
          <p:nvPr/>
        </p:nvSpPr>
        <p:spPr>
          <a:xfrm>
            <a:off x="4597468" y="1817057"/>
            <a:ext cx="3059482" cy="246221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r">
              <a:spcBef>
                <a:spcPts val="200"/>
              </a:spcBef>
            </a:pP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작업을 실행하기 전 이전 결과 상태를 확인한다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CA93153B-5626-1C2C-CE13-6DB3D39FD8E9}"/>
              </a:ext>
            </a:extLst>
          </p:cNvPr>
          <p:cNvSpPr txBox="1"/>
          <p:nvPr/>
        </p:nvSpPr>
        <p:spPr>
          <a:xfrm>
            <a:off x="6876919" y="2039940"/>
            <a:ext cx="5405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ko-Kore-KR" altLang="en-US" sz="1000" b="1"/>
          </a:p>
        </p:txBody>
      </p:sp>
      <p:sp>
        <p:nvSpPr>
          <p:cNvPr id="190" name="모서리가 둥근 직사각형 189">
            <a:extLst>
              <a:ext uri="{FF2B5EF4-FFF2-40B4-BE49-F238E27FC236}">
                <a16:creationId xmlns:a16="http://schemas.microsoft.com/office/drawing/2014/main" id="{70726498-7AD1-1F09-E36F-3B2AD294E995}"/>
              </a:ext>
            </a:extLst>
          </p:cNvPr>
          <p:cNvSpPr/>
          <p:nvPr/>
        </p:nvSpPr>
        <p:spPr>
          <a:xfrm>
            <a:off x="219286" y="4848481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2" name="직선 화살표 연결선 191">
            <a:extLst>
              <a:ext uri="{FF2B5EF4-FFF2-40B4-BE49-F238E27FC236}">
                <a16:creationId xmlns:a16="http://schemas.microsoft.com/office/drawing/2014/main" id="{74EACB48-E050-A675-2AB3-FD8C061B7A57}"/>
              </a:ext>
            </a:extLst>
          </p:cNvPr>
          <p:cNvCxnSpPr>
            <a:stCxn id="171" idx="2"/>
            <a:endCxn id="190" idx="0"/>
          </p:cNvCxnSpPr>
          <p:nvPr/>
        </p:nvCxnSpPr>
        <p:spPr>
          <a:xfrm flipH="1">
            <a:off x="1074970" y="4546544"/>
            <a:ext cx="1" cy="301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19DD937A-5588-E3F0-4595-29120B2D4CA7}"/>
              </a:ext>
            </a:extLst>
          </p:cNvPr>
          <p:cNvSpPr/>
          <p:nvPr/>
        </p:nvSpPr>
        <p:spPr>
          <a:xfrm>
            <a:off x="3920605" y="4130566"/>
            <a:ext cx="1677375" cy="403795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Function.apply(result)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D9089C2-7DDC-5976-3667-62EE42DEBD36}"/>
              </a:ext>
            </a:extLst>
          </p:cNvPr>
          <p:cNvSpPr/>
          <p:nvPr/>
        </p:nvSpPr>
        <p:spPr>
          <a:xfrm>
            <a:off x="3872158" y="4792315"/>
            <a:ext cx="1774424" cy="494608"/>
          </a:xfrm>
          <a:prstGeom prst="roundRect">
            <a:avLst>
              <a:gd name="adj" fmla="val 10842"/>
            </a:avLst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BFEE75C4-809C-CBC9-4DE3-534B70D69345}"/>
              </a:ext>
            </a:extLst>
          </p:cNvPr>
          <p:cNvCxnSpPr>
            <a:cxnSpLocks/>
            <a:stCxn id="24" idx="2"/>
            <a:endCxn id="26" idx="0"/>
          </p:cNvCxnSpPr>
          <p:nvPr/>
        </p:nvCxnSpPr>
        <p:spPr>
          <a:xfrm>
            <a:off x="4759293" y="4534361"/>
            <a:ext cx="77" cy="2579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585BEA8B-042B-45AA-B616-64A89C3E2667}"/>
              </a:ext>
            </a:extLst>
          </p:cNvPr>
          <p:cNvSpPr txBox="1"/>
          <p:nvPr/>
        </p:nvSpPr>
        <p:spPr>
          <a:xfrm>
            <a:off x="9805941" y="4770312"/>
            <a:ext cx="128502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 </a:t>
            </a:r>
            <a:r>
              <a:rPr kumimoji="1"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CF </a:t>
            </a:r>
            <a:r>
              <a:rPr kumimoji="1"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반환</a:t>
            </a:r>
            <a:endParaRPr lang="ko-Kore-KR" altLang="en-US" sz="900"/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C62065D2-7204-D299-C6CA-4CE7354C4329}"/>
              </a:ext>
            </a:extLst>
          </p:cNvPr>
          <p:cNvSpPr/>
          <p:nvPr/>
        </p:nvSpPr>
        <p:spPr>
          <a:xfrm>
            <a:off x="10100350" y="2653661"/>
            <a:ext cx="1681800" cy="608107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8F01A90E-B9DF-01A9-9F9B-C5EF5711B8DC}"/>
              </a:ext>
            </a:extLst>
          </p:cNvPr>
          <p:cNvSpPr/>
          <p:nvPr/>
        </p:nvSpPr>
        <p:spPr>
          <a:xfrm>
            <a:off x="10100350" y="1963088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20933B4-4130-B15C-933A-5FDBACF181C5}"/>
              </a:ext>
            </a:extLst>
          </p:cNvPr>
          <p:cNvSpPr txBox="1"/>
          <p:nvPr/>
        </p:nvSpPr>
        <p:spPr>
          <a:xfrm>
            <a:off x="11020245" y="2382178"/>
            <a:ext cx="5891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000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D3F4D8A-7C11-9F36-C5E9-6703CE211389}"/>
              </a:ext>
            </a:extLst>
          </p:cNvPr>
          <p:cNvCxnSpPr>
            <a:cxnSpLocks/>
            <a:stCxn id="145" idx="2"/>
            <a:endCxn id="32" idx="0"/>
          </p:cNvCxnSpPr>
          <p:nvPr/>
        </p:nvCxnSpPr>
        <p:spPr>
          <a:xfrm>
            <a:off x="10941250" y="1731790"/>
            <a:ext cx="0" cy="231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F7BFE4E9-1538-33AC-70BB-C70463D58FE0}"/>
              </a:ext>
            </a:extLst>
          </p:cNvPr>
          <p:cNvCxnSpPr>
            <a:cxnSpLocks/>
            <a:stCxn id="32" idx="2"/>
            <a:endCxn id="31" idx="0"/>
          </p:cNvCxnSpPr>
          <p:nvPr/>
        </p:nvCxnSpPr>
        <p:spPr>
          <a:xfrm>
            <a:off x="10941250" y="2361316"/>
            <a:ext cx="0" cy="292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52925523-D945-0C0A-81BF-EC1245F50968}"/>
              </a:ext>
            </a:extLst>
          </p:cNvPr>
          <p:cNvCxnSpPr>
            <a:cxnSpLocks/>
            <a:stCxn id="21" idx="2"/>
            <a:endCxn id="27" idx="0"/>
          </p:cNvCxnSpPr>
          <p:nvPr/>
        </p:nvCxnSpPr>
        <p:spPr>
          <a:xfrm>
            <a:off x="8661706" y="4070787"/>
            <a:ext cx="0" cy="194315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57443E65-ECD9-7546-4546-901621FE3B39}"/>
              </a:ext>
            </a:extLst>
          </p:cNvPr>
          <p:cNvSpPr/>
          <p:nvPr/>
        </p:nvSpPr>
        <p:spPr>
          <a:xfrm>
            <a:off x="7785170" y="2081272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0DBB9B6-4EB2-C0AF-BE44-B19401735079}"/>
              </a:ext>
            </a:extLst>
          </p:cNvPr>
          <p:cNvCxnSpPr>
            <a:cxnSpLocks/>
            <a:endCxn id="68" idx="0"/>
          </p:cNvCxnSpPr>
          <p:nvPr/>
        </p:nvCxnSpPr>
        <p:spPr>
          <a:xfrm>
            <a:off x="8661706" y="1723453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꺾인 연결선[E] 71">
            <a:extLst>
              <a:ext uri="{FF2B5EF4-FFF2-40B4-BE49-F238E27FC236}">
                <a16:creationId xmlns:a16="http://schemas.microsoft.com/office/drawing/2014/main" id="{25B09E89-8E1A-F89A-428E-587B9F650184}"/>
              </a:ext>
            </a:extLst>
          </p:cNvPr>
          <p:cNvCxnSpPr>
            <a:cxnSpLocks/>
            <a:stCxn id="89" idx="2"/>
          </p:cNvCxnSpPr>
          <p:nvPr/>
        </p:nvCxnSpPr>
        <p:spPr>
          <a:xfrm rot="16200000" flipH="1">
            <a:off x="6860745" y="4479581"/>
            <a:ext cx="559166" cy="107560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DDB9CA6A-EE4F-303E-EC59-25D3DE213C10}"/>
              </a:ext>
            </a:extLst>
          </p:cNvPr>
          <p:cNvCxnSpPr>
            <a:stCxn id="144" idx="1"/>
            <a:endCxn id="129" idx="0"/>
          </p:cNvCxnSpPr>
          <p:nvPr/>
        </p:nvCxnSpPr>
        <p:spPr>
          <a:xfrm rot="10800000" flipV="1">
            <a:off x="6602930" y="2290860"/>
            <a:ext cx="1066973" cy="55536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꺾인 연결선[E] 81">
            <a:extLst>
              <a:ext uri="{FF2B5EF4-FFF2-40B4-BE49-F238E27FC236}">
                <a16:creationId xmlns:a16="http://schemas.microsoft.com/office/drawing/2014/main" id="{8177C21B-ECC9-FBCE-C849-309F740669E7}"/>
              </a:ext>
            </a:extLst>
          </p:cNvPr>
          <p:cNvCxnSpPr>
            <a:cxnSpLocks/>
            <a:stCxn id="89" idx="2"/>
          </p:cNvCxnSpPr>
          <p:nvPr/>
        </p:nvCxnSpPr>
        <p:spPr>
          <a:xfrm rot="5400000">
            <a:off x="5905439" y="4599883"/>
            <a:ext cx="559168" cy="83500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D651863-186F-B421-EC39-24F4CDA10F81}"/>
              </a:ext>
            </a:extLst>
          </p:cNvPr>
          <p:cNvSpPr/>
          <p:nvPr/>
        </p:nvSpPr>
        <p:spPr>
          <a:xfrm>
            <a:off x="4355607" y="6343007"/>
            <a:ext cx="8258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47EA69E0-2ADE-F664-9EF0-3A3C5E5B22AE}"/>
              </a:ext>
            </a:extLst>
          </p:cNvPr>
          <p:cNvSpPr/>
          <p:nvPr/>
        </p:nvSpPr>
        <p:spPr>
          <a:xfrm>
            <a:off x="9422212" y="6019886"/>
            <a:ext cx="10262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다이아몬드 88">
            <a:extLst>
              <a:ext uri="{FF2B5EF4-FFF2-40B4-BE49-F238E27FC236}">
                <a16:creationId xmlns:a16="http://schemas.microsoft.com/office/drawing/2014/main" id="{5C09E85F-4C19-5ECC-8F81-36CA25FEA9AB}"/>
              </a:ext>
            </a:extLst>
          </p:cNvPr>
          <p:cNvSpPr/>
          <p:nvPr/>
        </p:nvSpPr>
        <p:spPr>
          <a:xfrm>
            <a:off x="6106810" y="3931806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CF915F2-574D-F49B-D2D6-1E6A7A78EA36}"/>
              </a:ext>
            </a:extLst>
          </p:cNvPr>
          <p:cNvSpPr txBox="1"/>
          <p:nvPr/>
        </p:nvSpPr>
        <p:spPr>
          <a:xfrm>
            <a:off x="6175482" y="3144678"/>
            <a:ext cx="8698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*Async() ?</a:t>
            </a:r>
            <a:endParaRPr lang="ko-Kore-KR" altLang="en-US" sz="1000"/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8368FE25-F5B6-86AF-53A8-B421D68FAEBF}"/>
              </a:ext>
            </a:extLst>
          </p:cNvPr>
          <p:cNvCxnSpPr>
            <a:cxnSpLocks/>
            <a:stCxn id="129" idx="3"/>
            <a:endCxn id="6" idx="1"/>
          </p:cNvCxnSpPr>
          <p:nvPr/>
        </p:nvCxnSpPr>
        <p:spPr>
          <a:xfrm>
            <a:off x="7098643" y="3249226"/>
            <a:ext cx="579489" cy="146316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F73EC5FE-FB95-9416-DACD-A2C892E42B74}"/>
              </a:ext>
            </a:extLst>
          </p:cNvPr>
          <p:cNvCxnSpPr>
            <a:cxnSpLocks/>
            <a:stCxn id="129" idx="2"/>
            <a:endCxn id="89" idx="0"/>
          </p:cNvCxnSpPr>
          <p:nvPr/>
        </p:nvCxnSpPr>
        <p:spPr>
          <a:xfrm flipH="1">
            <a:off x="6602525" y="3652223"/>
            <a:ext cx="404" cy="2795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6BF1FB5A-C3A2-8945-7DE5-05AF6EC70CB8}"/>
              </a:ext>
            </a:extLst>
          </p:cNvPr>
          <p:cNvSpPr txBox="1"/>
          <p:nvPr/>
        </p:nvSpPr>
        <p:spPr>
          <a:xfrm>
            <a:off x="6094822" y="4211389"/>
            <a:ext cx="11224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== null ?</a:t>
            </a:r>
            <a:endParaRPr lang="ko-Kore-KR" altLang="en-US" sz="1000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0CB7C52-6DBD-1E97-E7FB-41A20DA365E1}"/>
              </a:ext>
            </a:extLst>
          </p:cNvPr>
          <p:cNvSpPr txBox="1"/>
          <p:nvPr/>
        </p:nvSpPr>
        <p:spPr>
          <a:xfrm>
            <a:off x="7048395" y="2998823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ED37B53B-E346-8145-964C-FC8ED956DAA6}"/>
              </a:ext>
            </a:extLst>
          </p:cNvPr>
          <p:cNvSpPr txBox="1"/>
          <p:nvPr/>
        </p:nvSpPr>
        <p:spPr>
          <a:xfrm>
            <a:off x="6275205" y="3644796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474F988B-6C58-72F9-88A6-F3FAF9FC1746}"/>
              </a:ext>
            </a:extLst>
          </p:cNvPr>
          <p:cNvSpPr/>
          <p:nvPr/>
        </p:nvSpPr>
        <p:spPr>
          <a:xfrm>
            <a:off x="10171566" y="5056961"/>
            <a:ext cx="1663962" cy="535986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55BA5BA-1D50-6090-67DD-158EB9828520}"/>
              </a:ext>
            </a:extLst>
          </p:cNvPr>
          <p:cNvSpPr/>
          <p:nvPr/>
        </p:nvSpPr>
        <p:spPr>
          <a:xfrm>
            <a:off x="7837940" y="4994212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2CD8AACC-6DCE-4F8C-014B-5AE313663662}"/>
              </a:ext>
            </a:extLst>
          </p:cNvPr>
          <p:cNvCxnSpPr>
            <a:cxnSpLocks/>
            <a:stCxn id="5" idx="1"/>
            <a:endCxn id="7" idx="3"/>
          </p:cNvCxnSpPr>
          <p:nvPr/>
        </p:nvCxnSpPr>
        <p:spPr>
          <a:xfrm flipH="1" flipV="1">
            <a:off x="9589809" y="5323757"/>
            <a:ext cx="581757" cy="1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5C39F564-C4DC-8ECE-5031-CB5F548FD772}"/>
              </a:ext>
            </a:extLst>
          </p:cNvPr>
          <p:cNvSpPr/>
          <p:nvPr/>
        </p:nvSpPr>
        <p:spPr>
          <a:xfrm>
            <a:off x="3872157" y="5612674"/>
            <a:ext cx="1774424" cy="497023"/>
          </a:xfrm>
          <a:prstGeom prst="roundRect">
            <a:avLst>
              <a:gd name="adj" fmla="val 10842"/>
            </a:avLst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4589E8A-B0A5-27DC-5A5E-131962964E29}"/>
              </a:ext>
            </a:extLst>
          </p:cNvPr>
          <p:cNvSpPr txBox="1"/>
          <p:nvPr/>
        </p:nvSpPr>
        <p:spPr>
          <a:xfrm>
            <a:off x="3483512" y="4553519"/>
            <a:ext cx="128502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 </a:t>
            </a:r>
            <a:r>
              <a:rPr kumimoji="1"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CF </a:t>
            </a:r>
            <a:r>
              <a:rPr kumimoji="1"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반환</a:t>
            </a:r>
            <a:endParaRPr lang="ko-Kore-KR" altLang="en-US" sz="900"/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31C988FE-193C-9E84-345E-647B521D1BEB}"/>
              </a:ext>
            </a:extLst>
          </p:cNvPr>
          <p:cNvCxnSpPr>
            <a:cxnSpLocks/>
            <a:stCxn id="26" idx="2"/>
            <a:endCxn id="51" idx="0"/>
          </p:cNvCxnSpPr>
          <p:nvPr/>
        </p:nvCxnSpPr>
        <p:spPr>
          <a:xfrm flipH="1">
            <a:off x="4759369" y="5286923"/>
            <a:ext cx="1" cy="3257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88FD3AC4-DB6E-24CD-20C1-AE384259706F}"/>
              </a:ext>
            </a:extLst>
          </p:cNvPr>
          <p:cNvSpPr txBox="1"/>
          <p:nvPr/>
        </p:nvSpPr>
        <p:spPr>
          <a:xfrm>
            <a:off x="1074970" y="3657411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7EC6E9A6-5679-9731-5EFE-4038D237C026}"/>
              </a:ext>
            </a:extLst>
          </p:cNvPr>
          <p:cNvSpPr/>
          <p:nvPr/>
        </p:nvSpPr>
        <p:spPr>
          <a:xfrm>
            <a:off x="10647808" y="5361160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13E99AE2-E869-C6D2-D631-D7D449B42EA8}"/>
              </a:ext>
            </a:extLst>
          </p:cNvPr>
          <p:cNvSpPr/>
          <p:nvPr/>
        </p:nvSpPr>
        <p:spPr>
          <a:xfrm>
            <a:off x="4403553" y="5065041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C432587-8C66-8DBA-9F5F-7C4A17936EF5}"/>
              </a:ext>
            </a:extLst>
          </p:cNvPr>
          <p:cNvSpPr txBox="1"/>
          <p:nvPr/>
        </p:nvSpPr>
        <p:spPr>
          <a:xfrm>
            <a:off x="9100147" y="5657025"/>
            <a:ext cx="150951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completedValue(result)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모서리가 둥근 직사각형 38">
            <a:extLst>
              <a:ext uri="{FF2B5EF4-FFF2-40B4-BE49-F238E27FC236}">
                <a16:creationId xmlns:a16="http://schemas.microsoft.com/office/drawing/2014/main" id="{A531F746-3C1D-A744-BF40-FD838D138140}"/>
              </a:ext>
            </a:extLst>
          </p:cNvPr>
          <p:cNvSpPr/>
          <p:nvPr/>
        </p:nvSpPr>
        <p:spPr>
          <a:xfrm>
            <a:off x="8331074" y="5361160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모서리가 둥근 직사각형 39">
            <a:extLst>
              <a:ext uri="{FF2B5EF4-FFF2-40B4-BE49-F238E27FC236}">
                <a16:creationId xmlns:a16="http://schemas.microsoft.com/office/drawing/2014/main" id="{73D276BE-D006-F91F-D17C-59C5F0F9E096}"/>
              </a:ext>
            </a:extLst>
          </p:cNvPr>
          <p:cNvSpPr/>
          <p:nvPr/>
        </p:nvSpPr>
        <p:spPr>
          <a:xfrm>
            <a:off x="4341113" y="5898349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21704D7-F72C-75B2-7A4C-07FD88CB502A}"/>
              </a:ext>
            </a:extLst>
          </p:cNvPr>
          <p:cNvSpPr txBox="1"/>
          <p:nvPr/>
        </p:nvSpPr>
        <p:spPr>
          <a:xfrm>
            <a:off x="3371270" y="5320399"/>
            <a:ext cx="150951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completedValue(result)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BF9C61AC-26FA-B84D-1B6F-E4FCCD00E70E}"/>
              </a:ext>
            </a:extLst>
          </p:cNvPr>
          <p:cNvSpPr/>
          <p:nvPr/>
        </p:nvSpPr>
        <p:spPr>
          <a:xfrm>
            <a:off x="10603320" y="3003010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98623487"/>
      </p:ext>
    </p:extLst>
  </p:cSld>
  <p:clrMapOvr>
    <a:masterClrMapping/>
  </p:clrMapOvr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60487" y="382446"/>
            <a:ext cx="74090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thenCombine(</a:t>
            </a:r>
            <a:r>
              <a:rPr lang="en-US" altLang="ko-KR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 other,</a:t>
            </a:r>
            <a:r>
              <a:rPr lang="ko-KR" altLang="en-US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BiFunction&lt;T,U, V&gt; fn</a:t>
            </a:r>
            <a:r>
              <a:rPr lang="en-US" altLang="ko-KR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02274" y="2920128"/>
            <a:ext cx="10497693" cy="255069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      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첫번째 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두번째 결과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future2, 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result1, result2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 + result2; 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조합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8921976"/>
              </p:ext>
            </p:extLst>
          </p:nvPr>
        </p:nvGraphicFramePr>
        <p:xfrm>
          <a:off x="602274" y="934274"/>
          <a:ext cx="10497693" cy="128402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두 개의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가 모두 완료되었을 때 특정 함수를 실행하고 그 결과를 새로운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저장하고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CompletionStage&lt;U&gt;, BiFunction&lt;T,U, V&gt;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받고 최종 작업 결과를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작업 결과를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524606" y="4358836"/>
            <a:ext cx="151017" cy="939840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747317" y="4597923"/>
            <a:ext cx="374103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두 개의 작업이 비동기 적으로 실행되고 완료되면 콜백이 수행되기 때문에 병렬적인 성능 이점을 가질 수 있다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4182703596"/>
      </p:ext>
    </p:extLst>
  </p:cSld>
  <p:clrMapOvr>
    <a:masterClrMapping/>
  </p:clrMapOvr>
</p:sld>
</file>

<file path=ppt/slides/slide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87819" y="210668"/>
            <a:ext cx="47108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446543" y="686276"/>
            <a:ext cx="11446711" cy="422423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@Service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MyService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asyncTask1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Thread.sleep(3000);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"Hello "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asyncTask2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Thread.sleep(3000);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World 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446543" y="4975514"/>
            <a:ext cx="11446711" cy="173124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cf1 = </a:t>
            </a:r>
            <a:r>
              <a:rPr lang="en-US" altLang="ko-Kore-KR" sz="1200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myS</a:t>
            </a:r>
            <a:r>
              <a:rPr lang="en-US" altLang="ko-Kore-KR" sz="1200" i="1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.asyncTask1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myS</a:t>
            </a:r>
            <a:r>
              <a:rPr lang="en-US" altLang="ko-Kore-KR" sz="1200" i="1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.asyncTask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cf1.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(result1, result2)-&gt; {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 + result2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병렬 실행으로 </a:t>
            </a:r>
            <a:r>
              <a:rPr lang="ko-Kore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총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걸리는 시간은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초가 아닌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CompletableFuture&lt;String&gt; cf4 = cf3.thenCompose(result -&gt;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result + </a:t>
            </a:r>
            <a:r>
              <a:rPr lang="en-US" altLang="ko-Kore-KR" sz="1200">
                <a:solidFill>
                  <a:srgbClr val="00B05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Java"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E1F2D766-71BE-114E-AB7D-277ADFC4E8AD}"/>
              </a:ext>
            </a:extLst>
          </p:cNvPr>
          <p:cNvSpPr/>
          <p:nvPr/>
        </p:nvSpPr>
        <p:spPr>
          <a:xfrm>
            <a:off x="5185863" y="1616903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560661D6-FB68-F89E-3073-4ECF1A47F72A}"/>
              </a:ext>
            </a:extLst>
          </p:cNvPr>
          <p:cNvSpPr/>
          <p:nvPr/>
        </p:nvSpPr>
        <p:spPr>
          <a:xfrm>
            <a:off x="5681486" y="2008993"/>
            <a:ext cx="852177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14C2F8A4-D2F7-1ED9-AE8D-1BF17FEC898E}"/>
              </a:ext>
            </a:extLst>
          </p:cNvPr>
          <p:cNvSpPr/>
          <p:nvPr/>
        </p:nvSpPr>
        <p:spPr>
          <a:xfrm>
            <a:off x="5185863" y="2988668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26380210-C7BD-1F0E-9C7E-03A139A1E6FF}"/>
              </a:ext>
            </a:extLst>
          </p:cNvPr>
          <p:cNvSpPr/>
          <p:nvPr/>
        </p:nvSpPr>
        <p:spPr>
          <a:xfrm>
            <a:off x="5681487" y="3346525"/>
            <a:ext cx="852177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World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" name="구부러진 연결선[U] 15">
            <a:extLst>
              <a:ext uri="{FF2B5EF4-FFF2-40B4-BE49-F238E27FC236}">
                <a16:creationId xmlns:a16="http://schemas.microsoft.com/office/drawing/2014/main" id="{C489F2A7-0AA1-C087-94C5-336D63CE44E6}"/>
              </a:ext>
            </a:extLst>
          </p:cNvPr>
          <p:cNvCxnSpPr>
            <a:endCxn id="7" idx="1"/>
          </p:cNvCxnSpPr>
          <p:nvPr/>
        </p:nvCxnSpPr>
        <p:spPr>
          <a:xfrm>
            <a:off x="4111771" y="1719799"/>
            <a:ext cx="1074092" cy="226649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구부러진 연결선[U] 16">
            <a:extLst>
              <a:ext uri="{FF2B5EF4-FFF2-40B4-BE49-F238E27FC236}">
                <a16:creationId xmlns:a16="http://schemas.microsoft.com/office/drawing/2014/main" id="{0BEB2E1C-2B76-E9A3-A25E-7093E20F9440}"/>
              </a:ext>
            </a:extLst>
          </p:cNvPr>
          <p:cNvCxnSpPr>
            <a:cxnSpLocks/>
          </p:cNvCxnSpPr>
          <p:nvPr/>
        </p:nvCxnSpPr>
        <p:spPr>
          <a:xfrm>
            <a:off x="4105944" y="3082315"/>
            <a:ext cx="1079919" cy="261189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61A752D9-8868-32D7-776B-86C73567F1CD}"/>
              </a:ext>
            </a:extLst>
          </p:cNvPr>
          <p:cNvSpPr/>
          <p:nvPr/>
        </p:nvSpPr>
        <p:spPr>
          <a:xfrm>
            <a:off x="7391122" y="5182047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A55E08FA-3870-CCA4-8BB1-351BE0B4C3FE}"/>
              </a:ext>
            </a:extLst>
          </p:cNvPr>
          <p:cNvSpPr/>
          <p:nvPr/>
        </p:nvSpPr>
        <p:spPr>
          <a:xfrm>
            <a:off x="7832244" y="5582771"/>
            <a:ext cx="990808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 World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구부러진 연결선[U] 14">
            <a:extLst>
              <a:ext uri="{FF2B5EF4-FFF2-40B4-BE49-F238E27FC236}">
                <a16:creationId xmlns:a16="http://schemas.microsoft.com/office/drawing/2014/main" id="{80DFB765-92B6-DBC3-CDC5-62D3DB96A0F1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6322077" y="5511592"/>
            <a:ext cx="1069045" cy="202914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274CA481-931B-F691-8249-B27220433DB1}"/>
              </a:ext>
            </a:extLst>
          </p:cNvPr>
          <p:cNvSpPr/>
          <p:nvPr/>
        </p:nvSpPr>
        <p:spPr>
          <a:xfrm>
            <a:off x="9681160" y="5851857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EF69F50F-C969-F0EE-4C81-1F2CBD6DCF51}"/>
              </a:ext>
            </a:extLst>
          </p:cNvPr>
          <p:cNvSpPr/>
          <p:nvPr/>
        </p:nvSpPr>
        <p:spPr>
          <a:xfrm>
            <a:off x="9944111" y="6227276"/>
            <a:ext cx="1238079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 World Java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1" name="구부러진 연결선[U] 20">
            <a:extLst>
              <a:ext uri="{FF2B5EF4-FFF2-40B4-BE49-F238E27FC236}">
                <a16:creationId xmlns:a16="http://schemas.microsoft.com/office/drawing/2014/main" id="{E14F2FA1-AD11-BD84-2FDB-D1894F0BFC52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8586882" y="6181402"/>
            <a:ext cx="1094278" cy="325993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3415201"/>
      </p:ext>
    </p:extLst>
  </p:cSld>
  <p:clrMapOvr>
    <a:masterClrMapping/>
  </p:clrMapOvr>
</p:sld>
</file>

<file path=ppt/slides/slide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98175" y="2319722"/>
            <a:ext cx="11595651" cy="2218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조합</a:t>
            </a:r>
            <a:endParaRPr lang="en-US" altLang="ko-KR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</a:t>
            </a:r>
            <a:r>
              <a:rPr lang="ko-KR" altLang="en-US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anyOf()</a:t>
            </a:r>
          </a:p>
        </p:txBody>
      </p:sp>
    </p:spTree>
    <p:extLst>
      <p:ext uri="{BB962C8B-B14F-4D97-AF65-F5344CB8AC3E}">
        <p14:creationId xmlns:p14="http://schemas.microsoft.com/office/powerpoint/2010/main" val="33646886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64324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Thread Fundamentals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589004" y="2680838"/>
            <a:ext cx="4666727" cy="24237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 및 실행 구조</a:t>
            </a:r>
            <a:endParaRPr lang="en-US" altLang="ko-KR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–Thread &amp; Runnable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실행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 종료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start() &amp; run()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생명주기와 상태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getState()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20832206"/>
      </p:ext>
    </p:extLst>
  </p:cSld>
  <p:clrMapOvr>
    <a:masterClrMapping/>
  </p:clrMapOvr>
</p:sld>
</file>

<file path=ppt/slides/slide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60487" y="382446"/>
            <a:ext cx="74090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</a:t>
            </a: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CompletableFuture&lt;?&gt;... cfs</a:t>
            </a:r>
            <a:r>
              <a:rPr lang="en-US" altLang="ko-KR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02274" y="2699326"/>
            <a:ext cx="10497693" cy="379719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CompletableFuture&lt;Void&gt; allOfFuture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반환타입은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endParaRPr lang="en-US" altLang="ko-Kore-KR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CompletableFuture.</a:t>
            </a:r>
            <a:r>
              <a:rPr lang="en-US" altLang="ko-Kore-KR" b="1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 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future1, future2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담아 작업을 조합한다</a:t>
            </a:r>
            <a:endParaRPr lang="en-US" altLang="ko-Kore-KR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.thenAccept(void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반환되는 결과가 없다</a:t>
            </a:r>
            <a:b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future1.get();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future2.get();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.join()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8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완료될 때 까지 대기함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4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3687478"/>
              </p:ext>
            </p:extLst>
          </p:nvPr>
        </p:nvGraphicFramePr>
        <p:xfrm>
          <a:off x="602274" y="934274"/>
          <a:ext cx="10497693" cy="141418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여러 개의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동시에 실행하고 모든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 완료될 때까지 대기하는 데 사용된다</a:t>
                      </a:r>
                      <a:b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</a:b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중에서 가장 오래 걸리는 작업이 완료 되기 전 까지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allOf()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는 대기한다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ExecutorService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invokeAll()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과 유사한 개념이다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CompletableFuture&lt;?&gt;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의 배열을 인수로 받는다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CompletableFuture&lt;Void&gt;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21452793"/>
      </p:ext>
    </p:extLst>
  </p:cSld>
  <p:clrMapOvr>
    <a:masterClrMapping/>
  </p:clrMapOvr>
</p:sld>
</file>

<file path=ppt/slides/slide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93874" y="59274"/>
            <a:ext cx="11721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441386" y="532768"/>
            <a:ext cx="11446711" cy="616322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future3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future4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future5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future6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반환된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~ future6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작업이 파이프라인으로 구성되어 있고 각 작업의 결과가 완료된 상태일 수도 있고 그렇지 않을 수도 있다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모든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CompletabelFuture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작업들이 완료될 때 까지 기다렸다가 한번에 조합할 수 있는 환경을 보장 해 준다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future1, future2, future3, future4, future5, future6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future3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future4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future5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future6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future1 ~ future6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작업이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완료될 때 까지 대기함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2" name="오른쪽 대괄호[R] 1">
            <a:extLst>
              <a:ext uri="{FF2B5EF4-FFF2-40B4-BE49-F238E27FC236}">
                <a16:creationId xmlns:a16="http://schemas.microsoft.com/office/drawing/2014/main" id="{9667D17F-3FED-24EE-25BF-7FBA150C492B}"/>
              </a:ext>
            </a:extLst>
          </p:cNvPr>
          <p:cNvSpPr/>
          <p:nvPr/>
        </p:nvSpPr>
        <p:spPr>
          <a:xfrm>
            <a:off x="1899760" y="4259590"/>
            <a:ext cx="151017" cy="1443498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9DA366-55C6-FE5E-0EB5-7A79A5B4E369}"/>
              </a:ext>
            </a:extLst>
          </p:cNvPr>
          <p:cNvSpPr txBox="1"/>
          <p:nvPr/>
        </p:nvSpPr>
        <p:spPr>
          <a:xfrm>
            <a:off x="2134581" y="4842839"/>
            <a:ext cx="558634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들은 이미 결과가 완료된 상태이기 때문에 값을 얻을 때 대기하지 않는다</a:t>
            </a:r>
            <a:endParaRPr lang="ko-Kore-KR" altLang="en-US" sz="1200"/>
          </a:p>
        </p:txBody>
      </p:sp>
      <p:sp>
        <p:nvSpPr>
          <p:cNvPr id="14" name="오른쪽 대괄호[R] 13">
            <a:extLst>
              <a:ext uri="{FF2B5EF4-FFF2-40B4-BE49-F238E27FC236}">
                <a16:creationId xmlns:a16="http://schemas.microsoft.com/office/drawing/2014/main" id="{C5640F6D-7D79-7D01-9A65-C4DF14C0A900}"/>
              </a:ext>
            </a:extLst>
          </p:cNvPr>
          <p:cNvSpPr/>
          <p:nvPr/>
        </p:nvSpPr>
        <p:spPr>
          <a:xfrm>
            <a:off x="6418269" y="694680"/>
            <a:ext cx="151017" cy="1443498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5241A03-4BA5-CA43-D795-2F5D257122DA}"/>
              </a:ext>
            </a:extLst>
          </p:cNvPr>
          <p:cNvSpPr txBox="1"/>
          <p:nvPr/>
        </p:nvSpPr>
        <p:spPr>
          <a:xfrm>
            <a:off x="6653090" y="1277929"/>
            <a:ext cx="459927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들은 비동기로 병렬 실행한다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527982115"/>
      </p:ext>
    </p:extLst>
  </p:cSld>
  <p:clrMapOvr>
    <a:masterClrMapping/>
  </p:clrMapOvr>
</p:sld>
</file>

<file path=ppt/slides/slide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모서리가 둥근 직사각형 232">
            <a:extLst>
              <a:ext uri="{FF2B5EF4-FFF2-40B4-BE49-F238E27FC236}">
                <a16:creationId xmlns:a16="http://schemas.microsoft.com/office/drawing/2014/main" id="{23C5A888-F389-12FC-D682-3DC26D8452B9}"/>
              </a:ext>
            </a:extLst>
          </p:cNvPr>
          <p:cNvSpPr/>
          <p:nvPr/>
        </p:nvSpPr>
        <p:spPr>
          <a:xfrm>
            <a:off x="8899985" y="767179"/>
            <a:ext cx="2520936" cy="487061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17668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0D6E3FB2-E8C0-4A16-511A-63A96E786C62}"/>
              </a:ext>
            </a:extLst>
          </p:cNvPr>
          <p:cNvSpPr/>
          <p:nvPr/>
        </p:nvSpPr>
        <p:spPr>
          <a:xfrm>
            <a:off x="824012" y="1068368"/>
            <a:ext cx="2071025" cy="1141959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0" name="모서리가 둥근 직사각형 69">
            <a:extLst>
              <a:ext uri="{FF2B5EF4-FFF2-40B4-BE49-F238E27FC236}">
                <a16:creationId xmlns:a16="http://schemas.microsoft.com/office/drawing/2014/main" id="{BE5018A0-947C-9652-AC91-0479153BEB37}"/>
              </a:ext>
            </a:extLst>
          </p:cNvPr>
          <p:cNvSpPr/>
          <p:nvPr/>
        </p:nvSpPr>
        <p:spPr>
          <a:xfrm>
            <a:off x="934217" y="1173596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92F53EA1-A7A6-2E78-AC4F-6C327E07F9BC}"/>
              </a:ext>
            </a:extLst>
          </p:cNvPr>
          <p:cNvSpPr txBox="1"/>
          <p:nvPr/>
        </p:nvSpPr>
        <p:spPr>
          <a:xfrm>
            <a:off x="1370391" y="791403"/>
            <a:ext cx="8917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41B61E19-4BD2-5B5E-7BF1-96C4E79568DF}"/>
              </a:ext>
            </a:extLst>
          </p:cNvPr>
          <p:cNvSpPr/>
          <p:nvPr/>
        </p:nvSpPr>
        <p:spPr>
          <a:xfrm>
            <a:off x="824012" y="2642877"/>
            <a:ext cx="2071025" cy="1136480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모서리가 둥근 직사각형 82">
            <a:extLst>
              <a:ext uri="{FF2B5EF4-FFF2-40B4-BE49-F238E27FC236}">
                <a16:creationId xmlns:a16="http://schemas.microsoft.com/office/drawing/2014/main" id="{A485C835-E006-0730-C09D-A55956A8DB72}"/>
              </a:ext>
            </a:extLst>
          </p:cNvPr>
          <p:cNvSpPr/>
          <p:nvPr/>
        </p:nvSpPr>
        <p:spPr>
          <a:xfrm>
            <a:off x="824012" y="4263919"/>
            <a:ext cx="2071025" cy="1128781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모서리가 둥근 직사각형 87">
            <a:extLst>
              <a:ext uri="{FF2B5EF4-FFF2-40B4-BE49-F238E27FC236}">
                <a16:creationId xmlns:a16="http://schemas.microsoft.com/office/drawing/2014/main" id="{B43AB251-7232-6F17-9CC6-7344682361FA}"/>
              </a:ext>
            </a:extLst>
          </p:cNvPr>
          <p:cNvSpPr/>
          <p:nvPr/>
        </p:nvSpPr>
        <p:spPr>
          <a:xfrm>
            <a:off x="964497" y="2741832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모서리가 둥근 직사각형 91">
            <a:extLst>
              <a:ext uri="{FF2B5EF4-FFF2-40B4-BE49-F238E27FC236}">
                <a16:creationId xmlns:a16="http://schemas.microsoft.com/office/drawing/2014/main" id="{3E2BC79A-1249-A840-FE36-DFD97A1B8F38}"/>
              </a:ext>
            </a:extLst>
          </p:cNvPr>
          <p:cNvSpPr/>
          <p:nvPr/>
        </p:nvSpPr>
        <p:spPr>
          <a:xfrm>
            <a:off x="982663" y="4354061"/>
            <a:ext cx="1790057" cy="923583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7AA74F42-DD95-1127-1FBD-15B192637C61}"/>
              </a:ext>
            </a:extLst>
          </p:cNvPr>
          <p:cNvSpPr txBox="1"/>
          <p:nvPr/>
        </p:nvSpPr>
        <p:spPr>
          <a:xfrm>
            <a:off x="1370391" y="2359639"/>
            <a:ext cx="8917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C577C76F-3562-4BAF-ECCA-79BCAEDC2A02}"/>
              </a:ext>
            </a:extLst>
          </p:cNvPr>
          <p:cNvSpPr txBox="1"/>
          <p:nvPr/>
        </p:nvSpPr>
        <p:spPr>
          <a:xfrm>
            <a:off x="1370390" y="3971869"/>
            <a:ext cx="8917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Thread3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모서리가 둥근 직사각형 98">
            <a:extLst>
              <a:ext uri="{FF2B5EF4-FFF2-40B4-BE49-F238E27FC236}">
                <a16:creationId xmlns:a16="http://schemas.microsoft.com/office/drawing/2014/main" id="{2F7C2E7F-89FE-CB5D-577B-BBDD28B15B6C}"/>
              </a:ext>
            </a:extLst>
          </p:cNvPr>
          <p:cNvSpPr/>
          <p:nvPr/>
        </p:nvSpPr>
        <p:spPr>
          <a:xfrm>
            <a:off x="3886111" y="2097178"/>
            <a:ext cx="2071025" cy="2229438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0" name="모서리가 둥근 직사각형 99">
            <a:extLst>
              <a:ext uri="{FF2B5EF4-FFF2-40B4-BE49-F238E27FC236}">
                <a16:creationId xmlns:a16="http://schemas.microsoft.com/office/drawing/2014/main" id="{B52F910A-38EE-B73B-6E8D-1C265023E039}"/>
              </a:ext>
            </a:extLst>
          </p:cNvPr>
          <p:cNvSpPr/>
          <p:nvPr/>
        </p:nvSpPr>
        <p:spPr>
          <a:xfrm>
            <a:off x="3976938" y="2307774"/>
            <a:ext cx="1916357" cy="1882160"/>
          </a:xfrm>
          <a:prstGeom prst="roundRect">
            <a:avLst>
              <a:gd name="adj" fmla="val 7625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#4</a:t>
            </a: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D067A25C-B889-8E2A-2A4A-8366BDC38471}"/>
              </a:ext>
            </a:extLst>
          </p:cNvPr>
          <p:cNvSpPr txBox="1"/>
          <p:nvPr/>
        </p:nvSpPr>
        <p:spPr>
          <a:xfrm>
            <a:off x="4250026" y="1795349"/>
            <a:ext cx="130605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모서리가 둥근 직사각형 101">
            <a:extLst>
              <a:ext uri="{FF2B5EF4-FFF2-40B4-BE49-F238E27FC236}">
                <a16:creationId xmlns:a16="http://schemas.microsoft.com/office/drawing/2014/main" id="{91D3F3B1-B3C6-AC25-27E5-57332B23F182}"/>
              </a:ext>
            </a:extLst>
          </p:cNvPr>
          <p:cNvSpPr/>
          <p:nvPr/>
        </p:nvSpPr>
        <p:spPr>
          <a:xfrm>
            <a:off x="1295791" y="1759991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FE7D8C05-E91D-8D24-BD9A-4B919F260AF2}"/>
              </a:ext>
            </a:extLst>
          </p:cNvPr>
          <p:cNvSpPr/>
          <p:nvPr/>
        </p:nvSpPr>
        <p:spPr>
          <a:xfrm>
            <a:off x="1332204" y="3340338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모서리가 둥근 직사각형 103">
            <a:extLst>
              <a:ext uri="{FF2B5EF4-FFF2-40B4-BE49-F238E27FC236}">
                <a16:creationId xmlns:a16="http://schemas.microsoft.com/office/drawing/2014/main" id="{5A7C7DE6-4807-432D-5268-40E67AC445D9}"/>
              </a:ext>
            </a:extLst>
          </p:cNvPr>
          <p:cNvSpPr/>
          <p:nvPr/>
        </p:nvSpPr>
        <p:spPr>
          <a:xfrm>
            <a:off x="1378199" y="4940457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6" name="모서리가 둥근 직사각형 105">
            <a:extLst>
              <a:ext uri="{FF2B5EF4-FFF2-40B4-BE49-F238E27FC236}">
                <a16:creationId xmlns:a16="http://schemas.microsoft.com/office/drawing/2014/main" id="{54489E3C-476D-A5F8-7AB4-54430C249975}"/>
              </a:ext>
            </a:extLst>
          </p:cNvPr>
          <p:cNvSpPr/>
          <p:nvPr/>
        </p:nvSpPr>
        <p:spPr>
          <a:xfrm>
            <a:off x="4404042" y="3843785"/>
            <a:ext cx="998984" cy="217642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3996EFC4-FA60-2A6F-D922-F99AD53C67AE}"/>
              </a:ext>
            </a:extLst>
          </p:cNvPr>
          <p:cNvCxnSpPr>
            <a:cxnSpLocks/>
            <a:stCxn id="81" idx="3"/>
            <a:endCxn id="99" idx="1"/>
          </p:cNvCxnSpPr>
          <p:nvPr/>
        </p:nvCxnSpPr>
        <p:spPr>
          <a:xfrm>
            <a:off x="2895037" y="3211117"/>
            <a:ext cx="991074" cy="78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E1EB8E61-F86C-2C14-712A-60ED6E0A1876}"/>
              </a:ext>
            </a:extLst>
          </p:cNvPr>
          <p:cNvSpPr/>
          <p:nvPr/>
        </p:nvSpPr>
        <p:spPr>
          <a:xfrm>
            <a:off x="2982471" y="2830992"/>
            <a:ext cx="71384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</a:t>
            </a:r>
            <a:endParaRPr lang="ko-KR" altLang="en-US" sz="14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2" name="모서리가 둥근 직사각형 131">
            <a:extLst>
              <a:ext uri="{FF2B5EF4-FFF2-40B4-BE49-F238E27FC236}">
                <a16:creationId xmlns:a16="http://schemas.microsoft.com/office/drawing/2014/main" id="{61416280-3258-825C-CD16-D52513B9D02E}"/>
              </a:ext>
            </a:extLst>
          </p:cNvPr>
          <p:cNvSpPr/>
          <p:nvPr/>
        </p:nvSpPr>
        <p:spPr>
          <a:xfrm>
            <a:off x="9118586" y="910280"/>
            <a:ext cx="2071025" cy="140905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3301A5F5-C56E-83E0-9A06-4B4D66BB2500}"/>
              </a:ext>
            </a:extLst>
          </p:cNvPr>
          <p:cNvSpPr/>
          <p:nvPr/>
        </p:nvSpPr>
        <p:spPr>
          <a:xfrm>
            <a:off x="9228791" y="1252324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5D645320-6E8E-998A-7F42-E95CA022657D}"/>
              </a:ext>
            </a:extLst>
          </p:cNvPr>
          <p:cNvSpPr txBox="1"/>
          <p:nvPr/>
        </p:nvSpPr>
        <p:spPr>
          <a:xfrm>
            <a:off x="9780024" y="948859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모서리가 둥근 직사각형 134">
            <a:extLst>
              <a:ext uri="{FF2B5EF4-FFF2-40B4-BE49-F238E27FC236}">
                <a16:creationId xmlns:a16="http://schemas.microsoft.com/office/drawing/2014/main" id="{F4970C5E-A4B0-BE74-6A6B-1B6FF3A81538}"/>
              </a:ext>
            </a:extLst>
          </p:cNvPr>
          <p:cNvSpPr/>
          <p:nvPr/>
        </p:nvSpPr>
        <p:spPr>
          <a:xfrm>
            <a:off x="9117043" y="2510293"/>
            <a:ext cx="2071025" cy="140229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모서리가 둥근 직사각형 135">
            <a:extLst>
              <a:ext uri="{FF2B5EF4-FFF2-40B4-BE49-F238E27FC236}">
                <a16:creationId xmlns:a16="http://schemas.microsoft.com/office/drawing/2014/main" id="{4C6DA497-564E-0031-85F9-19590B259E8B}"/>
              </a:ext>
            </a:extLst>
          </p:cNvPr>
          <p:cNvSpPr/>
          <p:nvPr/>
        </p:nvSpPr>
        <p:spPr>
          <a:xfrm>
            <a:off x="9118586" y="4108913"/>
            <a:ext cx="2071025" cy="139279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7" name="모서리가 둥근 직사각형 136">
            <a:extLst>
              <a:ext uri="{FF2B5EF4-FFF2-40B4-BE49-F238E27FC236}">
                <a16:creationId xmlns:a16="http://schemas.microsoft.com/office/drawing/2014/main" id="{976FDADD-62CF-48EE-829E-52184FDBA484}"/>
              </a:ext>
            </a:extLst>
          </p:cNvPr>
          <p:cNvSpPr/>
          <p:nvPr/>
        </p:nvSpPr>
        <p:spPr>
          <a:xfrm>
            <a:off x="9259071" y="2881120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8" name="모서리가 둥근 직사각형 137">
            <a:extLst>
              <a:ext uri="{FF2B5EF4-FFF2-40B4-BE49-F238E27FC236}">
                <a16:creationId xmlns:a16="http://schemas.microsoft.com/office/drawing/2014/main" id="{A44C270B-EB92-4058-B975-8D26FA0B4F8C}"/>
              </a:ext>
            </a:extLst>
          </p:cNvPr>
          <p:cNvSpPr/>
          <p:nvPr/>
        </p:nvSpPr>
        <p:spPr>
          <a:xfrm>
            <a:off x="9277237" y="4432789"/>
            <a:ext cx="1790057" cy="923583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3D6C5823-0779-2AF9-2AA4-8D2702C84E60}"/>
              </a:ext>
            </a:extLst>
          </p:cNvPr>
          <p:cNvSpPr txBox="1"/>
          <p:nvPr/>
        </p:nvSpPr>
        <p:spPr>
          <a:xfrm>
            <a:off x="9780024" y="2547375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9EA0435A-8BB6-A52B-EE3D-6DD3409D7899}"/>
              </a:ext>
            </a:extLst>
          </p:cNvPr>
          <p:cNvSpPr txBox="1"/>
          <p:nvPr/>
        </p:nvSpPr>
        <p:spPr>
          <a:xfrm>
            <a:off x="9780023" y="4129325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1" name="모서리가 둥근 직사각형 140">
            <a:extLst>
              <a:ext uri="{FF2B5EF4-FFF2-40B4-BE49-F238E27FC236}">
                <a16:creationId xmlns:a16="http://schemas.microsoft.com/office/drawing/2014/main" id="{18F71DBE-1251-1DA5-86C4-D53B2D4EB5CA}"/>
              </a:ext>
            </a:extLst>
          </p:cNvPr>
          <p:cNvSpPr/>
          <p:nvPr/>
        </p:nvSpPr>
        <p:spPr>
          <a:xfrm>
            <a:off x="9590365" y="1838719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1" name="모서리가 둥근 직사각형 150">
            <a:extLst>
              <a:ext uri="{FF2B5EF4-FFF2-40B4-BE49-F238E27FC236}">
                <a16:creationId xmlns:a16="http://schemas.microsoft.com/office/drawing/2014/main" id="{3C837A39-6099-269E-CBF8-21F5BD5ABD30}"/>
              </a:ext>
            </a:extLst>
          </p:cNvPr>
          <p:cNvSpPr/>
          <p:nvPr/>
        </p:nvSpPr>
        <p:spPr>
          <a:xfrm>
            <a:off x="9636478" y="3489094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2" name="모서리가 둥근 직사각형 151">
            <a:extLst>
              <a:ext uri="{FF2B5EF4-FFF2-40B4-BE49-F238E27FC236}">
                <a16:creationId xmlns:a16="http://schemas.microsoft.com/office/drawing/2014/main" id="{537344E4-8A6F-BF9E-B480-DC0F8567D71B}"/>
              </a:ext>
            </a:extLst>
          </p:cNvPr>
          <p:cNvSpPr/>
          <p:nvPr/>
        </p:nvSpPr>
        <p:spPr>
          <a:xfrm>
            <a:off x="9624327" y="5017994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Data3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4" name="모서리가 둥근 직사각형 153">
            <a:extLst>
              <a:ext uri="{FF2B5EF4-FFF2-40B4-BE49-F238E27FC236}">
                <a16:creationId xmlns:a16="http://schemas.microsoft.com/office/drawing/2014/main" id="{4633A20A-D612-F32D-B4D8-74BA69BFBE53}"/>
              </a:ext>
            </a:extLst>
          </p:cNvPr>
          <p:cNvSpPr/>
          <p:nvPr/>
        </p:nvSpPr>
        <p:spPr>
          <a:xfrm>
            <a:off x="4129533" y="2641562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</p:txBody>
      </p:sp>
      <p:sp>
        <p:nvSpPr>
          <p:cNvPr id="156" name="모서리가 둥근 직사각형 155">
            <a:extLst>
              <a:ext uri="{FF2B5EF4-FFF2-40B4-BE49-F238E27FC236}">
                <a16:creationId xmlns:a16="http://schemas.microsoft.com/office/drawing/2014/main" id="{8B3587AE-2567-B5DA-48F1-1F2645D5C9B3}"/>
              </a:ext>
            </a:extLst>
          </p:cNvPr>
          <p:cNvSpPr/>
          <p:nvPr/>
        </p:nvSpPr>
        <p:spPr>
          <a:xfrm>
            <a:off x="4117421" y="3028897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</p:txBody>
      </p:sp>
      <p:sp>
        <p:nvSpPr>
          <p:cNvPr id="157" name="모서리가 둥근 직사각형 156">
            <a:extLst>
              <a:ext uri="{FF2B5EF4-FFF2-40B4-BE49-F238E27FC236}">
                <a16:creationId xmlns:a16="http://schemas.microsoft.com/office/drawing/2014/main" id="{FFF261D0-0D82-2261-C15E-8D49379E8021}"/>
              </a:ext>
            </a:extLst>
          </p:cNvPr>
          <p:cNvSpPr/>
          <p:nvPr/>
        </p:nvSpPr>
        <p:spPr>
          <a:xfrm>
            <a:off x="4117421" y="3436341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</p:txBody>
      </p: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0ED06AAD-C4D7-9CF1-F919-F2A1579026A1}"/>
              </a:ext>
            </a:extLst>
          </p:cNvPr>
          <p:cNvCxnSpPr>
            <a:cxnSpLocks/>
            <a:stCxn id="67" idx="3"/>
          </p:cNvCxnSpPr>
          <p:nvPr/>
        </p:nvCxnSpPr>
        <p:spPr>
          <a:xfrm>
            <a:off x="2895037" y="1639348"/>
            <a:ext cx="958761" cy="130122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2E34B15F-8E2D-DE03-7096-0F05CD5C5DDF}"/>
              </a:ext>
            </a:extLst>
          </p:cNvPr>
          <p:cNvCxnSpPr>
            <a:cxnSpLocks/>
            <a:stCxn id="83" idx="3"/>
          </p:cNvCxnSpPr>
          <p:nvPr/>
        </p:nvCxnSpPr>
        <p:spPr>
          <a:xfrm flipV="1">
            <a:off x="2895037" y="3278761"/>
            <a:ext cx="959584" cy="154954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1" name="직선 화살표 연결선 180">
            <a:extLst>
              <a:ext uri="{FF2B5EF4-FFF2-40B4-BE49-F238E27FC236}">
                <a16:creationId xmlns:a16="http://schemas.microsoft.com/office/drawing/2014/main" id="{3F1443A5-DCAB-5D0A-C1DF-4D9723C07A91}"/>
              </a:ext>
            </a:extLst>
          </p:cNvPr>
          <p:cNvCxnSpPr>
            <a:cxnSpLocks/>
            <a:stCxn id="220" idx="3"/>
            <a:endCxn id="132" idx="1"/>
          </p:cNvCxnSpPr>
          <p:nvPr/>
        </p:nvCxnSpPr>
        <p:spPr>
          <a:xfrm flipV="1">
            <a:off x="7627108" y="1614808"/>
            <a:ext cx="1491478" cy="159663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직선 화살표 연결선 182">
            <a:extLst>
              <a:ext uri="{FF2B5EF4-FFF2-40B4-BE49-F238E27FC236}">
                <a16:creationId xmlns:a16="http://schemas.microsoft.com/office/drawing/2014/main" id="{E1FD3425-2201-872C-4EC7-9D25F319A6DA}"/>
              </a:ext>
            </a:extLst>
          </p:cNvPr>
          <p:cNvCxnSpPr>
            <a:cxnSpLocks/>
            <a:stCxn id="220" idx="3"/>
            <a:endCxn id="135" idx="1"/>
          </p:cNvCxnSpPr>
          <p:nvPr/>
        </p:nvCxnSpPr>
        <p:spPr>
          <a:xfrm>
            <a:off x="7627108" y="3211441"/>
            <a:ext cx="148993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직선 화살표 연결선 185">
            <a:extLst>
              <a:ext uri="{FF2B5EF4-FFF2-40B4-BE49-F238E27FC236}">
                <a16:creationId xmlns:a16="http://schemas.microsoft.com/office/drawing/2014/main" id="{7D72F830-AEE7-1B5E-9347-F05F1AC7E536}"/>
              </a:ext>
            </a:extLst>
          </p:cNvPr>
          <p:cNvCxnSpPr>
            <a:cxnSpLocks/>
            <a:stCxn id="220" idx="3"/>
            <a:endCxn id="136" idx="1"/>
          </p:cNvCxnSpPr>
          <p:nvPr/>
        </p:nvCxnSpPr>
        <p:spPr>
          <a:xfrm>
            <a:off x="7627108" y="3211441"/>
            <a:ext cx="1491478" cy="159387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모서리가 둥근 직사각형 219">
            <a:extLst>
              <a:ext uri="{FF2B5EF4-FFF2-40B4-BE49-F238E27FC236}">
                <a16:creationId xmlns:a16="http://schemas.microsoft.com/office/drawing/2014/main" id="{B71E7670-DBBA-2887-03B5-4A4EDF99D8D7}"/>
              </a:ext>
            </a:extLst>
          </p:cNvPr>
          <p:cNvSpPr/>
          <p:nvPr/>
        </p:nvSpPr>
        <p:spPr>
          <a:xfrm>
            <a:off x="6980228" y="3091754"/>
            <a:ext cx="646880" cy="239374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</p:txBody>
      </p:sp>
      <p:cxnSp>
        <p:nvCxnSpPr>
          <p:cNvPr id="221" name="직선 화살표 연결선 220">
            <a:extLst>
              <a:ext uri="{FF2B5EF4-FFF2-40B4-BE49-F238E27FC236}">
                <a16:creationId xmlns:a16="http://schemas.microsoft.com/office/drawing/2014/main" id="{43B37144-D0F7-49A0-F81B-92188F2AD13A}"/>
              </a:ext>
            </a:extLst>
          </p:cNvPr>
          <p:cNvCxnSpPr>
            <a:cxnSpLocks/>
            <a:stCxn id="99" idx="3"/>
            <a:endCxn id="220" idx="1"/>
          </p:cNvCxnSpPr>
          <p:nvPr/>
        </p:nvCxnSpPr>
        <p:spPr>
          <a:xfrm flipV="1">
            <a:off x="5957136" y="3211441"/>
            <a:ext cx="1023092" cy="45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9" name="TextBox 238">
            <a:extLst>
              <a:ext uri="{FF2B5EF4-FFF2-40B4-BE49-F238E27FC236}">
                <a16:creationId xmlns:a16="http://schemas.microsoft.com/office/drawing/2014/main" id="{E3D499EE-4A1A-9FF7-7415-14CA766E037F}"/>
              </a:ext>
            </a:extLst>
          </p:cNvPr>
          <p:cNvSpPr txBox="1"/>
          <p:nvPr/>
        </p:nvSpPr>
        <p:spPr>
          <a:xfrm>
            <a:off x="5925646" y="3486231"/>
            <a:ext cx="19629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스레드는 비동기 작업 실행 중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..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6B7EEEBF-7C05-16EF-189E-58F798B92220}"/>
              </a:ext>
            </a:extLst>
          </p:cNvPr>
          <p:cNvSpPr txBox="1"/>
          <p:nvPr/>
        </p:nvSpPr>
        <p:spPr>
          <a:xfrm>
            <a:off x="6002233" y="2774920"/>
            <a:ext cx="19268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작업완료 될 때 까지 대기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445104AB-FF1F-630E-309B-A66AACB2E7F8}"/>
              </a:ext>
            </a:extLst>
          </p:cNvPr>
          <p:cNvSpPr txBox="1"/>
          <p:nvPr/>
        </p:nvSpPr>
        <p:spPr>
          <a:xfrm>
            <a:off x="8083065" y="2965220"/>
            <a:ext cx="7145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AD8BC01A-4F1D-505E-787B-E1779B6B8BD4}"/>
              </a:ext>
            </a:extLst>
          </p:cNvPr>
          <p:cNvSpPr txBox="1"/>
          <p:nvPr/>
        </p:nvSpPr>
        <p:spPr>
          <a:xfrm>
            <a:off x="371070" y="6094563"/>
            <a:ext cx="1144985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대기하고 있다가 해제 되는 기준은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반환된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결과가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아닌 값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(AltResult)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채워져야 한다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모든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비동기 작업이 완료되었을 때 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저장되는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개념의 객체이다 </a:t>
            </a:r>
            <a:endParaRPr lang="ko-Kore-KR" altLang="en-US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6" name="꺾인 연결선[E] 245">
            <a:extLst>
              <a:ext uri="{FF2B5EF4-FFF2-40B4-BE49-F238E27FC236}">
                <a16:creationId xmlns:a16="http://schemas.microsoft.com/office/drawing/2014/main" id="{17188D49-F414-62F7-274A-7FAD93C4D79A}"/>
              </a:ext>
            </a:extLst>
          </p:cNvPr>
          <p:cNvCxnSpPr>
            <a:cxnSpLocks/>
            <a:stCxn id="233" idx="2"/>
            <a:endCxn id="106" idx="2"/>
          </p:cNvCxnSpPr>
          <p:nvPr/>
        </p:nvCxnSpPr>
        <p:spPr>
          <a:xfrm rot="5400000" flipH="1">
            <a:off x="6743813" y="2221149"/>
            <a:ext cx="1576362" cy="5256919"/>
          </a:xfrm>
          <a:prstGeom prst="bentConnector3">
            <a:avLst>
              <a:gd name="adj1" fmla="val -14502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8" name="모서리가 둥근 직사각형 247">
            <a:extLst>
              <a:ext uri="{FF2B5EF4-FFF2-40B4-BE49-F238E27FC236}">
                <a16:creationId xmlns:a16="http://schemas.microsoft.com/office/drawing/2014/main" id="{A2E8D972-6822-D2D7-7FE5-F07DAE07F5DB}"/>
              </a:ext>
            </a:extLst>
          </p:cNvPr>
          <p:cNvSpPr/>
          <p:nvPr/>
        </p:nvSpPr>
        <p:spPr>
          <a:xfrm>
            <a:off x="6314891" y="5010005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98003087-F4F2-2581-13C0-8F3F7E6C36F0}"/>
              </a:ext>
            </a:extLst>
          </p:cNvPr>
          <p:cNvSpPr txBox="1"/>
          <p:nvPr/>
        </p:nvSpPr>
        <p:spPr>
          <a:xfrm>
            <a:off x="4925620" y="4965598"/>
            <a:ext cx="26732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                          )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0" name="TextBox 259">
            <a:extLst>
              <a:ext uri="{FF2B5EF4-FFF2-40B4-BE49-F238E27FC236}">
                <a16:creationId xmlns:a16="http://schemas.microsoft.com/office/drawing/2014/main" id="{EF92511F-A43A-8E41-5235-63EAC1A2A7CB}"/>
              </a:ext>
            </a:extLst>
          </p:cNvPr>
          <p:cNvSpPr txBox="1"/>
          <p:nvPr/>
        </p:nvSpPr>
        <p:spPr>
          <a:xfrm>
            <a:off x="8083065" y="1895572"/>
            <a:ext cx="7145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1" name="TextBox 260">
            <a:extLst>
              <a:ext uri="{FF2B5EF4-FFF2-40B4-BE49-F238E27FC236}">
                <a16:creationId xmlns:a16="http://schemas.microsoft.com/office/drawing/2014/main" id="{E6BA331D-386F-F8E2-50C3-F92528E4FE45}"/>
              </a:ext>
            </a:extLst>
          </p:cNvPr>
          <p:cNvSpPr txBox="1"/>
          <p:nvPr/>
        </p:nvSpPr>
        <p:spPr>
          <a:xfrm>
            <a:off x="8083065" y="4309678"/>
            <a:ext cx="7145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235930"/>
      </p:ext>
    </p:extLst>
  </p:cSld>
  <p:clrMapOvr>
    <a:masterClrMapping/>
  </p:clrMapOvr>
</p:sld>
</file>

<file path=ppt/slides/slide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60487" y="382446"/>
            <a:ext cx="74090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</a:t>
            </a: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CompletableFuture&lt;?&gt;... cfs</a:t>
            </a:r>
            <a:r>
              <a:rPr lang="en-US" altLang="ko-KR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02274" y="2699326"/>
            <a:ext cx="10497693" cy="379719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CompletableFuture&lt;Object&gt; anyOfFuture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CompletableFuture.</a:t>
            </a:r>
            <a:r>
              <a:rPr lang="en-US" altLang="ko-Kore-KR" b="1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 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future1, future2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담아 작업을 조합한다</a:t>
            </a:r>
            <a:endParaRPr lang="en-US" altLang="ko-KR" sz="1400">
              <a:solidFill>
                <a:srgbClr val="54A857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ore-KR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anyOfFuture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.thenAccept(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b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// </a:t>
            </a:r>
            <a:r>
              <a:rPr lang="en-US" altLang="ko-Kore-KR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 Task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.join()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8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완료될 때 까지 대기함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4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4478016"/>
              </p:ext>
            </p:extLst>
          </p:nvPr>
        </p:nvGraphicFramePr>
        <p:xfrm>
          <a:off x="602274" y="934274"/>
          <a:ext cx="10497693" cy="141418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여러 개의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중에서 가장 먼저 완료되는 하나의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반환하는 메서드이다</a:t>
                      </a:r>
                      <a:b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</a:b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병렬 작업을 수행하고 가장 먼저 결과를 얻고자 할 때 유용하다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ExecutorService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invokeAny()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과 유사한 개념이다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CompletableFuture&lt;?&gt;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의 배열을 인수로 받는다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CompletableFuture&lt;Object&gt;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40577344"/>
      </p:ext>
    </p:extLst>
  </p:cSld>
  <p:clrMapOvr>
    <a:masterClrMapping/>
  </p:clrMapOvr>
</p:sld>
</file>

<file path=ppt/slides/slide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93874" y="59274"/>
            <a:ext cx="11721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441386" y="532768"/>
            <a:ext cx="11446711" cy="542456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2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대기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1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대기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future1, future2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future2 </a:t>
            </a:r>
            <a:r>
              <a:rPr lang="ko-Kore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먼저 완료되어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결과값이 저장되어 있다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System.out.println(result);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먼저 완료되는 작업이 있을 때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까지 대기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14" name="오른쪽 대괄호[R] 13">
            <a:extLst>
              <a:ext uri="{FF2B5EF4-FFF2-40B4-BE49-F238E27FC236}">
                <a16:creationId xmlns:a16="http://schemas.microsoft.com/office/drawing/2014/main" id="{C5640F6D-7D79-7D01-9A65-C4DF14C0A900}"/>
              </a:ext>
            </a:extLst>
          </p:cNvPr>
          <p:cNvSpPr/>
          <p:nvPr/>
        </p:nvSpPr>
        <p:spPr>
          <a:xfrm>
            <a:off x="6387990" y="700735"/>
            <a:ext cx="151017" cy="2914475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5241A03-4BA5-CA43-D795-2F5D257122DA}"/>
              </a:ext>
            </a:extLst>
          </p:cNvPr>
          <p:cNvSpPr txBox="1"/>
          <p:nvPr/>
        </p:nvSpPr>
        <p:spPr>
          <a:xfrm>
            <a:off x="6647035" y="2015161"/>
            <a:ext cx="26483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들은 비동기로 병렬 실행한다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3305495449"/>
      </p:ext>
    </p:extLst>
  </p:cSld>
  <p:clrMapOvr>
    <a:masterClrMapping/>
  </p:clrMapOvr>
</p:sld>
</file>

<file path=ppt/slides/slide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모서리가 둥근 직사각형 232">
            <a:extLst>
              <a:ext uri="{FF2B5EF4-FFF2-40B4-BE49-F238E27FC236}">
                <a16:creationId xmlns:a16="http://schemas.microsoft.com/office/drawing/2014/main" id="{23C5A888-F389-12FC-D682-3DC26D8452B9}"/>
              </a:ext>
            </a:extLst>
          </p:cNvPr>
          <p:cNvSpPr/>
          <p:nvPr/>
        </p:nvSpPr>
        <p:spPr>
          <a:xfrm>
            <a:off x="8899985" y="579443"/>
            <a:ext cx="2520936" cy="487061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191853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0D6E3FB2-E8C0-4A16-511A-63A96E786C62}"/>
              </a:ext>
            </a:extLst>
          </p:cNvPr>
          <p:cNvSpPr/>
          <p:nvPr/>
        </p:nvSpPr>
        <p:spPr>
          <a:xfrm>
            <a:off x="824012" y="880632"/>
            <a:ext cx="2071025" cy="1141959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0" name="모서리가 둥근 직사각형 69">
            <a:extLst>
              <a:ext uri="{FF2B5EF4-FFF2-40B4-BE49-F238E27FC236}">
                <a16:creationId xmlns:a16="http://schemas.microsoft.com/office/drawing/2014/main" id="{BE5018A0-947C-9652-AC91-0479153BEB37}"/>
              </a:ext>
            </a:extLst>
          </p:cNvPr>
          <p:cNvSpPr/>
          <p:nvPr/>
        </p:nvSpPr>
        <p:spPr>
          <a:xfrm>
            <a:off x="934217" y="985860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92F53EA1-A7A6-2E78-AC4F-6C327E07F9BC}"/>
              </a:ext>
            </a:extLst>
          </p:cNvPr>
          <p:cNvSpPr txBox="1"/>
          <p:nvPr/>
        </p:nvSpPr>
        <p:spPr>
          <a:xfrm>
            <a:off x="1485450" y="603667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41B61E19-4BD2-5B5E-7BF1-96C4E79568DF}"/>
              </a:ext>
            </a:extLst>
          </p:cNvPr>
          <p:cNvSpPr/>
          <p:nvPr/>
        </p:nvSpPr>
        <p:spPr>
          <a:xfrm>
            <a:off x="824012" y="2455141"/>
            <a:ext cx="2071025" cy="1136480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모서리가 둥근 직사각형 82">
            <a:extLst>
              <a:ext uri="{FF2B5EF4-FFF2-40B4-BE49-F238E27FC236}">
                <a16:creationId xmlns:a16="http://schemas.microsoft.com/office/drawing/2014/main" id="{A485C835-E006-0730-C09D-A55956A8DB72}"/>
              </a:ext>
            </a:extLst>
          </p:cNvPr>
          <p:cNvSpPr/>
          <p:nvPr/>
        </p:nvSpPr>
        <p:spPr>
          <a:xfrm>
            <a:off x="824012" y="4076183"/>
            <a:ext cx="2071025" cy="1128781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모서리가 둥근 직사각형 87">
            <a:extLst>
              <a:ext uri="{FF2B5EF4-FFF2-40B4-BE49-F238E27FC236}">
                <a16:creationId xmlns:a16="http://schemas.microsoft.com/office/drawing/2014/main" id="{B43AB251-7232-6F17-9CC6-7344682361FA}"/>
              </a:ext>
            </a:extLst>
          </p:cNvPr>
          <p:cNvSpPr/>
          <p:nvPr/>
        </p:nvSpPr>
        <p:spPr>
          <a:xfrm>
            <a:off x="964497" y="2554096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모서리가 둥근 직사각형 91">
            <a:extLst>
              <a:ext uri="{FF2B5EF4-FFF2-40B4-BE49-F238E27FC236}">
                <a16:creationId xmlns:a16="http://schemas.microsoft.com/office/drawing/2014/main" id="{3E2BC79A-1249-A840-FE36-DFD97A1B8F38}"/>
              </a:ext>
            </a:extLst>
          </p:cNvPr>
          <p:cNvSpPr/>
          <p:nvPr/>
        </p:nvSpPr>
        <p:spPr>
          <a:xfrm>
            <a:off x="982663" y="4166325"/>
            <a:ext cx="1790057" cy="923583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7AA74F42-DD95-1127-1FBD-15B192637C61}"/>
              </a:ext>
            </a:extLst>
          </p:cNvPr>
          <p:cNvSpPr txBox="1"/>
          <p:nvPr/>
        </p:nvSpPr>
        <p:spPr>
          <a:xfrm>
            <a:off x="1485450" y="2171903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C577C76F-3562-4BAF-ECCA-79BCAEDC2A02}"/>
              </a:ext>
            </a:extLst>
          </p:cNvPr>
          <p:cNvSpPr txBox="1"/>
          <p:nvPr/>
        </p:nvSpPr>
        <p:spPr>
          <a:xfrm>
            <a:off x="1485449" y="3784133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모서리가 둥근 직사각형 98">
            <a:extLst>
              <a:ext uri="{FF2B5EF4-FFF2-40B4-BE49-F238E27FC236}">
                <a16:creationId xmlns:a16="http://schemas.microsoft.com/office/drawing/2014/main" id="{2F7C2E7F-89FE-CB5D-577B-BBDD28B15B6C}"/>
              </a:ext>
            </a:extLst>
          </p:cNvPr>
          <p:cNvSpPr/>
          <p:nvPr/>
        </p:nvSpPr>
        <p:spPr>
          <a:xfrm>
            <a:off x="3886111" y="1909442"/>
            <a:ext cx="2071025" cy="2229438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0" name="모서리가 둥근 직사각형 99">
            <a:extLst>
              <a:ext uri="{FF2B5EF4-FFF2-40B4-BE49-F238E27FC236}">
                <a16:creationId xmlns:a16="http://schemas.microsoft.com/office/drawing/2014/main" id="{B52F910A-38EE-B73B-6E8D-1C265023E039}"/>
              </a:ext>
            </a:extLst>
          </p:cNvPr>
          <p:cNvSpPr/>
          <p:nvPr/>
        </p:nvSpPr>
        <p:spPr>
          <a:xfrm>
            <a:off x="3976938" y="2120038"/>
            <a:ext cx="1916357" cy="1882160"/>
          </a:xfrm>
          <a:prstGeom prst="roundRect">
            <a:avLst>
              <a:gd name="adj" fmla="val 7625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#4</a:t>
            </a: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D067A25C-B889-8E2A-2A4A-8366BDC38471}"/>
              </a:ext>
            </a:extLst>
          </p:cNvPr>
          <p:cNvSpPr txBox="1"/>
          <p:nvPr/>
        </p:nvSpPr>
        <p:spPr>
          <a:xfrm>
            <a:off x="4250026" y="1607613"/>
            <a:ext cx="130605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모서리가 둥근 직사각형 101">
            <a:extLst>
              <a:ext uri="{FF2B5EF4-FFF2-40B4-BE49-F238E27FC236}">
                <a16:creationId xmlns:a16="http://schemas.microsoft.com/office/drawing/2014/main" id="{91D3F3B1-B3C6-AC25-27E5-57332B23F182}"/>
              </a:ext>
            </a:extLst>
          </p:cNvPr>
          <p:cNvSpPr/>
          <p:nvPr/>
        </p:nvSpPr>
        <p:spPr>
          <a:xfrm>
            <a:off x="1295791" y="1572255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FE7D8C05-E91D-8D24-BD9A-4B919F260AF2}"/>
              </a:ext>
            </a:extLst>
          </p:cNvPr>
          <p:cNvSpPr/>
          <p:nvPr/>
        </p:nvSpPr>
        <p:spPr>
          <a:xfrm>
            <a:off x="1332204" y="3152602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모서리가 둥근 직사각형 103">
            <a:extLst>
              <a:ext uri="{FF2B5EF4-FFF2-40B4-BE49-F238E27FC236}">
                <a16:creationId xmlns:a16="http://schemas.microsoft.com/office/drawing/2014/main" id="{5A7C7DE6-4807-432D-5268-40E67AC445D9}"/>
              </a:ext>
            </a:extLst>
          </p:cNvPr>
          <p:cNvSpPr/>
          <p:nvPr/>
        </p:nvSpPr>
        <p:spPr>
          <a:xfrm>
            <a:off x="1378199" y="4752721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6" name="모서리가 둥근 직사각형 105">
            <a:extLst>
              <a:ext uri="{FF2B5EF4-FFF2-40B4-BE49-F238E27FC236}">
                <a16:creationId xmlns:a16="http://schemas.microsoft.com/office/drawing/2014/main" id="{54489E3C-476D-A5F8-7AB4-54430C249975}"/>
              </a:ext>
            </a:extLst>
          </p:cNvPr>
          <p:cNvSpPr/>
          <p:nvPr/>
        </p:nvSpPr>
        <p:spPr>
          <a:xfrm>
            <a:off x="4404042" y="3656049"/>
            <a:ext cx="998984" cy="217642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3996EFC4-FA60-2A6F-D922-F99AD53C67AE}"/>
              </a:ext>
            </a:extLst>
          </p:cNvPr>
          <p:cNvCxnSpPr>
            <a:cxnSpLocks/>
            <a:stCxn id="81" idx="3"/>
            <a:endCxn id="99" idx="1"/>
          </p:cNvCxnSpPr>
          <p:nvPr/>
        </p:nvCxnSpPr>
        <p:spPr>
          <a:xfrm>
            <a:off x="2895037" y="3023381"/>
            <a:ext cx="991074" cy="78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E1EB8E61-F86C-2C14-712A-60ED6E0A1876}"/>
              </a:ext>
            </a:extLst>
          </p:cNvPr>
          <p:cNvSpPr/>
          <p:nvPr/>
        </p:nvSpPr>
        <p:spPr>
          <a:xfrm>
            <a:off x="2982471" y="2643256"/>
            <a:ext cx="780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anyOf()</a:t>
            </a:r>
            <a:endParaRPr lang="ko-KR" altLang="en-US" sz="14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2" name="모서리가 둥근 직사각형 131">
            <a:extLst>
              <a:ext uri="{FF2B5EF4-FFF2-40B4-BE49-F238E27FC236}">
                <a16:creationId xmlns:a16="http://schemas.microsoft.com/office/drawing/2014/main" id="{61416280-3258-825C-CD16-D52513B9D02E}"/>
              </a:ext>
            </a:extLst>
          </p:cNvPr>
          <p:cNvSpPr/>
          <p:nvPr/>
        </p:nvSpPr>
        <p:spPr>
          <a:xfrm>
            <a:off x="9118586" y="722544"/>
            <a:ext cx="2071025" cy="140905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3301A5F5-C56E-83E0-9A06-4B4D66BB2500}"/>
              </a:ext>
            </a:extLst>
          </p:cNvPr>
          <p:cNvSpPr/>
          <p:nvPr/>
        </p:nvSpPr>
        <p:spPr>
          <a:xfrm>
            <a:off x="9228791" y="1064588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5D645320-6E8E-998A-7F42-E95CA022657D}"/>
              </a:ext>
            </a:extLst>
          </p:cNvPr>
          <p:cNvSpPr txBox="1"/>
          <p:nvPr/>
        </p:nvSpPr>
        <p:spPr>
          <a:xfrm>
            <a:off x="9780024" y="761123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모서리가 둥근 직사각형 134">
            <a:extLst>
              <a:ext uri="{FF2B5EF4-FFF2-40B4-BE49-F238E27FC236}">
                <a16:creationId xmlns:a16="http://schemas.microsoft.com/office/drawing/2014/main" id="{F4970C5E-A4B0-BE74-6A6B-1B6FF3A81538}"/>
              </a:ext>
            </a:extLst>
          </p:cNvPr>
          <p:cNvSpPr/>
          <p:nvPr/>
        </p:nvSpPr>
        <p:spPr>
          <a:xfrm>
            <a:off x="9117043" y="2322557"/>
            <a:ext cx="2071025" cy="140229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모서리가 둥근 직사각형 135">
            <a:extLst>
              <a:ext uri="{FF2B5EF4-FFF2-40B4-BE49-F238E27FC236}">
                <a16:creationId xmlns:a16="http://schemas.microsoft.com/office/drawing/2014/main" id="{4C6DA497-564E-0031-85F9-19590B259E8B}"/>
              </a:ext>
            </a:extLst>
          </p:cNvPr>
          <p:cNvSpPr/>
          <p:nvPr/>
        </p:nvSpPr>
        <p:spPr>
          <a:xfrm>
            <a:off x="9118586" y="3921177"/>
            <a:ext cx="2071025" cy="139279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7" name="모서리가 둥근 직사각형 136">
            <a:extLst>
              <a:ext uri="{FF2B5EF4-FFF2-40B4-BE49-F238E27FC236}">
                <a16:creationId xmlns:a16="http://schemas.microsoft.com/office/drawing/2014/main" id="{976FDADD-62CF-48EE-829E-52184FDBA484}"/>
              </a:ext>
            </a:extLst>
          </p:cNvPr>
          <p:cNvSpPr/>
          <p:nvPr/>
        </p:nvSpPr>
        <p:spPr>
          <a:xfrm>
            <a:off x="9259071" y="2693384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8" name="모서리가 둥근 직사각형 137">
            <a:extLst>
              <a:ext uri="{FF2B5EF4-FFF2-40B4-BE49-F238E27FC236}">
                <a16:creationId xmlns:a16="http://schemas.microsoft.com/office/drawing/2014/main" id="{A44C270B-EB92-4058-B975-8D26FA0B4F8C}"/>
              </a:ext>
            </a:extLst>
          </p:cNvPr>
          <p:cNvSpPr/>
          <p:nvPr/>
        </p:nvSpPr>
        <p:spPr>
          <a:xfrm>
            <a:off x="9277237" y="4245053"/>
            <a:ext cx="1790057" cy="923583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3D6C5823-0779-2AF9-2AA4-8D2702C84E60}"/>
              </a:ext>
            </a:extLst>
          </p:cNvPr>
          <p:cNvSpPr txBox="1"/>
          <p:nvPr/>
        </p:nvSpPr>
        <p:spPr>
          <a:xfrm>
            <a:off x="9780024" y="2359639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9EA0435A-8BB6-A52B-EE3D-6DD3409D7899}"/>
              </a:ext>
            </a:extLst>
          </p:cNvPr>
          <p:cNvSpPr txBox="1"/>
          <p:nvPr/>
        </p:nvSpPr>
        <p:spPr>
          <a:xfrm>
            <a:off x="9780023" y="3941589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4" name="모서리가 둥근 직사각형 153">
            <a:extLst>
              <a:ext uri="{FF2B5EF4-FFF2-40B4-BE49-F238E27FC236}">
                <a16:creationId xmlns:a16="http://schemas.microsoft.com/office/drawing/2014/main" id="{4633A20A-D612-F32D-B4D8-74BA69BFBE53}"/>
              </a:ext>
            </a:extLst>
          </p:cNvPr>
          <p:cNvSpPr/>
          <p:nvPr/>
        </p:nvSpPr>
        <p:spPr>
          <a:xfrm>
            <a:off x="4129533" y="2453826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</p:txBody>
      </p:sp>
      <p:sp>
        <p:nvSpPr>
          <p:cNvPr id="156" name="모서리가 둥근 직사각형 155">
            <a:extLst>
              <a:ext uri="{FF2B5EF4-FFF2-40B4-BE49-F238E27FC236}">
                <a16:creationId xmlns:a16="http://schemas.microsoft.com/office/drawing/2014/main" id="{8B3587AE-2567-B5DA-48F1-1F2645D5C9B3}"/>
              </a:ext>
            </a:extLst>
          </p:cNvPr>
          <p:cNvSpPr/>
          <p:nvPr/>
        </p:nvSpPr>
        <p:spPr>
          <a:xfrm>
            <a:off x="4117421" y="2841161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</p:txBody>
      </p:sp>
      <p:sp>
        <p:nvSpPr>
          <p:cNvPr id="157" name="모서리가 둥근 직사각형 156">
            <a:extLst>
              <a:ext uri="{FF2B5EF4-FFF2-40B4-BE49-F238E27FC236}">
                <a16:creationId xmlns:a16="http://schemas.microsoft.com/office/drawing/2014/main" id="{FFF261D0-0D82-2261-C15E-8D49379E8021}"/>
              </a:ext>
            </a:extLst>
          </p:cNvPr>
          <p:cNvSpPr/>
          <p:nvPr/>
        </p:nvSpPr>
        <p:spPr>
          <a:xfrm>
            <a:off x="4117421" y="3248605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</p:txBody>
      </p: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0ED06AAD-C4D7-9CF1-F919-F2A1579026A1}"/>
              </a:ext>
            </a:extLst>
          </p:cNvPr>
          <p:cNvCxnSpPr>
            <a:cxnSpLocks/>
            <a:stCxn id="67" idx="3"/>
          </p:cNvCxnSpPr>
          <p:nvPr/>
        </p:nvCxnSpPr>
        <p:spPr>
          <a:xfrm>
            <a:off x="2895037" y="1451612"/>
            <a:ext cx="958761" cy="130122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2E34B15F-8E2D-DE03-7096-0F05CD5C5DDF}"/>
              </a:ext>
            </a:extLst>
          </p:cNvPr>
          <p:cNvCxnSpPr>
            <a:cxnSpLocks/>
            <a:stCxn id="83" idx="3"/>
          </p:cNvCxnSpPr>
          <p:nvPr/>
        </p:nvCxnSpPr>
        <p:spPr>
          <a:xfrm flipV="1">
            <a:off x="2895037" y="3091025"/>
            <a:ext cx="959584" cy="154954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3" name="직선 화살표 연결선 182">
            <a:extLst>
              <a:ext uri="{FF2B5EF4-FFF2-40B4-BE49-F238E27FC236}">
                <a16:creationId xmlns:a16="http://schemas.microsoft.com/office/drawing/2014/main" id="{E1FD3425-2201-872C-4EC7-9D25F319A6DA}"/>
              </a:ext>
            </a:extLst>
          </p:cNvPr>
          <p:cNvCxnSpPr>
            <a:cxnSpLocks/>
            <a:stCxn id="220" idx="3"/>
            <a:endCxn id="135" idx="1"/>
          </p:cNvCxnSpPr>
          <p:nvPr/>
        </p:nvCxnSpPr>
        <p:spPr>
          <a:xfrm>
            <a:off x="7627108" y="3023705"/>
            <a:ext cx="148993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모서리가 둥근 직사각형 219">
            <a:extLst>
              <a:ext uri="{FF2B5EF4-FFF2-40B4-BE49-F238E27FC236}">
                <a16:creationId xmlns:a16="http://schemas.microsoft.com/office/drawing/2014/main" id="{B71E7670-DBBA-2887-03B5-4A4EDF99D8D7}"/>
              </a:ext>
            </a:extLst>
          </p:cNvPr>
          <p:cNvSpPr/>
          <p:nvPr/>
        </p:nvSpPr>
        <p:spPr>
          <a:xfrm>
            <a:off x="6980228" y="2904018"/>
            <a:ext cx="646880" cy="239374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</p:txBody>
      </p:sp>
      <p:cxnSp>
        <p:nvCxnSpPr>
          <p:cNvPr id="221" name="직선 화살표 연결선 220">
            <a:extLst>
              <a:ext uri="{FF2B5EF4-FFF2-40B4-BE49-F238E27FC236}">
                <a16:creationId xmlns:a16="http://schemas.microsoft.com/office/drawing/2014/main" id="{43B37144-D0F7-49A0-F81B-92188F2AD13A}"/>
              </a:ext>
            </a:extLst>
          </p:cNvPr>
          <p:cNvCxnSpPr>
            <a:cxnSpLocks/>
            <a:stCxn id="99" idx="3"/>
            <a:endCxn id="220" idx="1"/>
          </p:cNvCxnSpPr>
          <p:nvPr/>
        </p:nvCxnSpPr>
        <p:spPr>
          <a:xfrm flipV="1">
            <a:off x="5957136" y="3023705"/>
            <a:ext cx="1023092" cy="45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9" name="TextBox 238">
            <a:extLst>
              <a:ext uri="{FF2B5EF4-FFF2-40B4-BE49-F238E27FC236}">
                <a16:creationId xmlns:a16="http://schemas.microsoft.com/office/drawing/2014/main" id="{E3D499EE-4A1A-9FF7-7415-14CA766E037F}"/>
              </a:ext>
            </a:extLst>
          </p:cNvPr>
          <p:cNvSpPr txBox="1"/>
          <p:nvPr/>
        </p:nvSpPr>
        <p:spPr>
          <a:xfrm>
            <a:off x="5925646" y="3298495"/>
            <a:ext cx="19629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스레드는 비동기 작업 실행 중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..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6B7EEEBF-7C05-16EF-189E-58F798B92220}"/>
              </a:ext>
            </a:extLst>
          </p:cNvPr>
          <p:cNvSpPr txBox="1"/>
          <p:nvPr/>
        </p:nvSpPr>
        <p:spPr>
          <a:xfrm>
            <a:off x="5919099" y="2518848"/>
            <a:ext cx="223631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완료되는 작업이 있을 때까지대기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AD8BC01A-4F1D-505E-787B-E1779B6B8BD4}"/>
              </a:ext>
            </a:extLst>
          </p:cNvPr>
          <p:cNvSpPr txBox="1"/>
          <p:nvPr/>
        </p:nvSpPr>
        <p:spPr>
          <a:xfrm>
            <a:off x="824012" y="5852902"/>
            <a:ext cx="10091806" cy="711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대기하고 있다가 해제 되는 기준은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반환된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값이 채워져야 한다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결과 값이 먼저 채워지면 다른 값으로 수정되거나 변경될 수 없다</a:t>
            </a:r>
            <a:endParaRPr lang="en-US" altLang="ko-KR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6" name="꺾인 연결선[E] 245">
            <a:extLst>
              <a:ext uri="{FF2B5EF4-FFF2-40B4-BE49-F238E27FC236}">
                <a16:creationId xmlns:a16="http://schemas.microsoft.com/office/drawing/2014/main" id="{17188D49-F414-62F7-274A-7FAD93C4D79A}"/>
              </a:ext>
            </a:extLst>
          </p:cNvPr>
          <p:cNvCxnSpPr>
            <a:cxnSpLocks/>
            <a:stCxn id="233" idx="2"/>
            <a:endCxn id="106" idx="2"/>
          </p:cNvCxnSpPr>
          <p:nvPr/>
        </p:nvCxnSpPr>
        <p:spPr>
          <a:xfrm rot="5400000" flipH="1">
            <a:off x="6743813" y="2033413"/>
            <a:ext cx="1576362" cy="5256919"/>
          </a:xfrm>
          <a:prstGeom prst="bentConnector3">
            <a:avLst>
              <a:gd name="adj1" fmla="val -14502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6" name="TextBox 255">
            <a:extLst>
              <a:ext uri="{FF2B5EF4-FFF2-40B4-BE49-F238E27FC236}">
                <a16:creationId xmlns:a16="http://schemas.microsoft.com/office/drawing/2014/main" id="{98003087-F4F2-2581-13C0-8F3F7E6C36F0}"/>
              </a:ext>
            </a:extLst>
          </p:cNvPr>
          <p:cNvSpPr txBox="1"/>
          <p:nvPr/>
        </p:nvSpPr>
        <p:spPr>
          <a:xfrm>
            <a:off x="4903055" y="4628379"/>
            <a:ext cx="26732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                          )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1" name="TextBox 260">
            <a:extLst>
              <a:ext uri="{FF2B5EF4-FFF2-40B4-BE49-F238E27FC236}">
                <a16:creationId xmlns:a16="http://schemas.microsoft.com/office/drawing/2014/main" id="{E6BA331D-386F-F8E2-50C3-F92528E4FE45}"/>
              </a:ext>
            </a:extLst>
          </p:cNvPr>
          <p:cNvSpPr txBox="1"/>
          <p:nvPr/>
        </p:nvSpPr>
        <p:spPr>
          <a:xfrm>
            <a:off x="7877159" y="2757915"/>
            <a:ext cx="11009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첫번 째 작업 완료</a:t>
            </a:r>
            <a:endParaRPr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5400D675-5C96-E374-0C32-16050732C51D}"/>
              </a:ext>
            </a:extLst>
          </p:cNvPr>
          <p:cNvSpPr/>
          <p:nvPr/>
        </p:nvSpPr>
        <p:spPr>
          <a:xfrm>
            <a:off x="9641812" y="3230464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D192B3CB-89CC-0203-2C03-01BE270CC106}"/>
              </a:ext>
            </a:extLst>
          </p:cNvPr>
          <p:cNvSpPr/>
          <p:nvPr/>
        </p:nvSpPr>
        <p:spPr>
          <a:xfrm>
            <a:off x="6289469" y="4674185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F365C396-256B-CED1-E206-D620BCF49093}"/>
              </a:ext>
            </a:extLst>
          </p:cNvPr>
          <p:cNvSpPr/>
          <p:nvPr/>
        </p:nvSpPr>
        <p:spPr>
          <a:xfrm>
            <a:off x="9672773" y="1607613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32C3F255-5A4E-B5F7-CC33-5D1B6F9FB539}"/>
              </a:ext>
            </a:extLst>
          </p:cNvPr>
          <p:cNvSpPr/>
          <p:nvPr/>
        </p:nvSpPr>
        <p:spPr>
          <a:xfrm>
            <a:off x="9660961" y="4828759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Data3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1493150-647E-D863-9BBF-D3F9DDCF06BA}"/>
              </a:ext>
            </a:extLst>
          </p:cNvPr>
          <p:cNvCxnSpPr>
            <a:cxnSpLocks/>
            <a:stCxn id="220" idx="3"/>
            <a:endCxn id="132" idx="1"/>
          </p:cNvCxnSpPr>
          <p:nvPr/>
        </p:nvCxnSpPr>
        <p:spPr>
          <a:xfrm flipV="1">
            <a:off x="7627108" y="1427072"/>
            <a:ext cx="1491478" cy="159663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D02725EB-75A5-46E0-7230-918132028A46}"/>
              </a:ext>
            </a:extLst>
          </p:cNvPr>
          <p:cNvCxnSpPr>
            <a:cxnSpLocks/>
            <a:stCxn id="220" idx="3"/>
            <a:endCxn id="138" idx="1"/>
          </p:cNvCxnSpPr>
          <p:nvPr/>
        </p:nvCxnSpPr>
        <p:spPr>
          <a:xfrm>
            <a:off x="7627108" y="3023705"/>
            <a:ext cx="1650129" cy="168314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B0311EB3-E772-E462-080E-C3B9673F547A}"/>
              </a:ext>
            </a:extLst>
          </p:cNvPr>
          <p:cNvSpPr/>
          <p:nvPr/>
        </p:nvSpPr>
        <p:spPr>
          <a:xfrm>
            <a:off x="7066015" y="4086213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9DAE8803-38EB-DAB4-64C0-A91BA5BD4AC4}"/>
              </a:ext>
            </a:extLst>
          </p:cNvPr>
          <p:cNvSpPr/>
          <p:nvPr/>
        </p:nvSpPr>
        <p:spPr>
          <a:xfrm>
            <a:off x="7389147" y="5280247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Data3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A027E986-B4A7-84BA-A8FE-C13DDDDF564D}"/>
              </a:ext>
            </a:extLst>
          </p:cNvPr>
          <p:cNvCxnSpPr>
            <a:cxnSpLocks/>
            <a:stCxn id="20" idx="2"/>
          </p:cNvCxnSpPr>
          <p:nvPr/>
        </p:nvCxnSpPr>
        <p:spPr>
          <a:xfrm flipH="1">
            <a:off x="7013434" y="4302287"/>
            <a:ext cx="552073" cy="31528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곱하기 24">
            <a:extLst>
              <a:ext uri="{FF2B5EF4-FFF2-40B4-BE49-F238E27FC236}">
                <a16:creationId xmlns:a16="http://schemas.microsoft.com/office/drawing/2014/main" id="{B2EBFD42-34DB-E240-B86A-E018952224DA}"/>
              </a:ext>
            </a:extLst>
          </p:cNvPr>
          <p:cNvSpPr/>
          <p:nvPr/>
        </p:nvSpPr>
        <p:spPr>
          <a:xfrm rot="2988818">
            <a:off x="7168589" y="4269836"/>
            <a:ext cx="317222" cy="355936"/>
          </a:xfrm>
          <a:prstGeom prst="mathMultiply">
            <a:avLst>
              <a:gd name="adj1" fmla="val 1588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12BD8A49-25F8-3B85-563C-19EDECD1C1DB}"/>
              </a:ext>
            </a:extLst>
          </p:cNvPr>
          <p:cNvCxnSpPr>
            <a:cxnSpLocks/>
            <a:stCxn id="21" idx="0"/>
          </p:cNvCxnSpPr>
          <p:nvPr/>
        </p:nvCxnSpPr>
        <p:spPr>
          <a:xfrm flipH="1" flipV="1">
            <a:off x="6988209" y="4940689"/>
            <a:ext cx="900430" cy="33955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곱하기 28">
            <a:extLst>
              <a:ext uri="{FF2B5EF4-FFF2-40B4-BE49-F238E27FC236}">
                <a16:creationId xmlns:a16="http://schemas.microsoft.com/office/drawing/2014/main" id="{6EBF223E-291D-71A1-8B37-81A06A9095A5}"/>
              </a:ext>
            </a:extLst>
          </p:cNvPr>
          <p:cNvSpPr/>
          <p:nvPr/>
        </p:nvSpPr>
        <p:spPr>
          <a:xfrm rot="1656450">
            <a:off x="7280090" y="4941588"/>
            <a:ext cx="317222" cy="355936"/>
          </a:xfrm>
          <a:prstGeom prst="mathMultiply">
            <a:avLst>
              <a:gd name="adj1" fmla="val 1588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1871819"/>
      </p:ext>
    </p:extLst>
  </p:cSld>
  <p:clrMapOvr>
    <a:masterClrMapping/>
  </p:clrMapOvr>
</p:sld>
</file>

<file path=ppt/slides/slide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476330" y="2748045"/>
            <a:ext cx="5239341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예외처리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5130220"/>
      </p:ext>
    </p:extLst>
  </p:cSld>
  <p:clrMapOvr>
    <a:masterClrMapping/>
  </p:clrMapOvr>
</p:sld>
</file>

<file path=ppt/slides/slide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ABE66B7-CECD-663B-6A19-03576BE729BF}"/>
              </a:ext>
            </a:extLst>
          </p:cNvPr>
          <p:cNvSpPr/>
          <p:nvPr/>
        </p:nvSpPr>
        <p:spPr>
          <a:xfrm>
            <a:off x="414603" y="676391"/>
            <a:ext cx="11636099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예외를 처리할 수 있도록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handle[Async](), whenComplete[Async](), exceptionally[Async]()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제공한다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90766" y="1436126"/>
            <a:ext cx="653262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exceptionally[Async] (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Function&lt;Throwable, T&gt; fn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32552" y="3731576"/>
            <a:ext cx="10497693" cy="295593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&lt;Integer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/0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endParaRPr lang="en-US" altLang="ko-Kore-KR" sz="14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-&gt;{ </a:t>
            </a:r>
            <a:br>
              <a:rPr lang="ko-KR" altLang="en-US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r>
              <a:rPr lang="en-US" altLang="ko-KR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 반환</a:t>
            </a:r>
            <a:endParaRPr lang="en-US" altLang="ko-Kore-KR">
              <a:solidFill>
                <a:schemeClr val="bg1">
                  <a:lumMod val="7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3170875"/>
              </p:ext>
            </p:extLst>
          </p:nvPr>
        </p:nvGraphicFramePr>
        <p:xfrm>
          <a:off x="632552" y="1970695"/>
          <a:ext cx="10497693" cy="153859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68257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작업이 예외로 완료된 경우 해당 예외를 처리하고 새로운 결과나 대체 예외를 반환할 수 있다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작업이 예외로 완료된 경우에만 실행되고 정상적으로 완료된 경우 이 함수는 실행되지 않는다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Function&lt;Throwable, 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형식의 함수를 인수로 받는다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결과 또는 예외를 저장할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562578" y="4859390"/>
            <a:ext cx="151017" cy="91161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841664" y="5176698"/>
            <a:ext cx="30653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받아 처리하고 대체 결과를 반환한다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471045195"/>
      </p:ext>
    </p:extLst>
  </p:cSld>
  <p:clrMapOvr>
    <a:masterClrMapping/>
  </p:clrMapOvr>
</p:sld>
</file>

<file path=ppt/slides/slide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87818" y="104499"/>
            <a:ext cx="28961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exceptionally[Async]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243391" y="782544"/>
            <a:ext cx="4639093" cy="555921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future =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4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작업은 실행되지 않는다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+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.exceptionally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 반환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결과 값을 받는다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"test"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b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.exceptionally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 반환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en-US" altLang="ko-Kore-KR" sz="1400">
              <a:solidFill>
                <a:srgbClr val="BCBEC4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System.out.println(future</a:t>
            </a:r>
            <a:r>
              <a:rPr lang="en-US" altLang="ko-Kore-KR" sz="1400">
                <a:solidFill>
                  <a:srgbClr val="00B05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.join()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   // -1</a:t>
            </a:r>
            <a:endParaRPr lang="en-US" altLang="ko-Kore-KR" sz="14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D6D5E8D-507C-FEED-C1FB-EDC1A8A1DAB3}"/>
              </a:ext>
            </a:extLst>
          </p:cNvPr>
          <p:cNvSpPr/>
          <p:nvPr/>
        </p:nvSpPr>
        <p:spPr>
          <a:xfrm>
            <a:off x="5463592" y="771839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E94162A3-9DBC-DAA7-E7C6-7B97F603D131}"/>
              </a:ext>
            </a:extLst>
          </p:cNvPr>
          <p:cNvSpPr/>
          <p:nvPr/>
        </p:nvSpPr>
        <p:spPr>
          <a:xfrm>
            <a:off x="5603259" y="1204501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F84BD3D9-03F4-13D3-195E-73DE7B914005}"/>
              </a:ext>
            </a:extLst>
          </p:cNvPr>
          <p:cNvSpPr/>
          <p:nvPr/>
        </p:nvSpPr>
        <p:spPr>
          <a:xfrm>
            <a:off x="5463592" y="1908341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BF4B409E-0A37-34CD-D437-D733FA43E6D0}"/>
              </a:ext>
            </a:extLst>
          </p:cNvPr>
          <p:cNvSpPr/>
          <p:nvPr/>
        </p:nvSpPr>
        <p:spPr>
          <a:xfrm>
            <a:off x="5603259" y="2341003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4EC59906-6050-6640-DCC3-6CAAB1F4129D}"/>
              </a:ext>
            </a:extLst>
          </p:cNvPr>
          <p:cNvSpPr/>
          <p:nvPr/>
        </p:nvSpPr>
        <p:spPr>
          <a:xfrm>
            <a:off x="5463592" y="3122305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84A45159-5ED6-4055-3A7C-716AF693EA2B}"/>
              </a:ext>
            </a:extLst>
          </p:cNvPr>
          <p:cNvSpPr/>
          <p:nvPr/>
        </p:nvSpPr>
        <p:spPr>
          <a:xfrm>
            <a:off x="5603259" y="3554967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8C096E02-15B9-41EB-700C-C482A1BC47EB}"/>
              </a:ext>
            </a:extLst>
          </p:cNvPr>
          <p:cNvSpPr/>
          <p:nvPr/>
        </p:nvSpPr>
        <p:spPr>
          <a:xfrm>
            <a:off x="5463592" y="4336269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#4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C04A5B12-B168-7716-0914-71F742132DEB}"/>
              </a:ext>
            </a:extLst>
          </p:cNvPr>
          <p:cNvSpPr/>
          <p:nvPr/>
        </p:nvSpPr>
        <p:spPr>
          <a:xfrm>
            <a:off x="5603259" y="4768931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19C4F492-A99C-1914-BBE9-FA7B8435218A}"/>
              </a:ext>
            </a:extLst>
          </p:cNvPr>
          <p:cNvSpPr/>
          <p:nvPr/>
        </p:nvSpPr>
        <p:spPr>
          <a:xfrm>
            <a:off x="5463592" y="5550233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#5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모서리가 둥근 직사각형 68">
            <a:extLst>
              <a:ext uri="{FF2B5EF4-FFF2-40B4-BE49-F238E27FC236}">
                <a16:creationId xmlns:a16="http://schemas.microsoft.com/office/drawing/2014/main" id="{71B9C346-F50A-8D97-B275-AB75993DE08F}"/>
              </a:ext>
            </a:extLst>
          </p:cNvPr>
          <p:cNvSpPr/>
          <p:nvPr/>
        </p:nvSpPr>
        <p:spPr>
          <a:xfrm>
            <a:off x="5603259" y="5982895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-1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0DCC2FB2-B1A9-11CA-2E14-FF5C5080AEE6}"/>
              </a:ext>
            </a:extLst>
          </p:cNvPr>
          <p:cNvSpPr/>
          <p:nvPr/>
        </p:nvSpPr>
        <p:spPr>
          <a:xfrm>
            <a:off x="9907396" y="923230"/>
            <a:ext cx="1790057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</a:t>
            </a:r>
            <a:r>
              <a:rPr lang="en-US" altLang="ko-KR" sz="12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en-US" altLang="ko-KR" sz="1200" b="1" i="1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E0017731-9111-DDD0-4168-484C6A0785DB}"/>
              </a:ext>
            </a:extLst>
          </p:cNvPr>
          <p:cNvSpPr/>
          <p:nvPr/>
        </p:nvSpPr>
        <p:spPr>
          <a:xfrm>
            <a:off x="7672869" y="923230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ArithmeticException</a:t>
            </a:r>
          </a:p>
        </p:txBody>
      </p:sp>
      <p:sp>
        <p:nvSpPr>
          <p:cNvPr id="80" name="모서리가 둥근 직사각형 79">
            <a:extLst>
              <a:ext uri="{FF2B5EF4-FFF2-40B4-BE49-F238E27FC236}">
                <a16:creationId xmlns:a16="http://schemas.microsoft.com/office/drawing/2014/main" id="{AA63339F-5CA1-E79B-DE57-3674B0DC364A}"/>
              </a:ext>
            </a:extLst>
          </p:cNvPr>
          <p:cNvSpPr/>
          <p:nvPr/>
        </p:nvSpPr>
        <p:spPr>
          <a:xfrm>
            <a:off x="7672868" y="2059732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</a:t>
            </a: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ACAFE0AF-88C5-B0EC-87BF-2DC83C3F0F4E}"/>
              </a:ext>
            </a:extLst>
          </p:cNvPr>
          <p:cNvSpPr/>
          <p:nvPr/>
        </p:nvSpPr>
        <p:spPr>
          <a:xfrm>
            <a:off x="9907395" y="2059732"/>
            <a:ext cx="1790057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completeThrowable()</a:t>
            </a:r>
          </a:p>
        </p:txBody>
      </p:sp>
      <p:cxnSp>
        <p:nvCxnSpPr>
          <p:cNvPr id="83" name="꺾인 연결선[E] 82">
            <a:extLst>
              <a:ext uri="{FF2B5EF4-FFF2-40B4-BE49-F238E27FC236}">
                <a16:creationId xmlns:a16="http://schemas.microsoft.com/office/drawing/2014/main" id="{BD52F464-54C4-5818-1883-2409A41E652E}"/>
              </a:ext>
            </a:extLst>
          </p:cNvPr>
          <p:cNvCxnSpPr>
            <a:stCxn id="77" idx="2"/>
            <a:endCxn id="17" idx="2"/>
          </p:cNvCxnSpPr>
          <p:nvPr/>
        </p:nvCxnSpPr>
        <p:spPr>
          <a:xfrm rot="5400000">
            <a:off x="8567422" y="-791117"/>
            <a:ext cx="42137" cy="4427870"/>
          </a:xfrm>
          <a:prstGeom prst="bentConnector3">
            <a:avLst>
              <a:gd name="adj1" fmla="val 785068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9A35000F-9775-61D7-922B-60C568D80850}"/>
              </a:ext>
            </a:extLst>
          </p:cNvPr>
          <p:cNvCxnSpPr>
            <a:cxnSpLocks/>
            <a:stCxn id="7" idx="3"/>
            <a:endCxn id="79" idx="1"/>
          </p:cNvCxnSpPr>
          <p:nvPr/>
        </p:nvCxnSpPr>
        <p:spPr>
          <a:xfrm>
            <a:off x="7253649" y="1162490"/>
            <a:ext cx="41922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CCF48E06-FAD2-36FA-65F9-66641DE4E9B2}"/>
              </a:ext>
            </a:extLst>
          </p:cNvPr>
          <p:cNvCxnSpPr>
            <a:cxnSpLocks/>
            <a:stCxn id="79" idx="3"/>
            <a:endCxn id="77" idx="1"/>
          </p:cNvCxnSpPr>
          <p:nvPr/>
        </p:nvCxnSpPr>
        <p:spPr>
          <a:xfrm>
            <a:off x="9462926" y="1162490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543991E1-0A3D-E4BD-765A-35740401B051}"/>
              </a:ext>
            </a:extLst>
          </p:cNvPr>
          <p:cNvCxnSpPr>
            <a:cxnSpLocks/>
            <a:stCxn id="19" idx="3"/>
            <a:endCxn id="80" idx="1"/>
          </p:cNvCxnSpPr>
          <p:nvPr/>
        </p:nvCxnSpPr>
        <p:spPr>
          <a:xfrm>
            <a:off x="7253649" y="2298992"/>
            <a:ext cx="41921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EEABEB93-098F-63EB-394F-36EE61803846}"/>
              </a:ext>
            </a:extLst>
          </p:cNvPr>
          <p:cNvCxnSpPr>
            <a:cxnSpLocks/>
            <a:stCxn id="80" idx="3"/>
            <a:endCxn id="81" idx="1"/>
          </p:cNvCxnSpPr>
          <p:nvPr/>
        </p:nvCxnSpPr>
        <p:spPr>
          <a:xfrm>
            <a:off x="9462925" y="2298992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꺾인 연결선[E] 95">
            <a:extLst>
              <a:ext uri="{FF2B5EF4-FFF2-40B4-BE49-F238E27FC236}">
                <a16:creationId xmlns:a16="http://schemas.microsoft.com/office/drawing/2014/main" id="{4672E0F8-5189-4646-368D-BD38E7BD7233}"/>
              </a:ext>
            </a:extLst>
          </p:cNvPr>
          <p:cNvCxnSpPr>
            <a:cxnSpLocks/>
            <a:stCxn id="81" idx="2"/>
            <a:endCxn id="19" idx="2"/>
          </p:cNvCxnSpPr>
          <p:nvPr/>
        </p:nvCxnSpPr>
        <p:spPr>
          <a:xfrm rot="5400000">
            <a:off x="8504828" y="392046"/>
            <a:ext cx="151391" cy="4443803"/>
          </a:xfrm>
          <a:prstGeom prst="bentConnector3">
            <a:avLst>
              <a:gd name="adj1" fmla="val 303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모서리가 둥근 직사각형 100">
            <a:extLst>
              <a:ext uri="{FF2B5EF4-FFF2-40B4-BE49-F238E27FC236}">
                <a16:creationId xmlns:a16="http://schemas.microsoft.com/office/drawing/2014/main" id="{DAA68E81-8120-F3A7-FD63-6FEA52AAFFDC}"/>
              </a:ext>
            </a:extLst>
          </p:cNvPr>
          <p:cNvSpPr/>
          <p:nvPr/>
        </p:nvSpPr>
        <p:spPr>
          <a:xfrm>
            <a:off x="7669822" y="3273696"/>
            <a:ext cx="1790058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exceptionally()</a:t>
            </a:r>
          </a:p>
        </p:txBody>
      </p:sp>
      <p:sp>
        <p:nvSpPr>
          <p:cNvPr id="104" name="모서리가 둥근 직사각형 103">
            <a:extLst>
              <a:ext uri="{FF2B5EF4-FFF2-40B4-BE49-F238E27FC236}">
                <a16:creationId xmlns:a16="http://schemas.microsoft.com/office/drawing/2014/main" id="{5A718B17-7E56-0116-AAC9-5BEDD996836C}"/>
              </a:ext>
            </a:extLst>
          </p:cNvPr>
          <p:cNvSpPr/>
          <p:nvPr/>
        </p:nvSpPr>
        <p:spPr>
          <a:xfrm>
            <a:off x="9907395" y="3273696"/>
            <a:ext cx="1790057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completeValue()</a:t>
            </a:r>
          </a:p>
        </p:txBody>
      </p:sp>
      <p:cxnSp>
        <p:nvCxnSpPr>
          <p:cNvPr id="105" name="꺾인 연결선[E] 104">
            <a:extLst>
              <a:ext uri="{FF2B5EF4-FFF2-40B4-BE49-F238E27FC236}">
                <a16:creationId xmlns:a16="http://schemas.microsoft.com/office/drawing/2014/main" id="{560CA68F-F223-7B0A-5D90-D5550C43C477}"/>
              </a:ext>
            </a:extLst>
          </p:cNvPr>
          <p:cNvCxnSpPr>
            <a:cxnSpLocks/>
            <a:stCxn id="104" idx="2"/>
            <a:endCxn id="21" idx="2"/>
          </p:cNvCxnSpPr>
          <p:nvPr/>
        </p:nvCxnSpPr>
        <p:spPr>
          <a:xfrm rot="5400000">
            <a:off x="8504828" y="1606010"/>
            <a:ext cx="151391" cy="4443803"/>
          </a:xfrm>
          <a:prstGeom prst="bentConnector3">
            <a:avLst>
              <a:gd name="adj1" fmla="val 251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73FC4BBE-EC06-C77E-1517-3772218B473B}"/>
              </a:ext>
            </a:extLst>
          </p:cNvPr>
          <p:cNvCxnSpPr>
            <a:cxnSpLocks/>
            <a:stCxn id="21" idx="3"/>
            <a:endCxn id="101" idx="1"/>
          </p:cNvCxnSpPr>
          <p:nvPr/>
        </p:nvCxnSpPr>
        <p:spPr>
          <a:xfrm>
            <a:off x="7253649" y="3512956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17CC0926-9668-E698-9EA9-A8154B7A2EEE}"/>
              </a:ext>
            </a:extLst>
          </p:cNvPr>
          <p:cNvCxnSpPr>
            <a:cxnSpLocks/>
            <a:stCxn id="101" idx="3"/>
            <a:endCxn id="104" idx="1"/>
          </p:cNvCxnSpPr>
          <p:nvPr/>
        </p:nvCxnSpPr>
        <p:spPr>
          <a:xfrm>
            <a:off x="9459880" y="3512956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0" name="모서리가 둥근 직사각형 119">
            <a:extLst>
              <a:ext uri="{FF2B5EF4-FFF2-40B4-BE49-F238E27FC236}">
                <a16:creationId xmlns:a16="http://schemas.microsoft.com/office/drawing/2014/main" id="{CC8D9C6A-8B2D-5D5B-9546-0C9C5686D3DF}"/>
              </a:ext>
            </a:extLst>
          </p:cNvPr>
          <p:cNvSpPr/>
          <p:nvPr/>
        </p:nvSpPr>
        <p:spPr>
          <a:xfrm>
            <a:off x="9907394" y="4487660"/>
            <a:ext cx="1790057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completeThrowable()</a:t>
            </a:r>
          </a:p>
        </p:txBody>
      </p:sp>
      <p:sp>
        <p:nvSpPr>
          <p:cNvPr id="129" name="모서리가 둥근 직사각형 128">
            <a:extLst>
              <a:ext uri="{FF2B5EF4-FFF2-40B4-BE49-F238E27FC236}">
                <a16:creationId xmlns:a16="http://schemas.microsoft.com/office/drawing/2014/main" id="{20CE3256-ED9D-A3A3-FA51-664E0F2CE5C1}"/>
              </a:ext>
            </a:extLst>
          </p:cNvPr>
          <p:cNvSpPr/>
          <p:nvPr/>
        </p:nvSpPr>
        <p:spPr>
          <a:xfrm>
            <a:off x="7669822" y="4487660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</a:p>
        </p:txBody>
      </p: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16C53EBD-EE5E-C662-6649-FA3AB4F27C64}"/>
              </a:ext>
            </a:extLst>
          </p:cNvPr>
          <p:cNvCxnSpPr>
            <a:cxnSpLocks/>
            <a:stCxn id="26" idx="3"/>
            <a:endCxn id="129" idx="1"/>
          </p:cNvCxnSpPr>
          <p:nvPr/>
        </p:nvCxnSpPr>
        <p:spPr>
          <a:xfrm>
            <a:off x="7253649" y="4726920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1C6E905B-18BA-61FF-5B38-63CFFCE4B428}"/>
              </a:ext>
            </a:extLst>
          </p:cNvPr>
          <p:cNvCxnSpPr>
            <a:cxnSpLocks/>
            <a:stCxn id="129" idx="3"/>
            <a:endCxn id="120" idx="1"/>
          </p:cNvCxnSpPr>
          <p:nvPr/>
        </p:nvCxnSpPr>
        <p:spPr>
          <a:xfrm>
            <a:off x="9459879" y="4726920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6" name="꺾인 연결선[E] 135">
            <a:extLst>
              <a:ext uri="{FF2B5EF4-FFF2-40B4-BE49-F238E27FC236}">
                <a16:creationId xmlns:a16="http://schemas.microsoft.com/office/drawing/2014/main" id="{8C108409-4837-65CE-E5EC-FBE7EE93EF9E}"/>
              </a:ext>
            </a:extLst>
          </p:cNvPr>
          <p:cNvCxnSpPr>
            <a:cxnSpLocks/>
            <a:stCxn id="120" idx="2"/>
            <a:endCxn id="27" idx="2"/>
          </p:cNvCxnSpPr>
          <p:nvPr/>
        </p:nvCxnSpPr>
        <p:spPr>
          <a:xfrm rot="5400000">
            <a:off x="8567421" y="2773314"/>
            <a:ext cx="42137" cy="4427868"/>
          </a:xfrm>
          <a:prstGeom prst="bentConnector3">
            <a:avLst>
              <a:gd name="adj1" fmla="val 941992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모서리가 둥근 직사각형 139">
            <a:extLst>
              <a:ext uri="{FF2B5EF4-FFF2-40B4-BE49-F238E27FC236}">
                <a16:creationId xmlns:a16="http://schemas.microsoft.com/office/drawing/2014/main" id="{B5CB80C3-8C2D-C001-98D8-7FDCECB034AB}"/>
              </a:ext>
            </a:extLst>
          </p:cNvPr>
          <p:cNvSpPr/>
          <p:nvPr/>
        </p:nvSpPr>
        <p:spPr>
          <a:xfrm>
            <a:off x="7669821" y="5719474"/>
            <a:ext cx="1790058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exceptionally()</a:t>
            </a:r>
          </a:p>
        </p:txBody>
      </p:sp>
      <p:sp>
        <p:nvSpPr>
          <p:cNvPr id="141" name="모서리가 둥근 직사각형 140">
            <a:extLst>
              <a:ext uri="{FF2B5EF4-FFF2-40B4-BE49-F238E27FC236}">
                <a16:creationId xmlns:a16="http://schemas.microsoft.com/office/drawing/2014/main" id="{745F640E-3E46-1549-7235-13C6D3597FDD}"/>
              </a:ext>
            </a:extLst>
          </p:cNvPr>
          <p:cNvSpPr/>
          <p:nvPr/>
        </p:nvSpPr>
        <p:spPr>
          <a:xfrm>
            <a:off x="9907394" y="5719474"/>
            <a:ext cx="1790057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completeValue()</a:t>
            </a:r>
          </a:p>
        </p:txBody>
      </p: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7F5F9013-A173-F50C-7B21-72D6F8001100}"/>
              </a:ext>
            </a:extLst>
          </p:cNvPr>
          <p:cNvCxnSpPr>
            <a:cxnSpLocks/>
            <a:endCxn id="140" idx="1"/>
          </p:cNvCxnSpPr>
          <p:nvPr/>
        </p:nvCxnSpPr>
        <p:spPr>
          <a:xfrm>
            <a:off x="7253648" y="5958734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CF664AA6-72A7-3759-671E-A1A4C6FFF9C1}"/>
              </a:ext>
            </a:extLst>
          </p:cNvPr>
          <p:cNvCxnSpPr>
            <a:cxnSpLocks/>
            <a:stCxn id="140" idx="3"/>
            <a:endCxn id="141" idx="1"/>
          </p:cNvCxnSpPr>
          <p:nvPr/>
        </p:nvCxnSpPr>
        <p:spPr>
          <a:xfrm>
            <a:off x="9459879" y="5958734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꺾인 연결선[E] 143">
            <a:extLst>
              <a:ext uri="{FF2B5EF4-FFF2-40B4-BE49-F238E27FC236}">
                <a16:creationId xmlns:a16="http://schemas.microsoft.com/office/drawing/2014/main" id="{BD9A4EF5-E3B9-4C39-CC5D-954BB592306B}"/>
              </a:ext>
            </a:extLst>
          </p:cNvPr>
          <p:cNvCxnSpPr>
            <a:cxnSpLocks/>
            <a:stCxn id="141" idx="2"/>
            <a:endCxn id="68" idx="2"/>
          </p:cNvCxnSpPr>
          <p:nvPr/>
        </p:nvCxnSpPr>
        <p:spPr>
          <a:xfrm rot="5400000">
            <a:off x="8513752" y="4042863"/>
            <a:ext cx="133541" cy="4443802"/>
          </a:xfrm>
          <a:prstGeom prst="bentConnector3">
            <a:avLst>
              <a:gd name="adj1" fmla="val 271183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F8068736-2313-3B2F-E631-6D37C09CBB82}"/>
              </a:ext>
            </a:extLst>
          </p:cNvPr>
          <p:cNvSpPr/>
          <p:nvPr/>
        </p:nvSpPr>
        <p:spPr>
          <a:xfrm>
            <a:off x="6417060" y="2828669"/>
            <a:ext cx="4342856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넘어온 결과가 예외이면 주어진 함수를 실행하지 않고 받은 예외를 그대로 저장한다</a:t>
            </a: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5AC148F4-302B-99DC-E95B-2C097F54DACD}"/>
              </a:ext>
            </a:extLst>
          </p:cNvPr>
          <p:cNvSpPr/>
          <p:nvPr/>
        </p:nvSpPr>
        <p:spPr>
          <a:xfrm>
            <a:off x="6869908" y="5230513"/>
            <a:ext cx="3437159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결과 값에 저장한다 </a:t>
            </a: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B534E00C-4F45-7F8F-AFC2-C54A3AD713FC}"/>
              </a:ext>
            </a:extLst>
          </p:cNvPr>
          <p:cNvSpPr/>
          <p:nvPr/>
        </p:nvSpPr>
        <p:spPr>
          <a:xfrm>
            <a:off x="7410117" y="3991657"/>
            <a:ext cx="2234907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넘어온 예외를 처리하고 결과를 반환한다</a:t>
            </a: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40C7C3DB-527B-E26F-A797-24A0D1113BDF}"/>
              </a:ext>
            </a:extLst>
          </p:cNvPr>
          <p:cNvSpPr/>
          <p:nvPr/>
        </p:nvSpPr>
        <p:spPr>
          <a:xfrm>
            <a:off x="7595265" y="6314141"/>
            <a:ext cx="186461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처리하고 결과를 반환한다</a:t>
            </a: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E0E558FF-2BF8-23EC-4A1E-DBB2E20A349A}"/>
              </a:ext>
            </a:extLst>
          </p:cNvPr>
          <p:cNvSpPr/>
          <p:nvPr/>
        </p:nvSpPr>
        <p:spPr>
          <a:xfrm>
            <a:off x="6861942" y="1595153"/>
            <a:ext cx="3437159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결과 값에 저장한다 </a:t>
            </a:r>
          </a:p>
        </p:txBody>
      </p:sp>
      <p:sp>
        <p:nvSpPr>
          <p:cNvPr id="6" name="오른쪽 화살표[R] 5">
            <a:extLst>
              <a:ext uri="{FF2B5EF4-FFF2-40B4-BE49-F238E27FC236}">
                <a16:creationId xmlns:a16="http://schemas.microsoft.com/office/drawing/2014/main" id="{667235E2-A8E9-1E30-49ED-6B66A29FAD7E}"/>
              </a:ext>
            </a:extLst>
          </p:cNvPr>
          <p:cNvSpPr/>
          <p:nvPr/>
        </p:nvSpPr>
        <p:spPr>
          <a:xfrm>
            <a:off x="4983172" y="3220696"/>
            <a:ext cx="372622" cy="682911"/>
          </a:xfrm>
          <a:prstGeom prst="rightArrow">
            <a:avLst>
              <a:gd name="adj1" fmla="val 35997"/>
              <a:gd name="adj2" fmla="val 5998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1617356"/>
      </p:ext>
    </p:extLst>
  </p:cSld>
  <p:clrMapOvr>
    <a:masterClrMapping/>
  </p:clrMapOvr>
</p:sld>
</file>

<file path=ppt/slides/slide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54432" y="461170"/>
            <a:ext cx="608935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[Async] (</a:t>
            </a:r>
            <a:r>
              <a:rPr lang="en-US" altLang="ko-KR" sz="2000" u="none" strike="noStrike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Function&lt;T, Throwable, U&gt; fn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596218" y="3356127"/>
            <a:ext cx="10497693" cy="307776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&lt;Integer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/0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endParaRPr lang="en-US" altLang="ko-KR" sz="14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result, ex)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-&gt;{ </a:t>
            </a:r>
          </a:p>
          <a:p>
            <a:br>
              <a:rPr lang="ko-KR" altLang="en-US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ore-KR">
                <a:solidFill>
                  <a:srgbClr val="CF8E6D"/>
                </a:solidFill>
                <a:effectLst/>
              </a:rPr>
              <a:t>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!=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	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return value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	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return value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ko-KR" altLang="en-US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279705"/>
              </p:ext>
            </p:extLst>
          </p:nvPr>
        </p:nvGraphicFramePr>
        <p:xfrm>
          <a:off x="596218" y="995739"/>
          <a:ext cx="10497693" cy="169616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35466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결과와 예외 처리를 모두 다룰 수 있는 메서드로 비동기 작업의 예외 처리와 결과 처리를 동시에 수행할 때 유용하다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913492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BiFunction&lt;T, Throwable, U&gt;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형식의 함수를 인수로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받으며 인수의 의미는 다음과 같다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첫 번째 인수는 비동기 작업이 성공적으로 완료된 경우 결과를 나타낸다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두 번째 인수는 비동기 작업이 예외로 완료된 경우 해당 예외를 나타낸다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정상 결과 또는 예외를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514133" y="4345440"/>
            <a:ext cx="151017" cy="174046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811386" y="5077173"/>
            <a:ext cx="30653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조건에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따라 분기해서 결과 값을 반환 할 수 있음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36118906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715654" y="3105835"/>
            <a:ext cx="27606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커리큘럼 소개</a:t>
            </a:r>
          </a:p>
        </p:txBody>
      </p:sp>
    </p:spTree>
    <p:extLst>
      <p:ext uri="{BB962C8B-B14F-4D97-AF65-F5344CB8AC3E}">
        <p14:creationId xmlns:p14="http://schemas.microsoft.com/office/powerpoint/2010/main" val="71498837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557919" y="3105835"/>
            <a:ext cx="70761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Thread &amp; Runnable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5676699"/>
      </p:ext>
    </p:extLst>
  </p:cSld>
  <p:clrMapOvr>
    <a:masterClrMapping/>
  </p:clrMapOvr>
</p:sld>
</file>

<file path=ppt/slides/slide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81762" y="201389"/>
            <a:ext cx="22203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handle[Async]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354828" y="697042"/>
            <a:ext cx="4743533" cy="588238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4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+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==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</a:t>
            </a:r>
            <a:r>
              <a:rPr lang="en-US" altLang="ko-Kore-KR" sz="14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throw new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"error"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result, ex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!=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return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 반환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return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가공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System.out.println(result );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D6D5E8D-507C-FEED-C1FB-EDC1A8A1DAB3}"/>
              </a:ext>
            </a:extLst>
          </p:cNvPr>
          <p:cNvSpPr/>
          <p:nvPr/>
        </p:nvSpPr>
        <p:spPr>
          <a:xfrm>
            <a:off x="5681595" y="776890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E94162A3-9DBC-DAA7-E7C6-7B97F603D131}"/>
              </a:ext>
            </a:extLst>
          </p:cNvPr>
          <p:cNvSpPr/>
          <p:nvPr/>
        </p:nvSpPr>
        <p:spPr>
          <a:xfrm>
            <a:off x="5821262" y="1209552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F84BD3D9-03F4-13D3-195E-73DE7B914005}"/>
              </a:ext>
            </a:extLst>
          </p:cNvPr>
          <p:cNvSpPr/>
          <p:nvPr/>
        </p:nvSpPr>
        <p:spPr>
          <a:xfrm>
            <a:off x="5681595" y="2204065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BF4B409E-0A37-34CD-D437-D733FA43E6D0}"/>
              </a:ext>
            </a:extLst>
          </p:cNvPr>
          <p:cNvSpPr/>
          <p:nvPr/>
        </p:nvSpPr>
        <p:spPr>
          <a:xfrm>
            <a:off x="5821262" y="2636727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15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8C096E02-15B9-41EB-700C-C482A1BC47EB}"/>
              </a:ext>
            </a:extLst>
          </p:cNvPr>
          <p:cNvSpPr/>
          <p:nvPr/>
        </p:nvSpPr>
        <p:spPr>
          <a:xfrm>
            <a:off x="5681595" y="3759973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C04A5B12-B168-7716-0914-71F742132DEB}"/>
              </a:ext>
            </a:extLst>
          </p:cNvPr>
          <p:cNvSpPr/>
          <p:nvPr/>
        </p:nvSpPr>
        <p:spPr>
          <a:xfrm>
            <a:off x="5821262" y="4192635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19C4F492-A99C-1914-BBE9-FA7B8435218A}"/>
              </a:ext>
            </a:extLst>
          </p:cNvPr>
          <p:cNvSpPr/>
          <p:nvPr/>
        </p:nvSpPr>
        <p:spPr>
          <a:xfrm>
            <a:off x="5681595" y="5325167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#4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모서리가 둥근 직사각형 68">
            <a:extLst>
              <a:ext uri="{FF2B5EF4-FFF2-40B4-BE49-F238E27FC236}">
                <a16:creationId xmlns:a16="http://schemas.microsoft.com/office/drawing/2014/main" id="{71B9C346-F50A-8D97-B275-AB75993DE08F}"/>
              </a:ext>
            </a:extLst>
          </p:cNvPr>
          <p:cNvSpPr/>
          <p:nvPr/>
        </p:nvSpPr>
        <p:spPr>
          <a:xfrm>
            <a:off x="5821262" y="5757829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 or 60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0DCC2FB2-B1A9-11CA-2E14-FF5C5080AEE6}"/>
              </a:ext>
            </a:extLst>
          </p:cNvPr>
          <p:cNvSpPr/>
          <p:nvPr/>
        </p:nvSpPr>
        <p:spPr>
          <a:xfrm>
            <a:off x="10125399" y="928281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</a:t>
            </a:r>
            <a:r>
              <a:rPr lang="en-US" altLang="ko-KR" sz="12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(r)</a:t>
            </a:r>
            <a:endParaRPr lang="en-US" altLang="ko-KR" sz="1200" b="1" i="1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모서리가 둥근 직사각형 79">
            <a:extLst>
              <a:ext uri="{FF2B5EF4-FFF2-40B4-BE49-F238E27FC236}">
                <a16:creationId xmlns:a16="http://schemas.microsoft.com/office/drawing/2014/main" id="{AA63339F-5CA1-E79B-DE57-3674B0DC364A}"/>
              </a:ext>
            </a:extLst>
          </p:cNvPr>
          <p:cNvSpPr/>
          <p:nvPr/>
        </p:nvSpPr>
        <p:spPr>
          <a:xfrm>
            <a:off x="7890871" y="2355456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</a:t>
            </a: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ACAFE0AF-88C5-B0EC-87BF-2DC83C3F0F4E}"/>
              </a:ext>
            </a:extLst>
          </p:cNvPr>
          <p:cNvSpPr/>
          <p:nvPr/>
        </p:nvSpPr>
        <p:spPr>
          <a:xfrm>
            <a:off x="10125398" y="2355456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</a:t>
            </a:r>
            <a:r>
              <a:rPr lang="en-US" altLang="ko-KR" sz="12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cxnSp>
        <p:nvCxnSpPr>
          <p:cNvPr id="83" name="꺾인 연결선[E] 82">
            <a:extLst>
              <a:ext uri="{FF2B5EF4-FFF2-40B4-BE49-F238E27FC236}">
                <a16:creationId xmlns:a16="http://schemas.microsoft.com/office/drawing/2014/main" id="{BD52F464-54C4-5818-1883-2409A41E652E}"/>
              </a:ext>
            </a:extLst>
          </p:cNvPr>
          <p:cNvCxnSpPr>
            <a:cxnSpLocks/>
            <a:stCxn id="77" idx="2"/>
            <a:endCxn id="17" idx="2"/>
          </p:cNvCxnSpPr>
          <p:nvPr/>
        </p:nvCxnSpPr>
        <p:spPr>
          <a:xfrm rot="5400000">
            <a:off x="8807126" y="-807766"/>
            <a:ext cx="42137" cy="4471271"/>
          </a:xfrm>
          <a:prstGeom prst="bentConnector3">
            <a:avLst>
              <a:gd name="adj1" fmla="val 642516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9A35000F-9775-61D7-922B-60C568D80850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7471652" y="1167541"/>
            <a:ext cx="41922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CCF48E06-FAD2-36FA-65F9-66641DE4E9B2}"/>
              </a:ext>
            </a:extLst>
          </p:cNvPr>
          <p:cNvCxnSpPr>
            <a:cxnSpLocks/>
            <a:endCxn id="77" idx="1"/>
          </p:cNvCxnSpPr>
          <p:nvPr/>
        </p:nvCxnSpPr>
        <p:spPr>
          <a:xfrm>
            <a:off x="9680929" y="1167541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543991E1-0A3D-E4BD-765A-35740401B051}"/>
              </a:ext>
            </a:extLst>
          </p:cNvPr>
          <p:cNvCxnSpPr>
            <a:cxnSpLocks/>
            <a:stCxn id="19" idx="3"/>
            <a:endCxn id="80" idx="1"/>
          </p:cNvCxnSpPr>
          <p:nvPr/>
        </p:nvCxnSpPr>
        <p:spPr>
          <a:xfrm>
            <a:off x="7471652" y="2594716"/>
            <a:ext cx="41921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EEABEB93-098F-63EB-394F-36EE61803846}"/>
              </a:ext>
            </a:extLst>
          </p:cNvPr>
          <p:cNvCxnSpPr>
            <a:cxnSpLocks/>
            <a:stCxn id="80" idx="3"/>
            <a:endCxn id="81" idx="1"/>
          </p:cNvCxnSpPr>
          <p:nvPr/>
        </p:nvCxnSpPr>
        <p:spPr>
          <a:xfrm>
            <a:off x="9680928" y="2594716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꺾인 연결선[E] 95">
            <a:extLst>
              <a:ext uri="{FF2B5EF4-FFF2-40B4-BE49-F238E27FC236}">
                <a16:creationId xmlns:a16="http://schemas.microsoft.com/office/drawing/2014/main" id="{4672E0F8-5189-4646-368D-BD38E7BD7233}"/>
              </a:ext>
            </a:extLst>
          </p:cNvPr>
          <p:cNvCxnSpPr>
            <a:cxnSpLocks/>
            <a:stCxn id="81" idx="2"/>
            <a:endCxn id="19" idx="2"/>
          </p:cNvCxnSpPr>
          <p:nvPr/>
        </p:nvCxnSpPr>
        <p:spPr>
          <a:xfrm rot="5400000">
            <a:off x="8744531" y="666069"/>
            <a:ext cx="151391" cy="4487204"/>
          </a:xfrm>
          <a:prstGeom prst="bentConnector3">
            <a:avLst>
              <a:gd name="adj1" fmla="val 251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모서리가 둥근 직사각형 119">
            <a:extLst>
              <a:ext uri="{FF2B5EF4-FFF2-40B4-BE49-F238E27FC236}">
                <a16:creationId xmlns:a16="http://schemas.microsoft.com/office/drawing/2014/main" id="{CC8D9C6A-8B2D-5D5B-9546-0C9C5686D3DF}"/>
              </a:ext>
            </a:extLst>
          </p:cNvPr>
          <p:cNvSpPr/>
          <p:nvPr/>
        </p:nvSpPr>
        <p:spPr>
          <a:xfrm>
            <a:off x="10125397" y="3911364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completeThrowable(e)</a:t>
            </a:r>
          </a:p>
        </p:txBody>
      </p:sp>
      <p:sp>
        <p:nvSpPr>
          <p:cNvPr id="129" name="모서리가 둥근 직사각형 128">
            <a:extLst>
              <a:ext uri="{FF2B5EF4-FFF2-40B4-BE49-F238E27FC236}">
                <a16:creationId xmlns:a16="http://schemas.microsoft.com/office/drawing/2014/main" id="{20CE3256-ED9D-A3A3-FA51-664E0F2CE5C1}"/>
              </a:ext>
            </a:extLst>
          </p:cNvPr>
          <p:cNvSpPr/>
          <p:nvPr/>
        </p:nvSpPr>
        <p:spPr>
          <a:xfrm>
            <a:off x="7887825" y="3911364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</a:p>
        </p:txBody>
      </p: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16C53EBD-EE5E-C662-6649-FA3AB4F27C64}"/>
              </a:ext>
            </a:extLst>
          </p:cNvPr>
          <p:cNvCxnSpPr>
            <a:cxnSpLocks/>
            <a:stCxn id="26" idx="3"/>
            <a:endCxn id="129" idx="1"/>
          </p:cNvCxnSpPr>
          <p:nvPr/>
        </p:nvCxnSpPr>
        <p:spPr>
          <a:xfrm>
            <a:off x="7471652" y="4150624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1C6E905B-18BA-61FF-5B38-63CFFCE4B428}"/>
              </a:ext>
            </a:extLst>
          </p:cNvPr>
          <p:cNvCxnSpPr>
            <a:cxnSpLocks/>
            <a:stCxn id="129" idx="3"/>
            <a:endCxn id="120" idx="1"/>
          </p:cNvCxnSpPr>
          <p:nvPr/>
        </p:nvCxnSpPr>
        <p:spPr>
          <a:xfrm>
            <a:off x="9677882" y="4150624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6" name="꺾인 연결선[E] 135">
            <a:extLst>
              <a:ext uri="{FF2B5EF4-FFF2-40B4-BE49-F238E27FC236}">
                <a16:creationId xmlns:a16="http://schemas.microsoft.com/office/drawing/2014/main" id="{8C108409-4837-65CE-E5EC-FBE7EE93EF9E}"/>
              </a:ext>
            </a:extLst>
          </p:cNvPr>
          <p:cNvCxnSpPr>
            <a:cxnSpLocks/>
            <a:stCxn id="120" idx="2"/>
            <a:endCxn id="27" idx="2"/>
          </p:cNvCxnSpPr>
          <p:nvPr/>
        </p:nvCxnSpPr>
        <p:spPr>
          <a:xfrm rot="5400000">
            <a:off x="8807125" y="2175318"/>
            <a:ext cx="42137" cy="4471269"/>
          </a:xfrm>
          <a:prstGeom prst="bentConnector3">
            <a:avLst>
              <a:gd name="adj1" fmla="val 1145511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모서리가 둥근 직사각형 139">
            <a:extLst>
              <a:ext uri="{FF2B5EF4-FFF2-40B4-BE49-F238E27FC236}">
                <a16:creationId xmlns:a16="http://schemas.microsoft.com/office/drawing/2014/main" id="{B5CB80C3-8C2D-C001-98D8-7FDCECB034AB}"/>
              </a:ext>
            </a:extLst>
          </p:cNvPr>
          <p:cNvSpPr/>
          <p:nvPr/>
        </p:nvSpPr>
        <p:spPr>
          <a:xfrm>
            <a:off x="7887824" y="5494408"/>
            <a:ext cx="1790058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handle()</a:t>
            </a:r>
          </a:p>
        </p:txBody>
      </p:sp>
      <p:sp>
        <p:nvSpPr>
          <p:cNvPr id="141" name="모서리가 둥근 직사각형 140">
            <a:extLst>
              <a:ext uri="{FF2B5EF4-FFF2-40B4-BE49-F238E27FC236}">
                <a16:creationId xmlns:a16="http://schemas.microsoft.com/office/drawing/2014/main" id="{745F640E-3E46-1549-7235-13C6D3597FDD}"/>
              </a:ext>
            </a:extLst>
          </p:cNvPr>
          <p:cNvSpPr/>
          <p:nvPr/>
        </p:nvSpPr>
        <p:spPr>
          <a:xfrm>
            <a:off x="10125397" y="5494408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completeValue(r,e)</a:t>
            </a:r>
          </a:p>
        </p:txBody>
      </p: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7F5F9013-A173-F50C-7B21-72D6F8001100}"/>
              </a:ext>
            </a:extLst>
          </p:cNvPr>
          <p:cNvCxnSpPr>
            <a:cxnSpLocks/>
            <a:endCxn id="140" idx="1"/>
          </p:cNvCxnSpPr>
          <p:nvPr/>
        </p:nvCxnSpPr>
        <p:spPr>
          <a:xfrm>
            <a:off x="7471651" y="5733668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CF664AA6-72A7-3759-671E-A1A4C6FFF9C1}"/>
              </a:ext>
            </a:extLst>
          </p:cNvPr>
          <p:cNvCxnSpPr>
            <a:cxnSpLocks/>
            <a:stCxn id="140" idx="3"/>
            <a:endCxn id="141" idx="1"/>
          </p:cNvCxnSpPr>
          <p:nvPr/>
        </p:nvCxnSpPr>
        <p:spPr>
          <a:xfrm>
            <a:off x="9677882" y="5733668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꺾인 연결선[E] 143">
            <a:extLst>
              <a:ext uri="{FF2B5EF4-FFF2-40B4-BE49-F238E27FC236}">
                <a16:creationId xmlns:a16="http://schemas.microsoft.com/office/drawing/2014/main" id="{BD9A4EF5-E3B9-4C39-CC5D-954BB592306B}"/>
              </a:ext>
            </a:extLst>
          </p:cNvPr>
          <p:cNvCxnSpPr>
            <a:cxnSpLocks/>
            <a:stCxn id="141" idx="2"/>
            <a:endCxn id="68" idx="2"/>
          </p:cNvCxnSpPr>
          <p:nvPr/>
        </p:nvCxnSpPr>
        <p:spPr>
          <a:xfrm rot="5400000">
            <a:off x="8753456" y="3796097"/>
            <a:ext cx="133541" cy="4487203"/>
          </a:xfrm>
          <a:prstGeom prst="bentConnector3">
            <a:avLst>
              <a:gd name="adj1" fmla="val 271183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5AC148F4-302B-99DC-E95B-2C097F54DACD}"/>
              </a:ext>
            </a:extLst>
          </p:cNvPr>
          <p:cNvSpPr/>
          <p:nvPr/>
        </p:nvSpPr>
        <p:spPr>
          <a:xfrm>
            <a:off x="7109613" y="4741572"/>
            <a:ext cx="3437159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결과 값에 저장한다 </a:t>
            </a: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40C7C3DB-527B-E26F-A797-24A0D1113BDF}"/>
              </a:ext>
            </a:extLst>
          </p:cNvPr>
          <p:cNvSpPr/>
          <p:nvPr/>
        </p:nvSpPr>
        <p:spPr>
          <a:xfrm>
            <a:off x="7212204" y="6188027"/>
            <a:ext cx="3231975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결과를 처리하고 분기에 따라 작업 결과를 반환한다</a:t>
            </a: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4975A2A9-1373-589D-1205-1B9EE2C6BED1}"/>
              </a:ext>
            </a:extLst>
          </p:cNvPr>
          <p:cNvSpPr/>
          <p:nvPr/>
        </p:nvSpPr>
        <p:spPr>
          <a:xfrm>
            <a:off x="7887824" y="911987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</p:txBody>
      </p:sp>
      <p:sp>
        <p:nvSpPr>
          <p:cNvPr id="2" name="오른쪽 화살표[R] 1">
            <a:extLst>
              <a:ext uri="{FF2B5EF4-FFF2-40B4-BE49-F238E27FC236}">
                <a16:creationId xmlns:a16="http://schemas.microsoft.com/office/drawing/2014/main" id="{F2FB8886-67F4-1107-4397-86F498192846}"/>
              </a:ext>
            </a:extLst>
          </p:cNvPr>
          <p:cNvSpPr/>
          <p:nvPr/>
        </p:nvSpPr>
        <p:spPr>
          <a:xfrm>
            <a:off x="5203667" y="3087544"/>
            <a:ext cx="372622" cy="682911"/>
          </a:xfrm>
          <a:prstGeom prst="rightArrow">
            <a:avLst>
              <a:gd name="adj1" fmla="val 35997"/>
              <a:gd name="adj2" fmla="val 5998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1392492"/>
      </p:ext>
    </p:extLst>
  </p:cSld>
  <p:clrMapOvr>
    <a:masterClrMapping/>
  </p:clrMapOvr>
</p:sld>
</file>

<file path=ppt/slides/slide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54432" y="461170"/>
            <a:ext cx="741818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whenComplete[Async] (</a:t>
            </a:r>
            <a:r>
              <a:rPr lang="en-US" altLang="ko-KR" sz="2000" u="none" strike="noStrike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Consumer&lt;T, Throwable&gt; action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596218" y="3356127"/>
            <a:ext cx="10497693" cy="307776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&lt;Integer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/0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endParaRPr lang="en-US" altLang="ko-KR" sz="14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whenComplete[Async]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result, ex)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-&gt;{ </a:t>
            </a:r>
          </a:p>
          <a:p>
            <a:br>
              <a:rPr lang="ko-KR" altLang="en-US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ore-KR">
                <a:solidFill>
                  <a:srgbClr val="CF8E6D"/>
                </a:solidFill>
                <a:effectLst/>
              </a:rPr>
              <a:t>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!=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        </a:t>
            </a:r>
            <a:r>
              <a:rPr lang="en-US" altLang="ko-Kore-KR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 Task;</a:t>
            </a:r>
            <a:br>
              <a:rPr lang="ko-KR" altLang="en-US" sz="140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        </a:t>
            </a:r>
            <a:r>
              <a:rPr lang="en-US" altLang="ko-Kore-KR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 Task;</a:t>
            </a:r>
            <a:b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05413"/>
              </p:ext>
            </p:extLst>
          </p:nvPr>
        </p:nvGraphicFramePr>
        <p:xfrm>
          <a:off x="596218" y="995739"/>
          <a:ext cx="10497693" cy="175672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1522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결과와 예외 처리를 모두 다룰 수 있는 메서드로 비동기 작업의 예외 처리와 결과 처리를 동시에 수행할 때 유용하다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913492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BiConsumer&lt;T, Throwable&gt;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형식의 함수를 인수로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받으며 인수의 의미는 다음과 같다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첫 번째 인수는 비동기 작업이 성공적으로 완료된 경우 결과를 나타낸다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두 번째 인수는 비동기 작업이 예외로 완료된 경우 해당 예외를 나타낸다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정상 결과 또는 예외를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514133" y="4345440"/>
            <a:ext cx="151017" cy="174046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665150" y="5077173"/>
            <a:ext cx="260772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조건에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따라 분기해서 결과를 소비함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894782987"/>
      </p:ext>
    </p:extLst>
  </p:cSld>
  <p:clrMapOvr>
    <a:masterClrMapping/>
  </p:clrMapOvr>
</p:sld>
</file>

<file path=ppt/slides/slide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81762" y="201389"/>
            <a:ext cx="31014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whenComplete[Async]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194078" y="931374"/>
            <a:ext cx="4743533" cy="52360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4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+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==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4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* 2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throw new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"error"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.whenComplete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result, ex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!=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System.out.println(ex.getMessage());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System.out.println(result * 2);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D6D5E8D-507C-FEED-C1FB-EDC1A8A1DAB3}"/>
              </a:ext>
            </a:extLst>
          </p:cNvPr>
          <p:cNvSpPr/>
          <p:nvPr/>
        </p:nvSpPr>
        <p:spPr>
          <a:xfrm>
            <a:off x="5454526" y="776890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E94162A3-9DBC-DAA7-E7C6-7B97F603D131}"/>
              </a:ext>
            </a:extLst>
          </p:cNvPr>
          <p:cNvSpPr/>
          <p:nvPr/>
        </p:nvSpPr>
        <p:spPr>
          <a:xfrm>
            <a:off x="5594193" y="1209552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F84BD3D9-03F4-13D3-195E-73DE7B914005}"/>
              </a:ext>
            </a:extLst>
          </p:cNvPr>
          <p:cNvSpPr/>
          <p:nvPr/>
        </p:nvSpPr>
        <p:spPr>
          <a:xfrm>
            <a:off x="5454526" y="2204065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BF4B409E-0A37-34CD-D437-D733FA43E6D0}"/>
              </a:ext>
            </a:extLst>
          </p:cNvPr>
          <p:cNvSpPr/>
          <p:nvPr/>
        </p:nvSpPr>
        <p:spPr>
          <a:xfrm>
            <a:off x="5594193" y="2636727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15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8C096E02-15B9-41EB-700C-C482A1BC47EB}"/>
              </a:ext>
            </a:extLst>
          </p:cNvPr>
          <p:cNvSpPr/>
          <p:nvPr/>
        </p:nvSpPr>
        <p:spPr>
          <a:xfrm>
            <a:off x="5454526" y="3759973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C04A5B12-B168-7716-0914-71F742132DEB}"/>
              </a:ext>
            </a:extLst>
          </p:cNvPr>
          <p:cNvSpPr/>
          <p:nvPr/>
        </p:nvSpPr>
        <p:spPr>
          <a:xfrm>
            <a:off x="5594193" y="4192635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19C4F492-A99C-1914-BBE9-FA7B8435218A}"/>
              </a:ext>
            </a:extLst>
          </p:cNvPr>
          <p:cNvSpPr/>
          <p:nvPr/>
        </p:nvSpPr>
        <p:spPr>
          <a:xfrm>
            <a:off x="5454526" y="5325167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#4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모서리가 둥근 직사각형 68">
            <a:extLst>
              <a:ext uri="{FF2B5EF4-FFF2-40B4-BE49-F238E27FC236}">
                <a16:creationId xmlns:a16="http://schemas.microsoft.com/office/drawing/2014/main" id="{71B9C346-F50A-8D97-B275-AB75993DE08F}"/>
              </a:ext>
            </a:extLst>
          </p:cNvPr>
          <p:cNvSpPr/>
          <p:nvPr/>
        </p:nvSpPr>
        <p:spPr>
          <a:xfrm>
            <a:off x="5594193" y="5757829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 or 60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0DCC2FB2-B1A9-11CA-2E14-FF5C5080AEE6}"/>
              </a:ext>
            </a:extLst>
          </p:cNvPr>
          <p:cNvSpPr/>
          <p:nvPr/>
        </p:nvSpPr>
        <p:spPr>
          <a:xfrm>
            <a:off x="9898330" y="928281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</a:t>
            </a:r>
            <a:r>
              <a:rPr lang="en-US" altLang="ko-KR" sz="12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(r)</a:t>
            </a:r>
            <a:endParaRPr lang="en-US" altLang="ko-KR" sz="1200" b="1" i="1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모서리가 둥근 직사각형 79">
            <a:extLst>
              <a:ext uri="{FF2B5EF4-FFF2-40B4-BE49-F238E27FC236}">
                <a16:creationId xmlns:a16="http://schemas.microsoft.com/office/drawing/2014/main" id="{AA63339F-5CA1-E79B-DE57-3674B0DC364A}"/>
              </a:ext>
            </a:extLst>
          </p:cNvPr>
          <p:cNvSpPr/>
          <p:nvPr/>
        </p:nvSpPr>
        <p:spPr>
          <a:xfrm>
            <a:off x="7663802" y="2355456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</a:t>
            </a: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ACAFE0AF-88C5-B0EC-87BF-2DC83C3F0F4E}"/>
              </a:ext>
            </a:extLst>
          </p:cNvPr>
          <p:cNvSpPr/>
          <p:nvPr/>
        </p:nvSpPr>
        <p:spPr>
          <a:xfrm>
            <a:off x="9898329" y="2355456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</a:t>
            </a:r>
            <a:r>
              <a:rPr lang="en-US" altLang="ko-KR" sz="12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cxnSp>
        <p:nvCxnSpPr>
          <p:cNvPr id="83" name="꺾인 연결선[E] 82">
            <a:extLst>
              <a:ext uri="{FF2B5EF4-FFF2-40B4-BE49-F238E27FC236}">
                <a16:creationId xmlns:a16="http://schemas.microsoft.com/office/drawing/2014/main" id="{BD52F464-54C4-5818-1883-2409A41E652E}"/>
              </a:ext>
            </a:extLst>
          </p:cNvPr>
          <p:cNvCxnSpPr>
            <a:cxnSpLocks/>
            <a:stCxn id="77" idx="2"/>
            <a:endCxn id="17" idx="2"/>
          </p:cNvCxnSpPr>
          <p:nvPr/>
        </p:nvCxnSpPr>
        <p:spPr>
          <a:xfrm rot="5400000">
            <a:off x="8580057" y="-807766"/>
            <a:ext cx="42137" cy="4471271"/>
          </a:xfrm>
          <a:prstGeom prst="bentConnector3">
            <a:avLst>
              <a:gd name="adj1" fmla="val 642516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9A35000F-9775-61D7-922B-60C568D80850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7244583" y="1167541"/>
            <a:ext cx="41922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CCF48E06-FAD2-36FA-65F9-66641DE4E9B2}"/>
              </a:ext>
            </a:extLst>
          </p:cNvPr>
          <p:cNvCxnSpPr>
            <a:cxnSpLocks/>
            <a:endCxn id="77" idx="1"/>
          </p:cNvCxnSpPr>
          <p:nvPr/>
        </p:nvCxnSpPr>
        <p:spPr>
          <a:xfrm>
            <a:off x="9453860" y="1167541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543991E1-0A3D-E4BD-765A-35740401B051}"/>
              </a:ext>
            </a:extLst>
          </p:cNvPr>
          <p:cNvCxnSpPr>
            <a:cxnSpLocks/>
            <a:stCxn id="19" idx="3"/>
            <a:endCxn id="80" idx="1"/>
          </p:cNvCxnSpPr>
          <p:nvPr/>
        </p:nvCxnSpPr>
        <p:spPr>
          <a:xfrm>
            <a:off x="7244583" y="2594716"/>
            <a:ext cx="41921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EEABEB93-098F-63EB-394F-36EE61803846}"/>
              </a:ext>
            </a:extLst>
          </p:cNvPr>
          <p:cNvCxnSpPr>
            <a:cxnSpLocks/>
            <a:stCxn id="80" idx="3"/>
            <a:endCxn id="81" idx="1"/>
          </p:cNvCxnSpPr>
          <p:nvPr/>
        </p:nvCxnSpPr>
        <p:spPr>
          <a:xfrm>
            <a:off x="9453859" y="2594716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꺾인 연결선[E] 95">
            <a:extLst>
              <a:ext uri="{FF2B5EF4-FFF2-40B4-BE49-F238E27FC236}">
                <a16:creationId xmlns:a16="http://schemas.microsoft.com/office/drawing/2014/main" id="{4672E0F8-5189-4646-368D-BD38E7BD7233}"/>
              </a:ext>
            </a:extLst>
          </p:cNvPr>
          <p:cNvCxnSpPr>
            <a:cxnSpLocks/>
            <a:stCxn id="81" idx="2"/>
            <a:endCxn id="19" idx="2"/>
          </p:cNvCxnSpPr>
          <p:nvPr/>
        </p:nvCxnSpPr>
        <p:spPr>
          <a:xfrm rot="5400000">
            <a:off x="8517462" y="666069"/>
            <a:ext cx="151391" cy="4487204"/>
          </a:xfrm>
          <a:prstGeom prst="bentConnector3">
            <a:avLst>
              <a:gd name="adj1" fmla="val 251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모서리가 둥근 직사각형 119">
            <a:extLst>
              <a:ext uri="{FF2B5EF4-FFF2-40B4-BE49-F238E27FC236}">
                <a16:creationId xmlns:a16="http://schemas.microsoft.com/office/drawing/2014/main" id="{CC8D9C6A-8B2D-5D5B-9546-0C9C5686D3DF}"/>
              </a:ext>
            </a:extLst>
          </p:cNvPr>
          <p:cNvSpPr/>
          <p:nvPr/>
        </p:nvSpPr>
        <p:spPr>
          <a:xfrm>
            <a:off x="9898328" y="3911364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completeThrowable(e)</a:t>
            </a:r>
          </a:p>
        </p:txBody>
      </p:sp>
      <p:sp>
        <p:nvSpPr>
          <p:cNvPr id="129" name="모서리가 둥근 직사각형 128">
            <a:extLst>
              <a:ext uri="{FF2B5EF4-FFF2-40B4-BE49-F238E27FC236}">
                <a16:creationId xmlns:a16="http://schemas.microsoft.com/office/drawing/2014/main" id="{20CE3256-ED9D-A3A3-FA51-664E0F2CE5C1}"/>
              </a:ext>
            </a:extLst>
          </p:cNvPr>
          <p:cNvSpPr/>
          <p:nvPr/>
        </p:nvSpPr>
        <p:spPr>
          <a:xfrm>
            <a:off x="7660756" y="3911364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</a:p>
        </p:txBody>
      </p: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16C53EBD-EE5E-C662-6649-FA3AB4F27C64}"/>
              </a:ext>
            </a:extLst>
          </p:cNvPr>
          <p:cNvCxnSpPr>
            <a:cxnSpLocks/>
            <a:stCxn id="26" idx="3"/>
            <a:endCxn id="129" idx="1"/>
          </p:cNvCxnSpPr>
          <p:nvPr/>
        </p:nvCxnSpPr>
        <p:spPr>
          <a:xfrm>
            <a:off x="7244583" y="4150624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1C6E905B-18BA-61FF-5B38-63CFFCE4B428}"/>
              </a:ext>
            </a:extLst>
          </p:cNvPr>
          <p:cNvCxnSpPr>
            <a:cxnSpLocks/>
            <a:stCxn id="129" idx="3"/>
            <a:endCxn id="120" idx="1"/>
          </p:cNvCxnSpPr>
          <p:nvPr/>
        </p:nvCxnSpPr>
        <p:spPr>
          <a:xfrm>
            <a:off x="9450813" y="4150624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6" name="꺾인 연결선[E] 135">
            <a:extLst>
              <a:ext uri="{FF2B5EF4-FFF2-40B4-BE49-F238E27FC236}">
                <a16:creationId xmlns:a16="http://schemas.microsoft.com/office/drawing/2014/main" id="{8C108409-4837-65CE-E5EC-FBE7EE93EF9E}"/>
              </a:ext>
            </a:extLst>
          </p:cNvPr>
          <p:cNvCxnSpPr>
            <a:cxnSpLocks/>
            <a:stCxn id="120" idx="2"/>
            <a:endCxn id="27" idx="2"/>
          </p:cNvCxnSpPr>
          <p:nvPr/>
        </p:nvCxnSpPr>
        <p:spPr>
          <a:xfrm rot="5400000">
            <a:off x="8580056" y="2175318"/>
            <a:ext cx="42137" cy="4471269"/>
          </a:xfrm>
          <a:prstGeom prst="bentConnector3">
            <a:avLst>
              <a:gd name="adj1" fmla="val 1145511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모서리가 둥근 직사각형 139">
            <a:extLst>
              <a:ext uri="{FF2B5EF4-FFF2-40B4-BE49-F238E27FC236}">
                <a16:creationId xmlns:a16="http://schemas.microsoft.com/office/drawing/2014/main" id="{B5CB80C3-8C2D-C001-98D8-7FDCECB034AB}"/>
              </a:ext>
            </a:extLst>
          </p:cNvPr>
          <p:cNvSpPr/>
          <p:nvPr/>
        </p:nvSpPr>
        <p:spPr>
          <a:xfrm>
            <a:off x="7660755" y="5494408"/>
            <a:ext cx="1790058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whenComplete()</a:t>
            </a:r>
          </a:p>
        </p:txBody>
      </p:sp>
      <p:sp>
        <p:nvSpPr>
          <p:cNvPr id="141" name="모서리가 둥근 직사각형 140">
            <a:extLst>
              <a:ext uri="{FF2B5EF4-FFF2-40B4-BE49-F238E27FC236}">
                <a16:creationId xmlns:a16="http://schemas.microsoft.com/office/drawing/2014/main" id="{745F640E-3E46-1549-7235-13C6D3597FDD}"/>
              </a:ext>
            </a:extLst>
          </p:cNvPr>
          <p:cNvSpPr/>
          <p:nvPr/>
        </p:nvSpPr>
        <p:spPr>
          <a:xfrm>
            <a:off x="9898328" y="5494408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completeValue(r,e)</a:t>
            </a:r>
          </a:p>
        </p:txBody>
      </p: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7F5F9013-A173-F50C-7B21-72D6F8001100}"/>
              </a:ext>
            </a:extLst>
          </p:cNvPr>
          <p:cNvCxnSpPr>
            <a:cxnSpLocks/>
            <a:endCxn id="140" idx="1"/>
          </p:cNvCxnSpPr>
          <p:nvPr/>
        </p:nvCxnSpPr>
        <p:spPr>
          <a:xfrm>
            <a:off x="7244582" y="5733668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CF664AA6-72A7-3759-671E-A1A4C6FFF9C1}"/>
              </a:ext>
            </a:extLst>
          </p:cNvPr>
          <p:cNvCxnSpPr>
            <a:cxnSpLocks/>
            <a:stCxn id="140" idx="3"/>
            <a:endCxn id="141" idx="1"/>
          </p:cNvCxnSpPr>
          <p:nvPr/>
        </p:nvCxnSpPr>
        <p:spPr>
          <a:xfrm>
            <a:off x="9450813" y="5733668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꺾인 연결선[E] 143">
            <a:extLst>
              <a:ext uri="{FF2B5EF4-FFF2-40B4-BE49-F238E27FC236}">
                <a16:creationId xmlns:a16="http://schemas.microsoft.com/office/drawing/2014/main" id="{BD9A4EF5-E3B9-4C39-CC5D-954BB592306B}"/>
              </a:ext>
            </a:extLst>
          </p:cNvPr>
          <p:cNvCxnSpPr>
            <a:cxnSpLocks/>
            <a:stCxn id="141" idx="2"/>
            <a:endCxn id="68" idx="2"/>
          </p:cNvCxnSpPr>
          <p:nvPr/>
        </p:nvCxnSpPr>
        <p:spPr>
          <a:xfrm rot="5400000">
            <a:off x="8526387" y="3796097"/>
            <a:ext cx="133541" cy="4487203"/>
          </a:xfrm>
          <a:prstGeom prst="bentConnector3">
            <a:avLst>
              <a:gd name="adj1" fmla="val 271183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5AC148F4-302B-99DC-E95B-2C097F54DACD}"/>
              </a:ext>
            </a:extLst>
          </p:cNvPr>
          <p:cNvSpPr/>
          <p:nvPr/>
        </p:nvSpPr>
        <p:spPr>
          <a:xfrm>
            <a:off x="6874577" y="4755483"/>
            <a:ext cx="3437159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결과 값에 저장한다 </a:t>
            </a: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40C7C3DB-527B-E26F-A797-24A0D1113BDF}"/>
              </a:ext>
            </a:extLst>
          </p:cNvPr>
          <p:cNvSpPr/>
          <p:nvPr/>
        </p:nvSpPr>
        <p:spPr>
          <a:xfrm>
            <a:off x="7526150" y="6188027"/>
            <a:ext cx="2149948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분기에 따라 예외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결과를 처리한다</a:t>
            </a: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4975A2A9-1373-589D-1205-1B9EE2C6BED1}"/>
              </a:ext>
            </a:extLst>
          </p:cNvPr>
          <p:cNvSpPr/>
          <p:nvPr/>
        </p:nvSpPr>
        <p:spPr>
          <a:xfrm>
            <a:off x="7660755" y="911987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</p:txBody>
      </p:sp>
      <p:sp>
        <p:nvSpPr>
          <p:cNvPr id="2" name="오른쪽 화살표[R] 1">
            <a:extLst>
              <a:ext uri="{FF2B5EF4-FFF2-40B4-BE49-F238E27FC236}">
                <a16:creationId xmlns:a16="http://schemas.microsoft.com/office/drawing/2014/main" id="{B42E9663-A84C-6F32-95D2-6FEDF50BB3BB}"/>
              </a:ext>
            </a:extLst>
          </p:cNvPr>
          <p:cNvSpPr/>
          <p:nvPr/>
        </p:nvSpPr>
        <p:spPr>
          <a:xfrm>
            <a:off x="5004275" y="3101120"/>
            <a:ext cx="372622" cy="682911"/>
          </a:xfrm>
          <a:prstGeom prst="rightArrow">
            <a:avLst>
              <a:gd name="adj1" fmla="val 35997"/>
              <a:gd name="adj2" fmla="val 5998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11675565"/>
      </p:ext>
    </p:extLst>
  </p:cSld>
  <p:clrMapOvr>
    <a:masterClrMapping/>
  </p:clrMapOvr>
</p:sld>
</file>

<file path=ppt/slides/slide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351786" y="410044"/>
            <a:ext cx="62799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</a:t>
            </a:r>
            <a:r>
              <a:rPr lang="ko-KR" altLang="en-US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400" b="1" u="none" strike="noStrike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exceptionally </a:t>
            </a:r>
            <a:r>
              <a:rPr lang="en-US" altLang="ko-KR" sz="2400" b="1" u="none" strike="noStrike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whenComplete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9FD7BB1-B218-D141-29B7-1A9679EFD1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3152949"/>
              </p:ext>
            </p:extLst>
          </p:nvPr>
        </p:nvGraphicFramePr>
        <p:xfrm>
          <a:off x="515500" y="1518301"/>
          <a:ext cx="10481847" cy="247682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41153">
                  <a:extLst>
                    <a:ext uri="{9D8B030D-6E8A-4147-A177-3AD203B41FA5}">
                      <a16:colId xmlns:a16="http://schemas.microsoft.com/office/drawing/2014/main" val="4058868026"/>
                    </a:ext>
                  </a:extLst>
                </a:gridCol>
                <a:gridCol w="1846423">
                  <a:extLst>
                    <a:ext uri="{9D8B030D-6E8A-4147-A177-3AD203B41FA5}">
                      <a16:colId xmlns:a16="http://schemas.microsoft.com/office/drawing/2014/main" val="2118837278"/>
                    </a:ext>
                  </a:extLst>
                </a:gridCol>
                <a:gridCol w="1368532">
                  <a:extLst>
                    <a:ext uri="{9D8B030D-6E8A-4147-A177-3AD203B41FA5}">
                      <a16:colId xmlns:a16="http://schemas.microsoft.com/office/drawing/2014/main" val="3453535397"/>
                    </a:ext>
                  </a:extLst>
                </a:gridCol>
                <a:gridCol w="1798115">
                  <a:extLst>
                    <a:ext uri="{9D8B030D-6E8A-4147-A177-3AD203B41FA5}">
                      <a16:colId xmlns:a16="http://schemas.microsoft.com/office/drawing/2014/main" val="193698881"/>
                    </a:ext>
                  </a:extLst>
                </a:gridCol>
                <a:gridCol w="1478996">
                  <a:extLst>
                    <a:ext uri="{9D8B030D-6E8A-4147-A177-3AD203B41FA5}">
                      <a16:colId xmlns:a16="http://schemas.microsoft.com/office/drawing/2014/main" val="1780878000"/>
                    </a:ext>
                  </a:extLst>
                </a:gridCol>
                <a:gridCol w="1184424">
                  <a:extLst>
                    <a:ext uri="{9D8B030D-6E8A-4147-A177-3AD203B41FA5}">
                      <a16:colId xmlns:a16="http://schemas.microsoft.com/office/drawing/2014/main" val="3723710634"/>
                    </a:ext>
                  </a:extLst>
                </a:gridCol>
                <a:gridCol w="1264204">
                  <a:extLst>
                    <a:ext uri="{9D8B030D-6E8A-4147-A177-3AD203B41FA5}">
                      <a16:colId xmlns:a16="http://schemas.microsoft.com/office/drawing/2014/main" val="1876120143"/>
                    </a:ext>
                  </a:extLst>
                </a:gridCol>
              </a:tblGrid>
              <a:tr h="74313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메서드</a:t>
                      </a:r>
                      <a:endParaRPr lang="ko-Kore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정상적인 결과 접근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발생 시 접근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get() </a:t>
                      </a:r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호출 시 예외 처리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결과 타입 변환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 결과 호출 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호출 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6018754"/>
                  </a:ext>
                </a:extLst>
              </a:tr>
              <a:tr h="44053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handle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 필요 없음</a:t>
                      </a: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변환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5311359"/>
                  </a:ext>
                </a:extLst>
              </a:tr>
              <a:tr h="74313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exceptionally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불 가능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 필요 없음</a:t>
                      </a: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변환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안됨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4838331"/>
                  </a:ext>
                </a:extLst>
              </a:tr>
              <a:tr h="55002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whenComplete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 필요</a:t>
                      </a: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변환 불가능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29437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71579736"/>
      </p:ext>
    </p:extLst>
  </p:cSld>
  <p:clrMapOvr>
    <a:masterClrMapping/>
  </p:clrMapOvr>
</p:sld>
</file>

<file path=ppt/slides/slide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859931" y="2748045"/>
            <a:ext cx="10472139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완료 처리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30411609"/>
      </p:ext>
    </p:extLst>
  </p:cSld>
  <p:clrMapOvr>
    <a:masterClrMapping/>
  </p:clrMapOvr>
</p:sld>
</file>

<file path=ppt/slides/slide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B14177BB-9890-0819-FBB2-7B1673B092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753720"/>
              </p:ext>
            </p:extLst>
          </p:nvPr>
        </p:nvGraphicFramePr>
        <p:xfrm>
          <a:off x="770694" y="1243953"/>
          <a:ext cx="10797387" cy="400924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06738">
                  <a:extLst>
                    <a:ext uri="{9D8B030D-6E8A-4147-A177-3AD203B41FA5}">
                      <a16:colId xmlns:a16="http://schemas.microsoft.com/office/drawing/2014/main" val="2411574449"/>
                    </a:ext>
                  </a:extLst>
                </a:gridCol>
                <a:gridCol w="5056887">
                  <a:extLst>
                    <a:ext uri="{9D8B030D-6E8A-4147-A177-3AD203B41FA5}">
                      <a16:colId xmlns:a16="http://schemas.microsoft.com/office/drawing/2014/main" val="4194618571"/>
                    </a:ext>
                  </a:extLst>
                </a:gridCol>
                <a:gridCol w="1982223">
                  <a:extLst>
                    <a:ext uri="{9D8B030D-6E8A-4147-A177-3AD203B41FA5}">
                      <a16:colId xmlns:a16="http://schemas.microsoft.com/office/drawing/2014/main" val="4021842362"/>
                    </a:ext>
                  </a:extLst>
                </a:gridCol>
                <a:gridCol w="1951539">
                  <a:extLst>
                    <a:ext uri="{9D8B030D-6E8A-4147-A177-3AD203B41FA5}">
                      <a16:colId xmlns:a16="http://schemas.microsoft.com/office/drawing/2014/main" val="1996038634"/>
                    </a:ext>
                  </a:extLst>
                </a:gridCol>
              </a:tblGrid>
              <a:tr h="51859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 종류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 목록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반환 타입</a:t>
                      </a: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클래스</a:t>
                      </a: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263443"/>
                  </a:ext>
                </a:extLst>
              </a:tr>
              <a:tr h="1916128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완료 설정 메서드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complete(T result)</a:t>
                      </a:r>
                    </a:p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completedFuture(T result)</a:t>
                      </a:r>
                    </a:p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completeOnTimeout(T value, long timeout, TimeUnit unit)</a:t>
                      </a:r>
                    </a:p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completeExceptionally(Throwable ex)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9354416"/>
                  </a:ext>
                </a:extLst>
              </a:tr>
              <a:tr h="1574519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완료 상태 확인 메서드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isCancelled()</a:t>
                      </a:r>
                    </a:p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isDone()</a:t>
                      </a:r>
                    </a:p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en-US" altLang="ko-Kore-KR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isCompletedExceptionally()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4053425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CEC1EB74-1E31-0766-FEF0-520C1247F8B7}"/>
              </a:ext>
            </a:extLst>
          </p:cNvPr>
          <p:cNvSpPr/>
          <p:nvPr/>
        </p:nvSpPr>
        <p:spPr>
          <a:xfrm>
            <a:off x="414603" y="747563"/>
            <a:ext cx="736086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완료를 위한 여러가지 메서드를 제공하고 있다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67952792"/>
      </p:ext>
    </p:extLst>
  </p:cSld>
  <p:clrMapOvr>
    <a:masterClrMapping/>
  </p:clrMapOvr>
</p:sld>
</file>

<file path=ppt/slides/slide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80973" y="239428"/>
            <a:ext cx="20120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설정 메서드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773702" y="2441478"/>
            <a:ext cx="7112231" cy="422423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ore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수행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E38B5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isCompleted</a:t>
            </a:r>
            <a:r>
              <a:rPr lang="en-US" altLang="ko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f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.complete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 및 결과 설정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en-US" altLang="ko-Kore-KR" sz="1200">
              <a:solidFill>
                <a:srgbClr val="BCBEC4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other task 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때까지 대기하지 않고 다른 작업 수행 가능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가져오기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때까지 대기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출력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42</a:t>
            </a:r>
            <a:endParaRPr lang="ko-KR" altLang="en-US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A279932-12FD-4098-D94C-9FFC93A27222}"/>
              </a:ext>
            </a:extLst>
          </p:cNvPr>
          <p:cNvSpPr/>
          <p:nvPr/>
        </p:nvSpPr>
        <p:spPr>
          <a:xfrm>
            <a:off x="414605" y="747563"/>
            <a:ext cx="74713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핵심 기능 중 하나로서 비동기 작업결과를 사용자가 직접 완료할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496D166-C960-FB2B-343B-B282F4E4889F}"/>
              </a:ext>
            </a:extLst>
          </p:cNvPr>
          <p:cNvSpPr/>
          <p:nvPr/>
        </p:nvSpPr>
        <p:spPr>
          <a:xfrm>
            <a:off x="180973" y="1348298"/>
            <a:ext cx="24377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complete(</a:t>
            </a:r>
            <a:r>
              <a:rPr lang="en-US" altLang="ko-KR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result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FD8046D-F96A-3A2A-7317-14825698EAF2}"/>
              </a:ext>
            </a:extLst>
          </p:cNvPr>
          <p:cNvSpPr/>
          <p:nvPr/>
        </p:nvSpPr>
        <p:spPr>
          <a:xfrm>
            <a:off x="414604" y="1762994"/>
            <a:ext cx="7753627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완료되지 않았다면 주어진 값으로 설정하고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완료 상태로 전환한다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 완료 상태이면 다른 값으로 다시 완료시킬 수 없으며 완료 상태로 전환하면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그렇지 않으면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01522323"/>
      </p:ext>
    </p:extLst>
  </p:cSld>
  <p:clrMapOvr>
    <a:masterClrMapping/>
  </p:clrMapOvr>
</p:sld>
</file>

<file path=ppt/slides/slide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736880" y="1316883"/>
            <a:ext cx="9438121" cy="90024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 완료된 결과 값을 가진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가져오기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없음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출력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42</a:t>
            </a:r>
            <a:endParaRPr lang="ko-KR" altLang="en-US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496D166-C960-FB2B-343B-B282F4E4889F}"/>
              </a:ext>
            </a:extLst>
          </p:cNvPr>
          <p:cNvSpPr/>
          <p:nvPr/>
        </p:nvSpPr>
        <p:spPr>
          <a:xfrm>
            <a:off x="144151" y="223703"/>
            <a:ext cx="33172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completedFuture (</a:t>
            </a:r>
            <a:r>
              <a:rPr lang="en-US" altLang="ko-KR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result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FD8046D-F96A-3A2A-7317-14825698EAF2}"/>
              </a:ext>
            </a:extLst>
          </p:cNvPr>
          <p:cNvSpPr/>
          <p:nvPr/>
        </p:nvSpPr>
        <p:spPr>
          <a:xfrm>
            <a:off x="377782" y="638399"/>
            <a:ext cx="5071797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값으로 이미 완료된 새로운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수행하지 않고 미리 계산된 결과를 반환해야 할 때 유용하다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9A469B-16CC-2AA8-0B59-FF47AB75C4A4}"/>
              </a:ext>
            </a:extLst>
          </p:cNvPr>
          <p:cNvSpPr txBox="1"/>
          <p:nvPr/>
        </p:nvSpPr>
        <p:spPr>
          <a:xfrm>
            <a:off x="736880" y="3518059"/>
            <a:ext cx="9438121" cy="311623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주어진 시간 내에 완료되지 않으면 기본값 반환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resultFuture = future.completeOnTimeout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resultFuture.join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가져오기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최종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857FB76-DF72-A8FF-8466-08E6639B7439}"/>
              </a:ext>
            </a:extLst>
          </p:cNvPr>
          <p:cNvSpPr/>
          <p:nvPr/>
        </p:nvSpPr>
        <p:spPr>
          <a:xfrm>
            <a:off x="144151" y="2807343"/>
            <a:ext cx="67438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completeOnTimeout(</a:t>
            </a:r>
            <a:r>
              <a:rPr lang="en-US" altLang="ko-KR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value, long timeout, TimeUnit unit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0463DFA-4AB3-21C2-1110-43CB5789CCE7}"/>
              </a:ext>
            </a:extLst>
          </p:cNvPr>
          <p:cNvSpPr/>
          <p:nvPr/>
        </p:nvSpPr>
        <p:spPr>
          <a:xfrm>
            <a:off x="377782" y="3176675"/>
            <a:ext cx="50717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7415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 이전에 완료되지 않는 경우 주어진 기본 값으로 완료한다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31420543"/>
      </p:ext>
    </p:extLst>
  </p:cSld>
  <p:clrMapOvr>
    <a:masterClrMapping/>
  </p:clrMapOvr>
</p:sld>
</file>

<file path=ppt/slides/slide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736880" y="1316883"/>
            <a:ext cx="8505311" cy="53322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.complete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실행되지 않음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ArithmeticException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.completeExceptionally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사용하여 작업 완료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가져오기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처리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future.exceptionally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ex.getMessage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출력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/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by zero</a:t>
            </a:r>
            <a:b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 반환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가져오기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출력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0 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예외로 인해 대체 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496D166-C960-FB2B-343B-B282F4E4889F}"/>
              </a:ext>
            </a:extLst>
          </p:cNvPr>
          <p:cNvSpPr/>
          <p:nvPr/>
        </p:nvSpPr>
        <p:spPr>
          <a:xfrm>
            <a:off x="144151" y="223703"/>
            <a:ext cx="4457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completeExceptionally(</a:t>
            </a:r>
            <a:r>
              <a:rPr lang="en-US" altLang="ko-KR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Throwable ex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FD8046D-F96A-3A2A-7317-14825698EAF2}"/>
              </a:ext>
            </a:extLst>
          </p:cNvPr>
          <p:cNvSpPr/>
          <p:nvPr/>
        </p:nvSpPr>
        <p:spPr>
          <a:xfrm>
            <a:off x="377782" y="638399"/>
            <a:ext cx="11662765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예외 상태로 완료시키는 데 사용되는 메서드로 주어진 예외 객체를 사용하여 비동기 작업을 예외로 처리하는 데 사용할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사용하여 예외 처리 작업을 수행할 수 있으며 예외를 처리하고 대체 결과를 반환하거나 다른 작업을 수행할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43188892"/>
      </p:ext>
    </p:extLst>
  </p:cSld>
  <p:clrMapOvr>
    <a:masterClrMapping/>
  </p:clrMapOvr>
</p:sld>
</file>

<file path=ppt/slides/slide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80973" y="239428"/>
            <a:ext cx="24737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상태 확인 메서드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A279932-12FD-4098-D94C-9FFC93A27222}"/>
              </a:ext>
            </a:extLst>
          </p:cNvPr>
          <p:cNvSpPr/>
          <p:nvPr/>
        </p:nvSpPr>
        <p:spPr>
          <a:xfrm>
            <a:off x="408924" y="619991"/>
            <a:ext cx="778999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완료 상태를 명확하게 구분할 수 있도록 </a:t>
            </a:r>
            <a:r>
              <a:rPr lang="en-US" altLang="ko-Kore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isCompletedExceptionally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추가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C19AA653-3444-3A42-752F-7DB024CB62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9582010"/>
              </p:ext>
            </p:extLst>
          </p:nvPr>
        </p:nvGraphicFramePr>
        <p:xfrm>
          <a:off x="520148" y="938208"/>
          <a:ext cx="8845848" cy="170702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06738">
                  <a:extLst>
                    <a:ext uri="{9D8B030D-6E8A-4147-A177-3AD203B41FA5}">
                      <a16:colId xmlns:a16="http://schemas.microsoft.com/office/drawing/2014/main" val="1964212219"/>
                    </a:ext>
                  </a:extLst>
                </a:gridCol>
                <a:gridCol w="2540448">
                  <a:extLst>
                    <a:ext uri="{9D8B030D-6E8A-4147-A177-3AD203B41FA5}">
                      <a16:colId xmlns:a16="http://schemas.microsoft.com/office/drawing/2014/main" val="480592178"/>
                    </a:ext>
                  </a:extLst>
                </a:gridCol>
                <a:gridCol w="4498662">
                  <a:extLst>
                    <a:ext uri="{9D8B030D-6E8A-4147-A177-3AD203B41FA5}">
                      <a16:colId xmlns:a16="http://schemas.microsoft.com/office/drawing/2014/main" val="724928173"/>
                    </a:ext>
                  </a:extLst>
                </a:gridCol>
              </a:tblGrid>
              <a:tr h="28278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클래스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 목록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반환 타입</a:t>
                      </a: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6325816"/>
                  </a:ext>
                </a:extLst>
              </a:tr>
              <a:tr h="565667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R" sz="1200"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isCancelled()</a:t>
                      </a: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isDone()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정상완료와 예외완료를 구분하기 어려움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7720639"/>
                  </a:ext>
                </a:extLst>
              </a:tr>
              <a:tr h="858572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isCancelled()</a:t>
                      </a: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isDone()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isCompletedExceptionally()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정상완료와 예외완료를 구분 할 수 있음</a:t>
                      </a:r>
                      <a:endParaRPr lang="en-US" altLang="ko-Kore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6890306"/>
                  </a:ext>
                </a:extLst>
              </a:tr>
            </a:tbl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180973" y="2914633"/>
            <a:ext cx="23378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isCancelled()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421C467-ED09-332A-390D-499DBAAF81E1}"/>
              </a:ext>
            </a:extLst>
          </p:cNvPr>
          <p:cNvSpPr/>
          <p:nvPr/>
        </p:nvSpPr>
        <p:spPr>
          <a:xfrm>
            <a:off x="408924" y="3308622"/>
            <a:ext cx="457259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정상적으로 완료되기 전에 취소 되었으면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1F283D-1F8C-BF9B-A64A-FA0A4D4CBA08}"/>
              </a:ext>
            </a:extLst>
          </p:cNvPr>
          <p:cNvSpPr txBox="1"/>
          <p:nvPr/>
        </p:nvSpPr>
        <p:spPr>
          <a:xfrm>
            <a:off x="520148" y="3688096"/>
            <a:ext cx="6142747" cy="286232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첫 번째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firstFuture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두 번째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secondFuture = firstFuture.thenApplyAsync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A440ED-249B-DDF6-B98D-2C19B052020F}"/>
              </a:ext>
            </a:extLst>
          </p:cNvPr>
          <p:cNvSpPr txBox="1"/>
          <p:nvPr/>
        </p:nvSpPr>
        <p:spPr>
          <a:xfrm>
            <a:off x="6662895" y="3688096"/>
            <a:ext cx="4949423" cy="286232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첫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번째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취소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결과값은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CancellationException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채워짐</a:t>
            </a:r>
            <a:endParaRPr lang="en-US" altLang="ko-Kore-KR" sz="1200">
              <a:solidFill>
                <a:srgbClr val="CF8E6D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cancelled = firstFuture.cancel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번째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완료될 때까지 대기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결과값은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채워짐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firstFuture.isCancelled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취소됨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secondFuture.get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번째 작업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 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67072A0E-84E2-9EA8-80DC-F73874EA867C}"/>
              </a:ext>
            </a:extLst>
          </p:cNvPr>
          <p:cNvCxnSpPr/>
          <p:nvPr/>
        </p:nvCxnSpPr>
        <p:spPr>
          <a:xfrm>
            <a:off x="6609456" y="3933761"/>
            <a:ext cx="0" cy="235657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094792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82354341-D4C6-EE36-7AB6-5ACE44087874}"/>
              </a:ext>
            </a:extLst>
          </p:cNvPr>
          <p:cNvSpPr/>
          <p:nvPr/>
        </p:nvSpPr>
        <p:spPr>
          <a:xfrm>
            <a:off x="5307142" y="3376347"/>
            <a:ext cx="4817103" cy="2200885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874F175E-7218-A22E-64A5-2AC1AFA6BB62}"/>
              </a:ext>
            </a:extLst>
          </p:cNvPr>
          <p:cNvSpPr/>
          <p:nvPr/>
        </p:nvSpPr>
        <p:spPr>
          <a:xfrm>
            <a:off x="1402841" y="3376347"/>
            <a:ext cx="3155479" cy="2200885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581529"/>
            <a:ext cx="10824688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생성할 때 시스템 콜을 통해서 커널에서 생성된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매핑이 되어 최종적으로 커널에서 관리된다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스레드를 생성할 때 마다 커널에서 자바 스레드와 대응하는 커널 스레드를 생성한다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Platform Thread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정의되어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플랫폼에 따라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사용자 스레드를 매핑하게 된다</a:t>
            </a:r>
            <a:endParaRPr lang="en-US" altLang="ko-KR" sz="1200" i="1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60F62E-0FC7-3EBB-8154-848EC45F8E27}"/>
              </a:ext>
            </a:extLst>
          </p:cNvPr>
          <p:cNvSpPr txBox="1"/>
          <p:nvPr/>
        </p:nvSpPr>
        <p:spPr>
          <a:xfrm>
            <a:off x="931277" y="2151702"/>
            <a:ext cx="9329642" cy="669414"/>
          </a:xfrm>
          <a:prstGeom prst="rect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Platform threads </a:t>
            </a:r>
          </a:p>
          <a:p>
            <a:pPr>
              <a:lnSpc>
                <a:spcPct val="150000"/>
              </a:lnSpc>
            </a:pPr>
            <a:r>
              <a:rPr lang="en-US" altLang="ko-KR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supports the creation of platform threads that are typically mapped 1:1 to kernel threads scheduled by the operating system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4993ECCB-0CF1-F94B-7593-9B41EF617130}"/>
              </a:ext>
            </a:extLst>
          </p:cNvPr>
          <p:cNvSpPr/>
          <p:nvPr/>
        </p:nvSpPr>
        <p:spPr>
          <a:xfrm>
            <a:off x="1682415" y="3662649"/>
            <a:ext cx="1474777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Platfrom</a:t>
            </a:r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506FEA50-6F8A-F4D9-C984-90B28722DBBB}"/>
              </a:ext>
            </a:extLst>
          </p:cNvPr>
          <p:cNvSpPr/>
          <p:nvPr/>
        </p:nvSpPr>
        <p:spPr>
          <a:xfrm>
            <a:off x="5503179" y="3662649"/>
            <a:ext cx="1474777" cy="47233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</a:t>
            </a:r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모서리가 둥근 직사각형 33">
            <a:extLst>
              <a:ext uri="{FF2B5EF4-FFF2-40B4-BE49-F238E27FC236}">
                <a16:creationId xmlns:a16="http://schemas.microsoft.com/office/drawing/2014/main" id="{7969FA0F-82D4-A8C3-0B6B-A2FBB6BA36E0}"/>
              </a:ext>
            </a:extLst>
          </p:cNvPr>
          <p:cNvSpPr/>
          <p:nvPr/>
        </p:nvSpPr>
        <p:spPr>
          <a:xfrm>
            <a:off x="8489318" y="4220815"/>
            <a:ext cx="1474777" cy="47233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OS Scheduler</a:t>
            </a: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7D2C5BFE-BC3E-2867-A939-79F2F81A1230}"/>
              </a:ext>
            </a:extLst>
          </p:cNvPr>
          <p:cNvCxnSpPr>
            <a:stCxn id="31" idx="3"/>
            <a:endCxn id="33" idx="1"/>
          </p:cNvCxnSpPr>
          <p:nvPr/>
        </p:nvCxnSpPr>
        <p:spPr>
          <a:xfrm>
            <a:off x="3157192" y="3898819"/>
            <a:ext cx="234598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F9EE1C41-C1A2-4B2A-F3AA-559E37D63C16}"/>
              </a:ext>
            </a:extLst>
          </p:cNvPr>
          <p:cNvCxnSpPr>
            <a:stCxn id="34" idx="1"/>
            <a:endCxn id="33" idx="3"/>
          </p:cNvCxnSpPr>
          <p:nvPr/>
        </p:nvCxnSpPr>
        <p:spPr>
          <a:xfrm flipH="1" flipV="1">
            <a:off x="6977956" y="3898819"/>
            <a:ext cx="1511362" cy="5581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64E6DCA6-EE8A-3246-E10B-E2B42E77F07D}"/>
              </a:ext>
            </a:extLst>
          </p:cNvPr>
          <p:cNvSpPr/>
          <p:nvPr/>
        </p:nvSpPr>
        <p:spPr>
          <a:xfrm>
            <a:off x="7100577" y="4208794"/>
            <a:ext cx="63991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486F8F59-597A-3199-EFDC-FA59D2218F87}"/>
              </a:ext>
            </a:extLst>
          </p:cNvPr>
          <p:cNvSpPr/>
          <p:nvPr/>
        </p:nvSpPr>
        <p:spPr>
          <a:xfrm>
            <a:off x="2691077" y="5793909"/>
            <a:ext cx="57900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84163D7F-2A2C-3028-EE98-270A0ACFF1AA}"/>
              </a:ext>
            </a:extLst>
          </p:cNvPr>
          <p:cNvSpPr/>
          <p:nvPr/>
        </p:nvSpPr>
        <p:spPr>
          <a:xfrm>
            <a:off x="7088157" y="5694257"/>
            <a:ext cx="50687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 S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921EBF44-3A57-2E96-43E2-C0317FB9E49F}"/>
              </a:ext>
            </a:extLst>
          </p:cNvPr>
          <p:cNvSpPr/>
          <p:nvPr/>
        </p:nvSpPr>
        <p:spPr>
          <a:xfrm>
            <a:off x="1682415" y="4220815"/>
            <a:ext cx="1474777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Platfrom</a:t>
            </a:r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A6A8C60D-CBA7-56AE-4113-86667B432C2D}"/>
              </a:ext>
            </a:extLst>
          </p:cNvPr>
          <p:cNvSpPr/>
          <p:nvPr/>
        </p:nvSpPr>
        <p:spPr>
          <a:xfrm>
            <a:off x="5503179" y="4220815"/>
            <a:ext cx="1474777" cy="47233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</a:t>
            </a:r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7BB39787-50D8-247A-0249-B460B0D35C6E}"/>
              </a:ext>
            </a:extLst>
          </p:cNvPr>
          <p:cNvCxnSpPr>
            <a:stCxn id="51" idx="3"/>
            <a:endCxn id="52" idx="1"/>
          </p:cNvCxnSpPr>
          <p:nvPr/>
        </p:nvCxnSpPr>
        <p:spPr>
          <a:xfrm>
            <a:off x="3157192" y="4456985"/>
            <a:ext cx="234598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DE270F43-FDBF-DF9B-640C-C0C7B4144187}"/>
              </a:ext>
            </a:extLst>
          </p:cNvPr>
          <p:cNvSpPr/>
          <p:nvPr/>
        </p:nvSpPr>
        <p:spPr>
          <a:xfrm>
            <a:off x="4609837" y="4230567"/>
            <a:ext cx="63030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매핑</a:t>
            </a:r>
          </a:p>
        </p:txBody>
      </p:sp>
      <p:sp>
        <p:nvSpPr>
          <p:cNvPr id="62" name="모서리가 둥근 직사각형 61">
            <a:extLst>
              <a:ext uri="{FF2B5EF4-FFF2-40B4-BE49-F238E27FC236}">
                <a16:creationId xmlns:a16="http://schemas.microsoft.com/office/drawing/2014/main" id="{72CEFB52-2632-5D5C-5CC0-397BC79214D5}"/>
              </a:ext>
            </a:extLst>
          </p:cNvPr>
          <p:cNvSpPr/>
          <p:nvPr/>
        </p:nvSpPr>
        <p:spPr>
          <a:xfrm>
            <a:off x="1682415" y="4780286"/>
            <a:ext cx="1474777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Platfrom</a:t>
            </a:r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모서리가 둥근 직사각형 62">
            <a:extLst>
              <a:ext uri="{FF2B5EF4-FFF2-40B4-BE49-F238E27FC236}">
                <a16:creationId xmlns:a16="http://schemas.microsoft.com/office/drawing/2014/main" id="{66290AB7-73B6-E40D-56F2-C9F2EBE31DA0}"/>
              </a:ext>
            </a:extLst>
          </p:cNvPr>
          <p:cNvSpPr/>
          <p:nvPr/>
        </p:nvSpPr>
        <p:spPr>
          <a:xfrm>
            <a:off x="5503179" y="4780286"/>
            <a:ext cx="1474777" cy="47233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</a:t>
            </a:r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2982A002-CFFA-F40A-5C86-4823AAF769AE}"/>
              </a:ext>
            </a:extLst>
          </p:cNvPr>
          <p:cNvCxnSpPr>
            <a:stCxn id="62" idx="3"/>
            <a:endCxn id="63" idx="1"/>
          </p:cNvCxnSpPr>
          <p:nvPr/>
        </p:nvCxnSpPr>
        <p:spPr>
          <a:xfrm>
            <a:off x="3157192" y="5016456"/>
            <a:ext cx="234598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63E8D429-F8AA-89A1-F8A5-F7763A596476}"/>
              </a:ext>
            </a:extLst>
          </p:cNvPr>
          <p:cNvCxnSpPr>
            <a:cxnSpLocks/>
            <a:stCxn id="34" idx="1"/>
            <a:endCxn id="52" idx="3"/>
          </p:cNvCxnSpPr>
          <p:nvPr/>
        </p:nvCxnSpPr>
        <p:spPr>
          <a:xfrm flipH="1">
            <a:off x="6977956" y="4456985"/>
            <a:ext cx="15113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4E59B136-AAAE-AFCC-0658-FE17B2799874}"/>
              </a:ext>
            </a:extLst>
          </p:cNvPr>
          <p:cNvCxnSpPr>
            <a:cxnSpLocks/>
            <a:stCxn id="34" idx="1"/>
            <a:endCxn id="63" idx="3"/>
          </p:cNvCxnSpPr>
          <p:nvPr/>
        </p:nvCxnSpPr>
        <p:spPr>
          <a:xfrm flipH="1">
            <a:off x="6977956" y="4456985"/>
            <a:ext cx="1511362" cy="5594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E04DA8E-D7BF-B62C-1AD2-843F77C88200}"/>
              </a:ext>
            </a:extLst>
          </p:cNvPr>
          <p:cNvSpPr/>
          <p:nvPr/>
        </p:nvSpPr>
        <p:spPr>
          <a:xfrm>
            <a:off x="3504201" y="3615584"/>
            <a:ext cx="940909" cy="172240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  </a:t>
            </a:r>
            <a:b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Library</a:t>
            </a: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445153"/>
      </p:ext>
    </p:extLst>
  </p:cSld>
  <p:clrMapOvr>
    <a:masterClrMapping/>
  </p:clrMapOvr>
</p:sld>
</file>

<file path=ppt/slides/slide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174836" y="128475"/>
            <a:ext cx="23378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isDone()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421C467-ED09-332A-390D-499DBAAF81E1}"/>
              </a:ext>
            </a:extLst>
          </p:cNvPr>
          <p:cNvSpPr/>
          <p:nvPr/>
        </p:nvSpPr>
        <p:spPr>
          <a:xfrm>
            <a:off x="402788" y="522464"/>
            <a:ext cx="70167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정상적으로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예외적으로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취소를 통해 완료된 경우 등 어떤 방식으로든 완료된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1F283D-1F8C-BF9B-A64A-FA0A4D4CBA08}"/>
              </a:ext>
            </a:extLst>
          </p:cNvPr>
          <p:cNvSpPr txBox="1"/>
          <p:nvPr/>
        </p:nvSpPr>
        <p:spPr>
          <a:xfrm>
            <a:off x="753351" y="883527"/>
            <a:ext cx="7016741" cy="581697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firstFuture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secondFuture = firstFuture.thenApplyAsync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!firstFuture.isDone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|| !secondFuture.isDone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ore-KR" sz="1200">
                <a:solidFill>
                  <a:srgbClr val="00B0F0"/>
                </a:solidFill>
                <a:effectLst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Menlo-Regular" panose="020B0609030804020204" pitchFamily="49" charset="0"/>
              </a:rPr>
              <a:t>모든 작업이 완료될 때까지 대기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아직 완료되지 않았습니다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."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endParaRPr lang="en-US" altLang="ko-Kore-KR" sz="1200">
              <a:solidFill>
                <a:srgbClr val="359FF4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effectLst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Menlo-Regular" panose="020B0609030804020204" pitchFamily="49" charset="0"/>
              </a:rPr>
              <a:t>결과 가져오기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firstResult = firstFuture.join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secondResult = secondFuture.join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45993072"/>
      </p:ext>
    </p:extLst>
  </p:cSld>
  <p:clrMapOvr>
    <a:masterClrMapping/>
  </p:clrMapOvr>
</p:sld>
</file>

<file path=ppt/slides/slide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101193" y="112953"/>
            <a:ext cx="33791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isCompletedExceptionally()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421C467-ED09-332A-390D-499DBAAF81E1}"/>
              </a:ext>
            </a:extLst>
          </p:cNvPr>
          <p:cNvSpPr/>
          <p:nvPr/>
        </p:nvSpPr>
        <p:spPr>
          <a:xfrm>
            <a:off x="329144" y="506942"/>
            <a:ext cx="110887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취소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completeExceptionally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명시적 호출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CompletionStage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실행의 갑작스런 종료 등 예외적으로 완료된 경우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1F283D-1F8C-BF9B-A64A-FA0A4D4CBA08}"/>
              </a:ext>
            </a:extLst>
          </p:cNvPr>
          <p:cNvSpPr txBox="1"/>
          <p:nvPr/>
        </p:nvSpPr>
        <p:spPr>
          <a:xfrm>
            <a:off x="455432" y="808598"/>
            <a:ext cx="10339398" cy="588622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firstFuture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번째 작업에서 예외 발생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CompletableFuture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CompletionExcdption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결과값으로 </a:t>
            </a:r>
            <a:r>
              <a:rPr lang="ko-KR" altLang="en-US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저장된다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thirdFuture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combinedFuture = firstFuture.thenCombine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secondFuture,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result1, result2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secondFuture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.isCompletedExceptionally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번째 작업이 예외로 완료된 경우 첫 번째 작업 결과 반환 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result1;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 + result2;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번째 작업이 정상적으로 완료된 경우 합산하여 결과 반환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thirdFuture,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result12, result3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result12 + result3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 번째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합산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combinedFuture.join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가져오기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최종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142581550"/>
      </p:ext>
    </p:extLst>
  </p:cSld>
  <p:clrMapOvr>
    <a:masterClrMapping/>
  </p:clrMapOvr>
</p:sld>
</file>

<file path=ppt/slides/slide4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E52B3B7B-2303-8F98-7881-6C133987F259}"/>
              </a:ext>
            </a:extLst>
          </p:cNvPr>
          <p:cNvSpPr/>
          <p:nvPr/>
        </p:nvSpPr>
        <p:spPr>
          <a:xfrm>
            <a:off x="5928063" y="4194525"/>
            <a:ext cx="2217639" cy="124466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112887" y="238795"/>
            <a:ext cx="34061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원리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4628D2A7-54DA-90B7-1358-897A33EFED79}"/>
              </a:ext>
            </a:extLst>
          </p:cNvPr>
          <p:cNvSpPr/>
          <p:nvPr/>
        </p:nvSpPr>
        <p:spPr>
          <a:xfrm>
            <a:off x="2226520" y="1194203"/>
            <a:ext cx="1790057" cy="53027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F6F71CF7-EEB7-A9D0-9D31-5F1E485FD0E7}"/>
              </a:ext>
            </a:extLst>
          </p:cNvPr>
          <p:cNvSpPr/>
          <p:nvPr/>
        </p:nvSpPr>
        <p:spPr>
          <a:xfrm>
            <a:off x="2226517" y="5833141"/>
            <a:ext cx="1790057" cy="53027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7910D38-33CB-A83C-2879-83D252F0B2EE}"/>
              </a:ext>
            </a:extLst>
          </p:cNvPr>
          <p:cNvGrpSpPr/>
          <p:nvPr/>
        </p:nvGrpSpPr>
        <p:grpSpPr>
          <a:xfrm>
            <a:off x="2581499" y="4386648"/>
            <a:ext cx="1080096" cy="860417"/>
            <a:chOff x="3974569" y="2938332"/>
            <a:chExt cx="1080096" cy="860417"/>
          </a:xfrm>
        </p:grpSpPr>
        <p:sp>
          <p:nvSpPr>
            <p:cNvPr id="7" name="다이아몬드 6">
              <a:extLst>
                <a:ext uri="{FF2B5EF4-FFF2-40B4-BE49-F238E27FC236}">
                  <a16:creationId xmlns:a16="http://schemas.microsoft.com/office/drawing/2014/main" id="{889121F4-0F8D-D547-26E0-4F4F85B681B6}"/>
                </a:ext>
              </a:extLst>
            </p:cNvPr>
            <p:cNvSpPr/>
            <p:nvPr/>
          </p:nvSpPr>
          <p:spPr>
            <a:xfrm>
              <a:off x="3974569" y="2938332"/>
              <a:ext cx="1080096" cy="860417"/>
            </a:xfrm>
            <a:prstGeom prst="diamond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175"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F05F741-9D82-4872-B7A4-529560EB5335}"/>
                </a:ext>
              </a:extLst>
            </p:cNvPr>
            <p:cNvSpPr/>
            <p:nvPr/>
          </p:nvSpPr>
          <p:spPr>
            <a:xfrm>
              <a:off x="4073630" y="3245429"/>
              <a:ext cx="881973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 i="1" u="none" strike="noStrike">
                  <a:solidFill>
                    <a:srgbClr val="FF0000"/>
                  </a:solidFill>
                  <a:effectLst/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Exception ?</a:t>
              </a:r>
              <a:endParaRPr lang="ko-KR" altLang="en-US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0C1E1A2B-0521-8C63-263E-F86B9BA6A741}"/>
              </a:ext>
            </a:extLst>
          </p:cNvPr>
          <p:cNvSpPr/>
          <p:nvPr/>
        </p:nvSpPr>
        <p:spPr>
          <a:xfrm>
            <a:off x="6141856" y="4551719"/>
            <a:ext cx="1790057" cy="695346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A642A20-0F01-2CF3-97FA-656F3AE151CC}"/>
              </a:ext>
            </a:extLst>
          </p:cNvPr>
          <p:cNvSpPr/>
          <p:nvPr/>
        </p:nvSpPr>
        <p:spPr>
          <a:xfrm>
            <a:off x="6639178" y="4939966"/>
            <a:ext cx="795411" cy="246221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000" b="1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</a:t>
            </a:r>
            <a:endParaRPr lang="ko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CC602548-7C29-277F-96A8-B48A7B7A1532}"/>
              </a:ext>
            </a:extLst>
          </p:cNvPr>
          <p:cNvCxnSpPr>
            <a:stCxn id="7" idx="3"/>
            <a:endCxn id="15" idx="1"/>
          </p:cNvCxnSpPr>
          <p:nvPr/>
        </p:nvCxnSpPr>
        <p:spPr>
          <a:xfrm flipV="1">
            <a:off x="3661595" y="4816855"/>
            <a:ext cx="2266468" cy="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B3BB5812-06ED-14BE-80BB-47B6AA1409C1}"/>
              </a:ext>
            </a:extLst>
          </p:cNvPr>
          <p:cNvCxnSpPr>
            <a:cxnSpLocks/>
            <a:stCxn id="2" idx="2"/>
          </p:cNvCxnSpPr>
          <p:nvPr/>
        </p:nvCxnSpPr>
        <p:spPr>
          <a:xfrm>
            <a:off x="3121549" y="1724475"/>
            <a:ext cx="0" cy="37185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3AEF5FFB-8155-D607-2738-252CB1449392}"/>
              </a:ext>
            </a:extLst>
          </p:cNvPr>
          <p:cNvCxnSpPr>
            <a:cxnSpLocks/>
            <a:stCxn id="31" idx="2"/>
            <a:endCxn id="7" idx="0"/>
          </p:cNvCxnSpPr>
          <p:nvPr/>
        </p:nvCxnSpPr>
        <p:spPr>
          <a:xfrm>
            <a:off x="3121546" y="3906409"/>
            <a:ext cx="1" cy="48023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F7F9C062-B023-2363-B871-E3ABE5D9BA5B}"/>
              </a:ext>
            </a:extLst>
          </p:cNvPr>
          <p:cNvCxnSpPr>
            <a:cxnSpLocks/>
            <a:stCxn id="7" idx="2"/>
            <a:endCxn id="6" idx="0"/>
          </p:cNvCxnSpPr>
          <p:nvPr/>
        </p:nvCxnSpPr>
        <p:spPr>
          <a:xfrm flipH="1">
            <a:off x="3121546" y="5247065"/>
            <a:ext cx="1" cy="58607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4832CE9D-31E2-958F-57FE-00B5D8A2486C}"/>
              </a:ext>
            </a:extLst>
          </p:cNvPr>
          <p:cNvSpPr/>
          <p:nvPr/>
        </p:nvSpPr>
        <p:spPr>
          <a:xfrm>
            <a:off x="4963577" y="2209289"/>
            <a:ext cx="1790057" cy="630851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70CB42B4-B794-415F-C966-01368BD58FD9}"/>
              </a:ext>
            </a:extLst>
          </p:cNvPr>
          <p:cNvGrpSpPr/>
          <p:nvPr/>
        </p:nvGrpSpPr>
        <p:grpSpPr>
          <a:xfrm>
            <a:off x="2583001" y="2096327"/>
            <a:ext cx="1080096" cy="860417"/>
            <a:chOff x="3974569" y="2938332"/>
            <a:chExt cx="1080096" cy="860417"/>
          </a:xfrm>
        </p:grpSpPr>
        <p:sp>
          <p:nvSpPr>
            <p:cNvPr id="29" name="다이아몬드 28">
              <a:extLst>
                <a:ext uri="{FF2B5EF4-FFF2-40B4-BE49-F238E27FC236}">
                  <a16:creationId xmlns:a16="http://schemas.microsoft.com/office/drawing/2014/main" id="{6DBCD7DA-35BC-C1E7-4BBE-99C6416925BF}"/>
                </a:ext>
              </a:extLst>
            </p:cNvPr>
            <p:cNvSpPr/>
            <p:nvPr/>
          </p:nvSpPr>
          <p:spPr>
            <a:xfrm>
              <a:off x="3974569" y="2938332"/>
              <a:ext cx="1080096" cy="860417"/>
            </a:xfrm>
            <a:prstGeom prst="diamond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175"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685B4C93-0ABA-0912-18C9-6E7C900BA494}"/>
                </a:ext>
              </a:extLst>
            </p:cNvPr>
            <p:cNvSpPr/>
            <p:nvPr/>
          </p:nvSpPr>
          <p:spPr>
            <a:xfrm>
              <a:off x="4165685" y="3245429"/>
              <a:ext cx="665567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 i="1" u="none" strike="noStrike">
                  <a:solidFill>
                    <a:srgbClr val="FF0000"/>
                  </a:solidFill>
                  <a:effectLst/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 ?</a:t>
              </a:r>
              <a:endParaRPr lang="ko-KR" altLang="en-US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44744C98-DD2D-B8A9-FB7B-95F5B010086D}"/>
              </a:ext>
            </a:extLst>
          </p:cNvPr>
          <p:cNvSpPr/>
          <p:nvPr/>
        </p:nvSpPr>
        <p:spPr>
          <a:xfrm>
            <a:off x="2226517" y="3376137"/>
            <a:ext cx="1790057" cy="53027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74A072C9-8A06-7D3F-2065-743A0BEC3B37}"/>
              </a:ext>
            </a:extLst>
          </p:cNvPr>
          <p:cNvCxnSpPr>
            <a:cxnSpLocks/>
            <a:stCxn id="29" idx="2"/>
            <a:endCxn id="31" idx="0"/>
          </p:cNvCxnSpPr>
          <p:nvPr/>
        </p:nvCxnSpPr>
        <p:spPr>
          <a:xfrm flipH="1">
            <a:off x="3121546" y="2956744"/>
            <a:ext cx="1503" cy="41939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1E0E54B1-881A-774A-054F-1EE02C43D982}"/>
              </a:ext>
            </a:extLst>
          </p:cNvPr>
          <p:cNvCxnSpPr>
            <a:cxnSpLocks/>
            <a:stCxn id="29" idx="3"/>
            <a:endCxn id="27" idx="1"/>
          </p:cNvCxnSpPr>
          <p:nvPr/>
        </p:nvCxnSpPr>
        <p:spPr>
          <a:xfrm flipV="1">
            <a:off x="3663097" y="2524715"/>
            <a:ext cx="1300480" cy="182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09E0BA1A-9E30-C184-329C-810C16ECE8ED}"/>
              </a:ext>
            </a:extLst>
          </p:cNvPr>
          <p:cNvSpPr/>
          <p:nvPr/>
        </p:nvSpPr>
        <p:spPr>
          <a:xfrm>
            <a:off x="5658871" y="2526534"/>
            <a:ext cx="399468" cy="246221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000" b="1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lang="ko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3" name="꺾인 연결선[E] 42">
            <a:extLst>
              <a:ext uri="{FF2B5EF4-FFF2-40B4-BE49-F238E27FC236}">
                <a16:creationId xmlns:a16="http://schemas.microsoft.com/office/drawing/2014/main" id="{EB1D2ABA-BC28-5514-2EF8-B682EE3F5DA9}"/>
              </a:ext>
            </a:extLst>
          </p:cNvPr>
          <p:cNvCxnSpPr>
            <a:cxnSpLocks/>
            <a:stCxn id="31" idx="1"/>
            <a:endCxn id="2" idx="0"/>
          </p:cNvCxnSpPr>
          <p:nvPr/>
        </p:nvCxnSpPr>
        <p:spPr>
          <a:xfrm rot="10800000" flipH="1">
            <a:off x="2226517" y="1194203"/>
            <a:ext cx="895032" cy="2447070"/>
          </a:xfrm>
          <a:prstGeom prst="bentConnector4">
            <a:avLst>
              <a:gd name="adj1" fmla="val -109878"/>
              <a:gd name="adj2" fmla="val 109342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꺾인 연결선[E] 43">
            <a:extLst>
              <a:ext uri="{FF2B5EF4-FFF2-40B4-BE49-F238E27FC236}">
                <a16:creationId xmlns:a16="http://schemas.microsoft.com/office/drawing/2014/main" id="{52813C7C-B2B4-EA66-7274-3333FE7D65E2}"/>
              </a:ext>
            </a:extLst>
          </p:cNvPr>
          <p:cNvCxnSpPr>
            <a:cxnSpLocks/>
            <a:stCxn id="6" idx="1"/>
            <a:endCxn id="2" idx="1"/>
          </p:cNvCxnSpPr>
          <p:nvPr/>
        </p:nvCxnSpPr>
        <p:spPr>
          <a:xfrm rot="10800000" flipH="1">
            <a:off x="2226516" y="1459339"/>
            <a:ext cx="3" cy="4638938"/>
          </a:xfrm>
          <a:prstGeom prst="bentConnector3">
            <a:avLst>
              <a:gd name="adj1" fmla="val -762000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꺾인 연결선[E] 58">
            <a:extLst>
              <a:ext uri="{FF2B5EF4-FFF2-40B4-BE49-F238E27FC236}">
                <a16:creationId xmlns:a16="http://schemas.microsoft.com/office/drawing/2014/main" id="{1FBAA63D-D44A-7A92-F437-35A2D1EBF0F0}"/>
              </a:ext>
            </a:extLst>
          </p:cNvPr>
          <p:cNvCxnSpPr>
            <a:cxnSpLocks/>
            <a:stCxn id="15" idx="0"/>
            <a:endCxn id="2" idx="3"/>
          </p:cNvCxnSpPr>
          <p:nvPr/>
        </p:nvCxnSpPr>
        <p:spPr>
          <a:xfrm rot="16200000" flipV="1">
            <a:off x="4159137" y="1316779"/>
            <a:ext cx="2735186" cy="3020306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꺾인 연결선[E] 61">
            <a:extLst>
              <a:ext uri="{FF2B5EF4-FFF2-40B4-BE49-F238E27FC236}">
                <a16:creationId xmlns:a16="http://schemas.microsoft.com/office/drawing/2014/main" id="{C6E0B564-AC6A-7977-F11F-5436EA9B2BD5}"/>
              </a:ext>
            </a:extLst>
          </p:cNvPr>
          <p:cNvCxnSpPr>
            <a:cxnSpLocks/>
            <a:stCxn id="27" idx="0"/>
          </p:cNvCxnSpPr>
          <p:nvPr/>
        </p:nvCxnSpPr>
        <p:spPr>
          <a:xfrm rot="16200000" flipV="1">
            <a:off x="4625677" y="976360"/>
            <a:ext cx="622330" cy="1843528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61A0A0DF-0B1F-87B0-567E-50B7D28F027F}"/>
              </a:ext>
            </a:extLst>
          </p:cNvPr>
          <p:cNvSpPr/>
          <p:nvPr/>
        </p:nvSpPr>
        <p:spPr>
          <a:xfrm>
            <a:off x="3220454" y="1821135"/>
            <a:ext cx="1235769" cy="24622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반환하는가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D92EF1A7-F72A-B84E-C379-F5F78ED7F23B}"/>
              </a:ext>
            </a:extLst>
          </p:cNvPr>
          <p:cNvSpPr/>
          <p:nvPr/>
        </p:nvSpPr>
        <p:spPr>
          <a:xfrm>
            <a:off x="3120047" y="3042635"/>
            <a:ext cx="26321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0A535304-D05B-466F-0EE3-D5227630E85F}"/>
              </a:ext>
            </a:extLst>
          </p:cNvPr>
          <p:cNvSpPr/>
          <p:nvPr/>
        </p:nvSpPr>
        <p:spPr>
          <a:xfrm>
            <a:off x="4142793" y="2270606"/>
            <a:ext cx="27603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B045D499-E440-BF71-C48F-9B952212A13A}"/>
              </a:ext>
            </a:extLst>
          </p:cNvPr>
          <p:cNvSpPr/>
          <p:nvPr/>
        </p:nvSpPr>
        <p:spPr>
          <a:xfrm>
            <a:off x="3139988" y="4048434"/>
            <a:ext cx="1235769" cy="24622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발생했는가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83EC6CA5-4506-A226-7BCF-8EDF528F0B55}"/>
              </a:ext>
            </a:extLst>
          </p:cNvPr>
          <p:cNvSpPr/>
          <p:nvPr/>
        </p:nvSpPr>
        <p:spPr>
          <a:xfrm>
            <a:off x="4667809" y="4587280"/>
            <a:ext cx="26321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D24C529C-7087-C7FE-700B-22362DE91511}"/>
              </a:ext>
            </a:extLst>
          </p:cNvPr>
          <p:cNvSpPr/>
          <p:nvPr/>
        </p:nvSpPr>
        <p:spPr>
          <a:xfrm>
            <a:off x="3107223" y="5427394"/>
            <a:ext cx="27603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C02D13FC-3C9E-6540-9631-3762E7D2A205}"/>
              </a:ext>
            </a:extLst>
          </p:cNvPr>
          <p:cNvSpPr/>
          <p:nvPr/>
        </p:nvSpPr>
        <p:spPr>
          <a:xfrm>
            <a:off x="885112" y="4428608"/>
            <a:ext cx="1193280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completeValue()</a:t>
            </a:r>
          </a:p>
        </p:txBody>
      </p:sp>
      <p:sp>
        <p:nvSpPr>
          <p:cNvPr id="83" name="모서리가 둥근 직사각형 82">
            <a:extLst>
              <a:ext uri="{FF2B5EF4-FFF2-40B4-BE49-F238E27FC236}">
                <a16:creationId xmlns:a16="http://schemas.microsoft.com/office/drawing/2014/main" id="{4CDCDEC8-ADF2-0E38-D61A-36117C0767DE}"/>
              </a:ext>
            </a:extLst>
          </p:cNvPr>
          <p:cNvSpPr/>
          <p:nvPr/>
        </p:nvSpPr>
        <p:spPr>
          <a:xfrm>
            <a:off x="9142742" y="1506534"/>
            <a:ext cx="2320927" cy="404585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600" b="1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7D91CEE9-F94D-7963-F782-8DA1314538AF}"/>
              </a:ext>
            </a:extLst>
          </p:cNvPr>
          <p:cNvSpPr/>
          <p:nvPr/>
        </p:nvSpPr>
        <p:spPr>
          <a:xfrm>
            <a:off x="153089" y="2188934"/>
            <a:ext cx="1193280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completeValue()</a:t>
            </a: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E5E6987F-2D1D-E475-E5AD-F7486B457ED5}"/>
              </a:ext>
            </a:extLst>
          </p:cNvPr>
          <p:cNvSpPr/>
          <p:nvPr/>
        </p:nvSpPr>
        <p:spPr>
          <a:xfrm>
            <a:off x="5846506" y="1804445"/>
            <a:ext cx="1193280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completeNull()</a:t>
            </a: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358C0FB6-CBC7-070B-0703-EEDDA36ADFD4}"/>
              </a:ext>
            </a:extLst>
          </p:cNvPr>
          <p:cNvSpPr/>
          <p:nvPr/>
        </p:nvSpPr>
        <p:spPr>
          <a:xfrm>
            <a:off x="5616343" y="3771640"/>
            <a:ext cx="1492589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completeThrowable()</a:t>
            </a:r>
          </a:p>
        </p:txBody>
      </p:sp>
      <p:sp>
        <p:nvSpPr>
          <p:cNvPr id="89" name="모서리가 둥근 직사각형 88">
            <a:extLst>
              <a:ext uri="{FF2B5EF4-FFF2-40B4-BE49-F238E27FC236}">
                <a16:creationId xmlns:a16="http://schemas.microsoft.com/office/drawing/2014/main" id="{C478DA83-36F6-D6FD-B5BC-65108F0F99A5}"/>
              </a:ext>
            </a:extLst>
          </p:cNvPr>
          <p:cNvSpPr/>
          <p:nvPr/>
        </p:nvSpPr>
        <p:spPr>
          <a:xfrm>
            <a:off x="9295579" y="2312790"/>
            <a:ext cx="2002402" cy="304321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09262221-1BF2-66EB-B39D-996526926FC8}"/>
              </a:ext>
            </a:extLst>
          </p:cNvPr>
          <p:cNvSpPr txBox="1"/>
          <p:nvPr/>
        </p:nvSpPr>
        <p:spPr>
          <a:xfrm>
            <a:off x="9684292" y="1941889"/>
            <a:ext cx="10828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i="1" u="none" strike="noStrike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ko-Kore-KR" altLang="en-US" b="1" i="1">
              <a:solidFill>
                <a:srgbClr val="FF2F92"/>
              </a:solidFill>
            </a:endParaRPr>
          </a:p>
        </p:txBody>
      </p:sp>
      <p:sp>
        <p:nvSpPr>
          <p:cNvPr id="90" name="모서리가 둥근 직사각형 89">
            <a:extLst>
              <a:ext uri="{FF2B5EF4-FFF2-40B4-BE49-F238E27FC236}">
                <a16:creationId xmlns:a16="http://schemas.microsoft.com/office/drawing/2014/main" id="{24C3982F-4C5C-4AD6-985A-4B8564CFA6C3}"/>
              </a:ext>
            </a:extLst>
          </p:cNvPr>
          <p:cNvSpPr/>
          <p:nvPr/>
        </p:nvSpPr>
        <p:spPr>
          <a:xfrm>
            <a:off x="9608264" y="2441162"/>
            <a:ext cx="1303093" cy="310184"/>
          </a:xfrm>
          <a:prstGeom prst="roundRect">
            <a:avLst>
              <a:gd name="adj" fmla="val 22713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EE4E8F2B-2040-81E1-F3C6-11756A804F47}"/>
              </a:ext>
            </a:extLst>
          </p:cNvPr>
          <p:cNvSpPr/>
          <p:nvPr/>
        </p:nvSpPr>
        <p:spPr>
          <a:xfrm>
            <a:off x="9608264" y="3045091"/>
            <a:ext cx="1303093" cy="630851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E8E6EEA6-D74D-BE58-48E3-E7AA70CA5232}"/>
              </a:ext>
            </a:extLst>
          </p:cNvPr>
          <p:cNvSpPr/>
          <p:nvPr/>
        </p:nvSpPr>
        <p:spPr>
          <a:xfrm>
            <a:off x="10059179" y="3379431"/>
            <a:ext cx="399468" cy="246221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000" b="1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lang="ko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모서리가 둥근 직사각형 94">
            <a:extLst>
              <a:ext uri="{FF2B5EF4-FFF2-40B4-BE49-F238E27FC236}">
                <a16:creationId xmlns:a16="http://schemas.microsoft.com/office/drawing/2014/main" id="{1F175CA2-B9EA-2785-AA3F-99146FDB9445}"/>
              </a:ext>
            </a:extLst>
          </p:cNvPr>
          <p:cNvSpPr/>
          <p:nvPr/>
        </p:nvSpPr>
        <p:spPr>
          <a:xfrm>
            <a:off x="9430593" y="4018097"/>
            <a:ext cx="1723290" cy="1189397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6" name="모서리가 둥근 직사각형 95">
            <a:extLst>
              <a:ext uri="{FF2B5EF4-FFF2-40B4-BE49-F238E27FC236}">
                <a16:creationId xmlns:a16="http://schemas.microsoft.com/office/drawing/2014/main" id="{2EE1D195-75D6-7FCD-D9A7-F27C14FDB0DF}"/>
              </a:ext>
            </a:extLst>
          </p:cNvPr>
          <p:cNvSpPr/>
          <p:nvPr/>
        </p:nvSpPr>
        <p:spPr>
          <a:xfrm>
            <a:off x="9546451" y="4375291"/>
            <a:ext cx="1506285" cy="695346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1501FC14-E1F9-BEE6-FAEB-6DA01CCBA27E}"/>
              </a:ext>
            </a:extLst>
          </p:cNvPr>
          <p:cNvSpPr/>
          <p:nvPr/>
        </p:nvSpPr>
        <p:spPr>
          <a:xfrm>
            <a:off x="9901887" y="4758432"/>
            <a:ext cx="795411" cy="246221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000" b="1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</a:t>
            </a:r>
            <a:endParaRPr lang="ko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6D259401-5C22-D450-6A7E-715D240DC359}"/>
              </a:ext>
            </a:extLst>
          </p:cNvPr>
          <p:cNvSpPr txBox="1"/>
          <p:nvPr/>
        </p:nvSpPr>
        <p:spPr>
          <a:xfrm>
            <a:off x="10023744" y="2747656"/>
            <a:ext cx="40397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i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or</a:t>
            </a:r>
            <a:endParaRPr lang="ko-Kore-KR" altLang="en-US" sz="1400" b="1" i="1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783D47EB-33C5-EA2F-DF64-361D11E76606}"/>
              </a:ext>
            </a:extLst>
          </p:cNvPr>
          <p:cNvSpPr txBox="1"/>
          <p:nvPr/>
        </p:nvSpPr>
        <p:spPr>
          <a:xfrm>
            <a:off x="10023743" y="3680506"/>
            <a:ext cx="40397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i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or</a:t>
            </a:r>
            <a:endParaRPr lang="ko-Kore-KR" altLang="en-US" sz="1400" b="1" i="1"/>
          </a:p>
        </p:txBody>
      </p:sp>
      <p:sp>
        <p:nvSpPr>
          <p:cNvPr id="100" name="오른쪽 화살표[R] 99">
            <a:extLst>
              <a:ext uri="{FF2B5EF4-FFF2-40B4-BE49-F238E27FC236}">
                <a16:creationId xmlns:a16="http://schemas.microsoft.com/office/drawing/2014/main" id="{33E4946D-1353-44E6-1E6E-3F21C1CFBEB6}"/>
              </a:ext>
            </a:extLst>
          </p:cNvPr>
          <p:cNvSpPr/>
          <p:nvPr/>
        </p:nvSpPr>
        <p:spPr>
          <a:xfrm>
            <a:off x="8033922" y="2878895"/>
            <a:ext cx="656109" cy="573699"/>
          </a:xfrm>
          <a:prstGeom prst="rightArrow">
            <a:avLst>
              <a:gd name="adj1" fmla="val 29834"/>
              <a:gd name="adj2" fmla="val 3661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9917318"/>
      </p:ext>
    </p:extLst>
  </p:cSld>
  <p:clrMapOvr>
    <a:masterClrMapping/>
  </p:clrMapOvr>
</p:sld>
</file>

<file path=ppt/slides/slide4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859931" y="2748045"/>
            <a:ext cx="10472139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대기 </a:t>
            </a:r>
            <a:r>
              <a:rPr lang="en-US" altLang="ko-KR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취소 처리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1749288"/>
      </p:ext>
    </p:extLst>
  </p:cSld>
  <p:clrMapOvr>
    <a:masterClrMapping/>
  </p:clrMapOvr>
</p:sld>
</file>

<file path=ppt/slides/slide4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B14177BB-9890-0819-FBB2-7B1673B092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2527504"/>
              </p:ext>
            </p:extLst>
          </p:nvPr>
        </p:nvGraphicFramePr>
        <p:xfrm>
          <a:off x="770694" y="1243953"/>
          <a:ext cx="10797387" cy="172048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06738">
                  <a:extLst>
                    <a:ext uri="{9D8B030D-6E8A-4147-A177-3AD203B41FA5}">
                      <a16:colId xmlns:a16="http://schemas.microsoft.com/office/drawing/2014/main" val="2411574449"/>
                    </a:ext>
                  </a:extLst>
                </a:gridCol>
                <a:gridCol w="5056887">
                  <a:extLst>
                    <a:ext uri="{9D8B030D-6E8A-4147-A177-3AD203B41FA5}">
                      <a16:colId xmlns:a16="http://schemas.microsoft.com/office/drawing/2014/main" val="4194618571"/>
                    </a:ext>
                  </a:extLst>
                </a:gridCol>
                <a:gridCol w="1982223">
                  <a:extLst>
                    <a:ext uri="{9D8B030D-6E8A-4147-A177-3AD203B41FA5}">
                      <a16:colId xmlns:a16="http://schemas.microsoft.com/office/drawing/2014/main" val="4021842362"/>
                    </a:ext>
                  </a:extLst>
                </a:gridCol>
                <a:gridCol w="1951539">
                  <a:extLst>
                    <a:ext uri="{9D8B030D-6E8A-4147-A177-3AD203B41FA5}">
                      <a16:colId xmlns:a16="http://schemas.microsoft.com/office/drawing/2014/main" val="1996038634"/>
                    </a:ext>
                  </a:extLst>
                </a:gridCol>
              </a:tblGrid>
              <a:tr h="32171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 종류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 목록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반환 타입</a:t>
                      </a: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클래스</a:t>
                      </a: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263443"/>
                  </a:ext>
                </a:extLst>
              </a:tr>
              <a:tr h="351743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대기 메서드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get()</a:t>
                      </a: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get(timeout, unit)</a:t>
                      </a: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join()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</a:t>
                      </a:r>
                    </a:p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</a:t>
                      </a:r>
                    </a:p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</a:p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</a:p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7321103"/>
                  </a:ext>
                </a:extLst>
              </a:tr>
              <a:tr h="431246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취소 메서드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cancel(boolean mayInterruptIfRunning)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6238166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CEC1EB74-1E31-0766-FEF0-520C1247F8B7}"/>
              </a:ext>
            </a:extLst>
          </p:cNvPr>
          <p:cNvSpPr/>
          <p:nvPr/>
        </p:nvSpPr>
        <p:spPr>
          <a:xfrm>
            <a:off x="414603" y="747563"/>
            <a:ext cx="736086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대기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취소를 위한 메서드를 제공하고 있다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B604615-12C5-C595-DBC3-CD963326D242}"/>
              </a:ext>
            </a:extLst>
          </p:cNvPr>
          <p:cNvSpPr/>
          <p:nvPr/>
        </p:nvSpPr>
        <p:spPr>
          <a:xfrm>
            <a:off x="180972" y="3559292"/>
            <a:ext cx="31341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 / get(</a:t>
            </a:r>
            <a:r>
              <a:rPr lang="en-US" altLang="ko-KR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timeout, unit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6F2028E-F0BA-22CE-4401-ACD74E8A4570}"/>
              </a:ext>
            </a:extLst>
          </p:cNvPr>
          <p:cNvSpPr/>
          <p:nvPr/>
        </p:nvSpPr>
        <p:spPr>
          <a:xfrm>
            <a:off x="414603" y="3973988"/>
            <a:ext cx="11708280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 까지 혹은 지정된 시간까지 대기하고 결과를 반환한다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예외로 작업이 완료된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CancellationException(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취소예외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실행예외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인터럽트예외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발생시키며 예외를 처리해 주어야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637407E-5303-CF0A-A08F-C1214069E739}"/>
              </a:ext>
            </a:extLst>
          </p:cNvPr>
          <p:cNvSpPr/>
          <p:nvPr/>
        </p:nvSpPr>
        <p:spPr>
          <a:xfrm>
            <a:off x="180972" y="4887727"/>
            <a:ext cx="10727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12AA70E-7A7D-36C2-E6D1-B8E06B1AB6CD}"/>
              </a:ext>
            </a:extLst>
          </p:cNvPr>
          <p:cNvSpPr/>
          <p:nvPr/>
        </p:nvSpPr>
        <p:spPr>
          <a:xfrm>
            <a:off x="414603" y="5302423"/>
            <a:ext cx="9017832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 까지 대기하고 결과를 반환한다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예외로 작업이 완료된 경우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취소예외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완료예외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발생시키며 언체크드 예외로서 예외 처리를 해 주지 않아도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62413056"/>
      </p:ext>
    </p:extLst>
  </p:cSld>
  <p:clrMapOvr>
    <a:masterClrMapping/>
  </p:clrMapOvr>
</p:sld>
</file>

<file path=ppt/slides/slide4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101193" y="112953"/>
            <a:ext cx="10246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1F283D-1F8C-BF9B-A64A-FA0A4D4CBA08}"/>
              </a:ext>
            </a:extLst>
          </p:cNvPr>
          <p:cNvSpPr txBox="1"/>
          <p:nvPr/>
        </p:nvSpPr>
        <p:spPr>
          <a:xfrm>
            <a:off x="363378" y="649038"/>
            <a:ext cx="10382356" cy="311623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실패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!"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result = future.get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체크드 예외로서 발생할 수 있는 모든 예외에 대한 처리가 필요하다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ore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인트럽트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발생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 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예외 발생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23FED25-FEEE-BA3A-18DE-7EEBE5384373}"/>
              </a:ext>
            </a:extLst>
          </p:cNvPr>
          <p:cNvSpPr/>
          <p:nvPr/>
        </p:nvSpPr>
        <p:spPr>
          <a:xfrm>
            <a:off x="101193" y="4101946"/>
            <a:ext cx="10727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B289B5-A492-5F8F-B017-2ED672CAAD0C}"/>
              </a:ext>
            </a:extLst>
          </p:cNvPr>
          <p:cNvSpPr txBox="1"/>
          <p:nvPr/>
        </p:nvSpPr>
        <p:spPr>
          <a:xfrm>
            <a:off x="363378" y="4570525"/>
            <a:ext cx="10382356" cy="173124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실패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!"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result = future.</a:t>
            </a:r>
            <a:r>
              <a:rPr lang="en-US" altLang="ko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언체크드 예외로서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발생하는 예외에 대한 처리는 필요 없지만 별도의 대응은 필요하다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477035285"/>
      </p:ext>
    </p:extLst>
  </p:cSld>
  <p:clrMapOvr>
    <a:masterClrMapping/>
  </p:clrMapOvr>
</p:sld>
</file>

<file path=ppt/slides/slide4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0" y="229547"/>
            <a:ext cx="38298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대기 및 해제 원리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A4069E8-7691-571F-6087-D65B2FB3D7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2069" y="609318"/>
            <a:ext cx="4715217" cy="615561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D49FFC2-D62C-3FA2-0F27-BCEFFC18CC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390" y="897757"/>
            <a:ext cx="4379199" cy="1136374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8A0E0606-FCAA-6E4D-B000-2A67616C8F62}"/>
              </a:ext>
            </a:extLst>
          </p:cNvPr>
          <p:cNvGrpSpPr/>
          <p:nvPr/>
        </p:nvGrpSpPr>
        <p:grpSpPr>
          <a:xfrm>
            <a:off x="331390" y="2077090"/>
            <a:ext cx="4379199" cy="1117050"/>
            <a:chOff x="490951" y="3016033"/>
            <a:chExt cx="4379199" cy="1117050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89A20C81-C2C4-2A2B-31D1-0F62EADDE5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0951" y="3016033"/>
              <a:ext cx="2802779" cy="1117050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8F2ECF6C-F209-9348-43C7-36AF7BE827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96123"/>
            <a:stretch/>
          </p:blipFill>
          <p:spPr>
            <a:xfrm>
              <a:off x="3293730" y="3016033"/>
              <a:ext cx="1576420" cy="1117050"/>
            </a:xfrm>
            <a:prstGeom prst="rect">
              <a:avLst/>
            </a:prstGeom>
          </p:spPr>
        </p:pic>
      </p:grpSp>
      <p:sp>
        <p:nvSpPr>
          <p:cNvPr id="12" name="오른쪽 화살표[R] 11">
            <a:extLst>
              <a:ext uri="{FF2B5EF4-FFF2-40B4-BE49-F238E27FC236}">
                <a16:creationId xmlns:a16="http://schemas.microsoft.com/office/drawing/2014/main" id="{330A2FF9-9656-1FD2-456F-542B7130EC82}"/>
              </a:ext>
            </a:extLst>
          </p:cNvPr>
          <p:cNvSpPr/>
          <p:nvPr/>
        </p:nvSpPr>
        <p:spPr>
          <a:xfrm>
            <a:off x="4931536" y="1790240"/>
            <a:ext cx="397860" cy="573699"/>
          </a:xfrm>
          <a:prstGeom prst="rightArrow">
            <a:avLst>
              <a:gd name="adj1" fmla="val 29834"/>
              <a:gd name="adj2" fmla="val 3661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1DBDE7D-17C6-D0E6-7B0F-42F15254F06E}"/>
              </a:ext>
            </a:extLst>
          </p:cNvPr>
          <p:cNvSpPr txBox="1"/>
          <p:nvPr/>
        </p:nvSpPr>
        <p:spPr>
          <a:xfrm>
            <a:off x="2277313" y="1229679"/>
            <a:ext cx="225786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완료되지 않은 경우 대기한다</a:t>
            </a:r>
            <a:endParaRPr lang="ko-Kore-KR" altLang="en-US" sz="10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D7CE3DD-7613-F08B-2DD9-4DB936AEC45B}"/>
              </a:ext>
            </a:extLst>
          </p:cNvPr>
          <p:cNvSpPr txBox="1"/>
          <p:nvPr/>
        </p:nvSpPr>
        <p:spPr>
          <a:xfrm>
            <a:off x="2277313" y="1612820"/>
            <a:ext cx="19817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완료된 경우 반환한다</a:t>
            </a:r>
            <a:endParaRPr lang="ko-Kore-KR" altLang="en-US" sz="100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1CE6F56D-9D0D-A7C2-A828-7A8B48EF7C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8394"/>
          <a:stretch/>
        </p:blipFill>
        <p:spPr>
          <a:xfrm>
            <a:off x="10074249" y="609318"/>
            <a:ext cx="2052433" cy="615561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C529529-88EE-6DE8-9ED7-4367A09D72CB}"/>
              </a:ext>
            </a:extLst>
          </p:cNvPr>
          <p:cNvSpPr txBox="1"/>
          <p:nvPr/>
        </p:nvSpPr>
        <p:spPr>
          <a:xfrm>
            <a:off x="7511210" y="1622581"/>
            <a:ext cx="225786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 될 때 까지 무한 반복한다</a:t>
            </a:r>
            <a:endParaRPr lang="ko-Kore-KR" altLang="en-US" sz="10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14A26C2-DBE4-8CD6-250A-13144C0F9C1B}"/>
              </a:ext>
            </a:extLst>
          </p:cNvPr>
          <p:cNvSpPr txBox="1"/>
          <p:nvPr/>
        </p:nvSpPr>
        <p:spPr>
          <a:xfrm>
            <a:off x="6853672" y="1800598"/>
            <a:ext cx="39779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중인 스레드를 참조하고 해제하기 위한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Signaller 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생성</a:t>
            </a:r>
            <a:endParaRPr lang="ko-Kore-KR" altLang="en-US" sz="10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4B000C2-E013-E278-9ACD-25946BBDDBA1}"/>
              </a:ext>
            </a:extLst>
          </p:cNvPr>
          <p:cNvSpPr txBox="1"/>
          <p:nvPr/>
        </p:nvSpPr>
        <p:spPr>
          <a:xfrm>
            <a:off x="7739677" y="2836104"/>
            <a:ext cx="39245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Signaller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파이프라인의 마지막에 추가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0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CDA3EB6-137C-9517-706A-0A0BFF952F08}"/>
              </a:ext>
            </a:extLst>
          </p:cNvPr>
          <p:cNvSpPr txBox="1"/>
          <p:nvPr/>
        </p:nvSpPr>
        <p:spPr>
          <a:xfrm>
            <a:off x="7224176" y="3205322"/>
            <a:ext cx="37608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스레드가 인터럽트 되면 실행을 중단하고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null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리턴 </a:t>
            </a:r>
            <a:endParaRPr lang="ko-Kore-KR" altLang="en-US" sz="10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C16B319-484E-7690-18F3-715069D4D46A}"/>
              </a:ext>
            </a:extLst>
          </p:cNvPr>
          <p:cNvSpPr txBox="1"/>
          <p:nvPr/>
        </p:nvSpPr>
        <p:spPr>
          <a:xfrm>
            <a:off x="6434593" y="4056219"/>
            <a:ext cx="36626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Signaller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호출되어 스레드를 해제할 때 까지 블록되고 대기함 </a:t>
            </a:r>
            <a:endParaRPr lang="ko-Kore-KR" altLang="en-US" sz="10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758A0F9-C92D-5798-EC64-652FBD3B7ABB}"/>
              </a:ext>
            </a:extLst>
          </p:cNvPr>
          <p:cNvSpPr txBox="1"/>
          <p:nvPr/>
        </p:nvSpPr>
        <p:spPr>
          <a:xfrm>
            <a:off x="6632616" y="6137995"/>
            <a:ext cx="308211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작업이 존재하는지 체크하고 없으면 완료 처리함</a:t>
            </a:r>
            <a:endParaRPr lang="ko-Kore-KR" altLang="en-US" sz="10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A02B745-6A52-CC43-CBEF-86135523542C}"/>
              </a:ext>
            </a:extLst>
          </p:cNvPr>
          <p:cNvSpPr txBox="1"/>
          <p:nvPr/>
        </p:nvSpPr>
        <p:spPr>
          <a:xfrm>
            <a:off x="6243028" y="6328239"/>
            <a:ext cx="27072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AltResult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 정상 결과를 리턴함</a:t>
            </a:r>
            <a:endParaRPr lang="ko-Kore-KR" altLang="en-US" sz="1000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95203C76-55B8-DD2A-3E6D-E3B250575E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390" y="3781157"/>
            <a:ext cx="3277964" cy="1510302"/>
          </a:xfrm>
          <a:prstGeom prst="rect">
            <a:avLst/>
          </a:prstGeom>
        </p:spPr>
      </p:pic>
      <p:sp>
        <p:nvSpPr>
          <p:cNvPr id="27" name="오른쪽 화살표[R] 26">
            <a:extLst>
              <a:ext uri="{FF2B5EF4-FFF2-40B4-BE49-F238E27FC236}">
                <a16:creationId xmlns:a16="http://schemas.microsoft.com/office/drawing/2014/main" id="{777436E2-318B-2015-8BB0-4AFD6CDD4092}"/>
              </a:ext>
            </a:extLst>
          </p:cNvPr>
          <p:cNvSpPr/>
          <p:nvPr/>
        </p:nvSpPr>
        <p:spPr>
          <a:xfrm flipH="1">
            <a:off x="4847399" y="4352524"/>
            <a:ext cx="397859" cy="573699"/>
          </a:xfrm>
          <a:prstGeom prst="rightArrow">
            <a:avLst>
              <a:gd name="adj1" fmla="val 29834"/>
              <a:gd name="adj2" fmla="val 3661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오른쪽 화살표[R] 27">
            <a:extLst>
              <a:ext uri="{FF2B5EF4-FFF2-40B4-BE49-F238E27FC236}">
                <a16:creationId xmlns:a16="http://schemas.microsoft.com/office/drawing/2014/main" id="{A2CA8C34-2D83-3A20-A651-D21CBBA5C3A2}"/>
              </a:ext>
            </a:extLst>
          </p:cNvPr>
          <p:cNvSpPr/>
          <p:nvPr/>
        </p:nvSpPr>
        <p:spPr>
          <a:xfrm rot="13020224" flipH="1">
            <a:off x="4738065" y="5292090"/>
            <a:ext cx="555397" cy="573699"/>
          </a:xfrm>
          <a:prstGeom prst="rightArrow">
            <a:avLst>
              <a:gd name="adj1" fmla="val 29834"/>
              <a:gd name="adj2" fmla="val 3661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08CD7085-83CC-BF8B-3B0D-07DE0D26C1D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7699"/>
          <a:stretch/>
        </p:blipFill>
        <p:spPr>
          <a:xfrm>
            <a:off x="3597145" y="3781157"/>
            <a:ext cx="1113444" cy="1510302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152D2B09-FFBF-611B-1BA3-60314D1153D3}"/>
              </a:ext>
            </a:extLst>
          </p:cNvPr>
          <p:cNvSpPr txBox="1"/>
          <p:nvPr/>
        </p:nvSpPr>
        <p:spPr>
          <a:xfrm>
            <a:off x="331390" y="3422565"/>
            <a:ext cx="12043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Signaller</a:t>
            </a:r>
            <a:endParaRPr lang="ko-Kore-KR" altLang="en-US" b="1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9A9638F-47FD-2E32-817A-A4DDC6065927}"/>
              </a:ext>
            </a:extLst>
          </p:cNvPr>
          <p:cNvSpPr txBox="1"/>
          <p:nvPr/>
        </p:nvSpPr>
        <p:spPr>
          <a:xfrm>
            <a:off x="2257360" y="2377311"/>
            <a:ext cx="225786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완료되지 않은 경우 대기한다</a:t>
            </a:r>
            <a:endParaRPr lang="ko-Kore-KR" altLang="en-US" sz="10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000FAFD-D2D8-0F43-5B03-64DFCDB1663F}"/>
              </a:ext>
            </a:extLst>
          </p:cNvPr>
          <p:cNvSpPr txBox="1"/>
          <p:nvPr/>
        </p:nvSpPr>
        <p:spPr>
          <a:xfrm>
            <a:off x="2257360" y="2760452"/>
            <a:ext cx="19817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완료된 경우 반환한다</a:t>
            </a:r>
            <a:endParaRPr lang="ko-Kore-KR" altLang="en-US" sz="1000"/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9B13E565-312A-C525-F27E-86203B699D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99833" y="4401786"/>
            <a:ext cx="3450943" cy="1561876"/>
          </a:xfrm>
          <a:prstGeom prst="rect">
            <a:avLst/>
          </a:prstGeom>
          <a:ln w="9525">
            <a:solidFill>
              <a:srgbClr val="FFFF00"/>
            </a:solidFill>
          </a:ln>
        </p:spPr>
      </p:pic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B0683401-9D8F-EDBC-7673-0BB8006F0AAC}"/>
              </a:ext>
            </a:extLst>
          </p:cNvPr>
          <p:cNvCxnSpPr/>
          <p:nvPr/>
        </p:nvCxnSpPr>
        <p:spPr>
          <a:xfrm>
            <a:off x="8248011" y="4352524"/>
            <a:ext cx="300708" cy="49262"/>
          </a:xfrm>
          <a:prstGeom prst="straightConnector1">
            <a:avLst/>
          </a:prstGeom>
          <a:ln w="127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D7B73B5-2BD8-8BC6-DDE6-C75869BB04B0}"/>
              </a:ext>
            </a:extLst>
          </p:cNvPr>
          <p:cNvSpPr/>
          <p:nvPr/>
        </p:nvSpPr>
        <p:spPr>
          <a:xfrm>
            <a:off x="9364929" y="4926223"/>
            <a:ext cx="1896306" cy="1858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60CCCF2D-74E3-83E4-2977-95680CE29007}"/>
              </a:ext>
            </a:extLst>
          </p:cNvPr>
          <p:cNvSpPr/>
          <p:nvPr/>
        </p:nvSpPr>
        <p:spPr>
          <a:xfrm>
            <a:off x="833300" y="4546460"/>
            <a:ext cx="1529411" cy="1858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00CA52B-99FF-FAB4-5A6B-34CBDC60B35F}"/>
              </a:ext>
            </a:extLst>
          </p:cNvPr>
          <p:cNvSpPr txBox="1"/>
          <p:nvPr/>
        </p:nvSpPr>
        <p:spPr>
          <a:xfrm>
            <a:off x="2330671" y="4522638"/>
            <a:ext cx="14844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중인 스레드 해제</a:t>
            </a:r>
            <a:endParaRPr lang="ko-Kore-KR" altLang="en-US" sz="100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1E56231-3F8C-C7EF-C7BD-701F454A0F08}"/>
              </a:ext>
            </a:extLst>
          </p:cNvPr>
          <p:cNvSpPr txBox="1"/>
          <p:nvPr/>
        </p:nvSpPr>
        <p:spPr>
          <a:xfrm>
            <a:off x="10343515" y="4680002"/>
            <a:ext cx="96883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차단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702287692"/>
      </p:ext>
    </p:extLst>
  </p:cSld>
  <p:clrMapOvr>
    <a:masterClrMapping/>
  </p:clrMapOvr>
</p:sld>
</file>

<file path=ppt/slides/slide4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182651" y="2748045"/>
            <a:ext cx="7584257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개념</a:t>
            </a:r>
            <a:endParaRPr lang="en-US" altLang="ko-KR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68696900"/>
      </p:ext>
    </p:extLst>
  </p:cSld>
  <p:clrMapOvr>
    <a:masterClrMapping/>
  </p:clrMapOvr>
</p:sld>
</file>

<file path=ppt/slides/slide4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EC1EB74-1E31-0766-FEF0-520C1247F8B7}"/>
              </a:ext>
            </a:extLst>
          </p:cNvPr>
          <p:cNvSpPr/>
          <p:nvPr/>
        </p:nvSpPr>
        <p:spPr>
          <a:xfrm>
            <a:off x="414604" y="747563"/>
            <a:ext cx="10879406" cy="711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병렬 처리를 지원하는 스레드 풀로서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Java 7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부터 도입 되었다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작업을 작은 조각으로 나누고 병렬로 처리하여 다중 코어 프로세서에서 효율적으로 작업을 수행할 수 있도록 도와준다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535B6E1C-180D-18D3-62E8-DEC2CCC80B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5447195"/>
              </p:ext>
            </p:extLst>
          </p:nvPr>
        </p:nvGraphicFramePr>
        <p:xfrm>
          <a:off x="614178" y="1883847"/>
          <a:ext cx="10879406" cy="305149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51859">
                  <a:extLst>
                    <a:ext uri="{9D8B030D-6E8A-4147-A177-3AD203B41FA5}">
                      <a16:colId xmlns:a16="http://schemas.microsoft.com/office/drawing/2014/main" val="1843084101"/>
                    </a:ext>
                  </a:extLst>
                </a:gridCol>
                <a:gridCol w="8927547">
                  <a:extLst>
                    <a:ext uri="{9D8B030D-6E8A-4147-A177-3AD203B41FA5}">
                      <a16:colId xmlns:a16="http://schemas.microsoft.com/office/drawing/2014/main" val="3198505021"/>
                    </a:ext>
                  </a:extLst>
                </a:gridCol>
              </a:tblGrid>
              <a:tr h="41855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특징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설명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4304124"/>
                  </a:ext>
                </a:extLst>
              </a:tr>
              <a:tr h="63723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병렬 처리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스레드 풀은 시스템의 프로세서 코어 수에 따라 스레드를 생성하고 작업은 분할되어 여러 스레드에서 병렬로 실행된다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3649769"/>
                  </a:ext>
                </a:extLst>
              </a:tr>
              <a:tr h="63723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분할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-</a:t>
                      </a:r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정복 알고리즘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복잡하고 큰 문제를 작은 하위 문제로 분할하고 각 하위 문제를 병렬로 처리한 다음 다시 병합하여 처리할 수 있다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9527149"/>
                  </a:ext>
                </a:extLst>
              </a:tr>
              <a:tr h="637231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Work-Stealing </a:t>
                      </a:r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알고리즘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작업이 끝난 스레드가 다른 스레드의 대기 중인 작업을 스틸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훔치기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하여 실행함으로 스레드 간 작업의 균형과 효율적인 병렬 처리가 가능하다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242668"/>
                  </a:ext>
                </a:extLst>
              </a:tr>
              <a:tr h="72124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Fork-Join </a:t>
                      </a:r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구현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RecursiveTask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및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RecursiveAction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사용하여 작업을 정의하고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ForkJoinPool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을 통해 병렬로 실행할 수 있다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52935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31318149"/>
      </p:ext>
    </p:extLst>
  </p:cSld>
  <p:clrMapOvr>
    <a:masterClrMapping/>
  </p:clrMapOvr>
</p:sld>
</file>

<file path=ppt/slides/slide4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직사각형 90">
            <a:extLst>
              <a:ext uri="{FF2B5EF4-FFF2-40B4-BE49-F238E27FC236}">
                <a16:creationId xmlns:a16="http://schemas.microsoft.com/office/drawing/2014/main" id="{3FCBC792-38A4-BA93-2D9B-D0BC15164C34}"/>
              </a:ext>
            </a:extLst>
          </p:cNvPr>
          <p:cNvSpPr/>
          <p:nvPr/>
        </p:nvSpPr>
        <p:spPr>
          <a:xfrm>
            <a:off x="1693561" y="2885379"/>
            <a:ext cx="9309517" cy="185847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3" name="직선 연결선[R] 72">
            <a:extLst>
              <a:ext uri="{FF2B5EF4-FFF2-40B4-BE49-F238E27FC236}">
                <a16:creationId xmlns:a16="http://schemas.microsoft.com/office/drawing/2014/main" id="{5BD1056C-44FF-DCAB-978D-6E8B11060B4B}"/>
              </a:ext>
            </a:extLst>
          </p:cNvPr>
          <p:cNvCxnSpPr>
            <a:cxnSpLocks/>
            <a:stCxn id="14" idx="2"/>
            <a:endCxn id="42" idx="0"/>
          </p:cNvCxnSpPr>
          <p:nvPr/>
        </p:nvCxnSpPr>
        <p:spPr>
          <a:xfrm flipH="1">
            <a:off x="6081945" y="3444327"/>
            <a:ext cx="1" cy="86566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[R] 75">
            <a:extLst>
              <a:ext uri="{FF2B5EF4-FFF2-40B4-BE49-F238E27FC236}">
                <a16:creationId xmlns:a16="http://schemas.microsoft.com/office/drawing/2014/main" id="{3E35E022-BA0D-8F2A-E337-4A19B5D7347D}"/>
              </a:ext>
            </a:extLst>
          </p:cNvPr>
          <p:cNvCxnSpPr>
            <a:cxnSpLocks/>
            <a:stCxn id="13" idx="2"/>
            <a:endCxn id="43" idx="0"/>
          </p:cNvCxnSpPr>
          <p:nvPr/>
        </p:nvCxnSpPr>
        <p:spPr>
          <a:xfrm flipH="1">
            <a:off x="8389065" y="3444325"/>
            <a:ext cx="1" cy="83967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[R] 78">
            <a:extLst>
              <a:ext uri="{FF2B5EF4-FFF2-40B4-BE49-F238E27FC236}">
                <a16:creationId xmlns:a16="http://schemas.microsoft.com/office/drawing/2014/main" id="{ECAC8911-A098-CA3B-2BE3-A4BE6FC07917}"/>
              </a:ext>
            </a:extLst>
          </p:cNvPr>
          <p:cNvCxnSpPr>
            <a:cxnSpLocks/>
            <a:stCxn id="15" idx="2"/>
            <a:endCxn id="44" idx="0"/>
          </p:cNvCxnSpPr>
          <p:nvPr/>
        </p:nvCxnSpPr>
        <p:spPr>
          <a:xfrm flipH="1">
            <a:off x="10081933" y="3444324"/>
            <a:ext cx="2" cy="83967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[R] 69">
            <a:extLst>
              <a:ext uri="{FF2B5EF4-FFF2-40B4-BE49-F238E27FC236}">
                <a16:creationId xmlns:a16="http://schemas.microsoft.com/office/drawing/2014/main" id="{59F4289B-3AD3-0FE0-F421-DE1E8C26BA89}"/>
              </a:ext>
            </a:extLst>
          </p:cNvPr>
          <p:cNvCxnSpPr>
            <a:cxnSpLocks/>
            <a:stCxn id="12" idx="2"/>
            <a:endCxn id="41" idx="0"/>
          </p:cNvCxnSpPr>
          <p:nvPr/>
        </p:nvCxnSpPr>
        <p:spPr>
          <a:xfrm flipH="1">
            <a:off x="4389077" y="3444325"/>
            <a:ext cx="1" cy="83967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312060" y="240175"/>
            <a:ext cx="470917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분할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정복 알고리즘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(Parallelism)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9AD12EC-6D77-4E59-BBB8-37FC87EA1A70}"/>
              </a:ext>
            </a:extLst>
          </p:cNvPr>
          <p:cNvSpPr/>
          <p:nvPr/>
        </p:nvSpPr>
        <p:spPr>
          <a:xfrm>
            <a:off x="6501728" y="1100800"/>
            <a:ext cx="1380683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A, B, C, 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E0587CD-EDA1-964A-856C-74B49312ADDD}"/>
              </a:ext>
            </a:extLst>
          </p:cNvPr>
          <p:cNvSpPr/>
          <p:nvPr/>
        </p:nvSpPr>
        <p:spPr>
          <a:xfrm>
            <a:off x="4714012" y="2075753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[ A, B ]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898D793-165F-D4B2-F78F-415002562B6F}"/>
              </a:ext>
            </a:extLst>
          </p:cNvPr>
          <p:cNvSpPr/>
          <p:nvPr/>
        </p:nvSpPr>
        <p:spPr>
          <a:xfrm>
            <a:off x="8644118" y="2075753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[ C, D ]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D1F958C-E20D-23D2-CEB8-78F1C834E02E}"/>
              </a:ext>
            </a:extLst>
          </p:cNvPr>
          <p:cNvSpPr/>
          <p:nvPr/>
        </p:nvSpPr>
        <p:spPr>
          <a:xfrm>
            <a:off x="3882423" y="3026486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9F98F44-A4F4-139A-93A0-C58AA6550489}"/>
              </a:ext>
            </a:extLst>
          </p:cNvPr>
          <p:cNvSpPr/>
          <p:nvPr/>
        </p:nvSpPr>
        <p:spPr>
          <a:xfrm>
            <a:off x="7882411" y="3026486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137FF6F-2D87-B713-C807-F397AACFB221}"/>
              </a:ext>
            </a:extLst>
          </p:cNvPr>
          <p:cNvSpPr/>
          <p:nvPr/>
        </p:nvSpPr>
        <p:spPr>
          <a:xfrm>
            <a:off x="5575291" y="3026488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B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88F7EE9-DB00-A393-EE58-47FE909C0C2C}"/>
              </a:ext>
            </a:extLst>
          </p:cNvPr>
          <p:cNvSpPr/>
          <p:nvPr/>
        </p:nvSpPr>
        <p:spPr>
          <a:xfrm>
            <a:off x="9575280" y="3026485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꺾인 연결선[E] 16">
            <a:extLst>
              <a:ext uri="{FF2B5EF4-FFF2-40B4-BE49-F238E27FC236}">
                <a16:creationId xmlns:a16="http://schemas.microsoft.com/office/drawing/2014/main" id="{E7890316-B06A-D9C4-5FEB-2C223B526763}"/>
              </a:ext>
            </a:extLst>
          </p:cNvPr>
          <p:cNvCxnSpPr>
            <a:stCxn id="6" idx="0"/>
            <a:endCxn id="8" idx="0"/>
          </p:cNvCxnSpPr>
          <p:nvPr/>
        </p:nvCxnSpPr>
        <p:spPr>
          <a:xfrm rot="5400000" flipH="1" flipV="1">
            <a:off x="7185720" y="110700"/>
            <a:ext cx="12700" cy="3930106"/>
          </a:xfrm>
          <a:prstGeom prst="bentConnector3">
            <a:avLst>
              <a:gd name="adj1" fmla="val 180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꺾인 연결선[E] 17">
            <a:extLst>
              <a:ext uri="{FF2B5EF4-FFF2-40B4-BE49-F238E27FC236}">
                <a16:creationId xmlns:a16="http://schemas.microsoft.com/office/drawing/2014/main" id="{3C97733B-3024-AFD2-7DC6-651C2A654648}"/>
              </a:ext>
            </a:extLst>
          </p:cNvPr>
          <p:cNvCxnSpPr>
            <a:cxnSpLocks/>
            <a:stCxn id="12" idx="0"/>
            <a:endCxn id="14" idx="0"/>
          </p:cNvCxnSpPr>
          <p:nvPr/>
        </p:nvCxnSpPr>
        <p:spPr>
          <a:xfrm rot="16200000" flipH="1">
            <a:off x="5235511" y="2180053"/>
            <a:ext cx="2" cy="1692868"/>
          </a:xfrm>
          <a:prstGeom prst="bentConnector3">
            <a:avLst>
              <a:gd name="adj1" fmla="val -1143000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꺾인 연결선[E] 20">
            <a:extLst>
              <a:ext uri="{FF2B5EF4-FFF2-40B4-BE49-F238E27FC236}">
                <a16:creationId xmlns:a16="http://schemas.microsoft.com/office/drawing/2014/main" id="{6F81E5A3-C3E4-E59E-5BA0-B6A07487FF25}"/>
              </a:ext>
            </a:extLst>
          </p:cNvPr>
          <p:cNvCxnSpPr>
            <a:cxnSpLocks/>
            <a:stCxn id="13" idx="0"/>
            <a:endCxn id="15" idx="0"/>
          </p:cNvCxnSpPr>
          <p:nvPr/>
        </p:nvCxnSpPr>
        <p:spPr>
          <a:xfrm rot="5400000" flipH="1" flipV="1">
            <a:off x="9235500" y="2180052"/>
            <a:ext cx="1" cy="1692869"/>
          </a:xfrm>
          <a:prstGeom prst="bentConnector3">
            <a:avLst>
              <a:gd name="adj1" fmla="val 2286010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93EB4614-C271-F1FB-7D2A-EF6F55B05756}"/>
              </a:ext>
            </a:extLst>
          </p:cNvPr>
          <p:cNvCxnSpPr>
            <a:stCxn id="2" idx="2"/>
          </p:cNvCxnSpPr>
          <p:nvPr/>
        </p:nvCxnSpPr>
        <p:spPr>
          <a:xfrm>
            <a:off x="7192070" y="1518639"/>
            <a:ext cx="0" cy="34184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[R] 25">
            <a:extLst>
              <a:ext uri="{FF2B5EF4-FFF2-40B4-BE49-F238E27FC236}">
                <a16:creationId xmlns:a16="http://schemas.microsoft.com/office/drawing/2014/main" id="{721E7C22-617C-3D7B-7A35-C54ABC341B51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5220667" y="2493592"/>
            <a:ext cx="0" cy="31489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[R] 29">
            <a:extLst>
              <a:ext uri="{FF2B5EF4-FFF2-40B4-BE49-F238E27FC236}">
                <a16:creationId xmlns:a16="http://schemas.microsoft.com/office/drawing/2014/main" id="{C95722A8-C2E3-04A1-2E0C-115829C50E87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9150773" y="2493592"/>
            <a:ext cx="0" cy="31489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CD39184-5E4C-3CCB-1083-A23AACDBC8C7}"/>
              </a:ext>
            </a:extLst>
          </p:cNvPr>
          <p:cNvSpPr/>
          <p:nvPr/>
        </p:nvSpPr>
        <p:spPr>
          <a:xfrm>
            <a:off x="3698022" y="3741054"/>
            <a:ext cx="1382110" cy="246221"/>
          </a:xfrm>
          <a:prstGeom prst="rect">
            <a:avLst/>
          </a:prstGeom>
          <a:solidFill>
            <a:srgbClr val="FF2F92"/>
          </a:solidFill>
        </p:spPr>
        <p:txBody>
          <a:bodyPr wrap="none">
            <a:spAutoFit/>
          </a:bodyPr>
          <a:lstStyle/>
          <a:p>
            <a:r>
              <a:rPr lang="en-US" altLang="ko-KR" sz="100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 sequentially</a:t>
            </a:r>
            <a:endParaRPr lang="ko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0E25CFB-20E9-C230-6782-F2A4495A07BB}"/>
              </a:ext>
            </a:extLst>
          </p:cNvPr>
          <p:cNvSpPr/>
          <p:nvPr/>
        </p:nvSpPr>
        <p:spPr>
          <a:xfrm>
            <a:off x="5390890" y="3741054"/>
            <a:ext cx="1382110" cy="246221"/>
          </a:xfrm>
          <a:prstGeom prst="rect">
            <a:avLst/>
          </a:prstGeom>
          <a:solidFill>
            <a:srgbClr val="FF2F92"/>
          </a:solidFill>
        </p:spPr>
        <p:txBody>
          <a:bodyPr wrap="none">
            <a:spAutoFit/>
          </a:bodyPr>
          <a:lstStyle/>
          <a:p>
            <a:r>
              <a:rPr lang="en-US" altLang="ko-KR" sz="100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 sequentially</a:t>
            </a:r>
            <a:endParaRPr lang="ko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18155FDC-DDC8-AE51-2E15-DC87CE48466F}"/>
              </a:ext>
            </a:extLst>
          </p:cNvPr>
          <p:cNvSpPr/>
          <p:nvPr/>
        </p:nvSpPr>
        <p:spPr>
          <a:xfrm>
            <a:off x="7698010" y="3745046"/>
            <a:ext cx="1382110" cy="246221"/>
          </a:xfrm>
          <a:prstGeom prst="rect">
            <a:avLst/>
          </a:prstGeom>
          <a:solidFill>
            <a:srgbClr val="FF2F92"/>
          </a:solidFill>
        </p:spPr>
        <p:txBody>
          <a:bodyPr wrap="none">
            <a:spAutoFit/>
          </a:bodyPr>
          <a:lstStyle/>
          <a:p>
            <a:r>
              <a:rPr lang="en-US" altLang="ko-KR" sz="100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 sequentially</a:t>
            </a:r>
            <a:endParaRPr lang="ko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24DEC1FA-3DCD-5A2A-3C20-2F9509A20753}"/>
              </a:ext>
            </a:extLst>
          </p:cNvPr>
          <p:cNvSpPr/>
          <p:nvPr/>
        </p:nvSpPr>
        <p:spPr>
          <a:xfrm>
            <a:off x="9390879" y="3745046"/>
            <a:ext cx="1382110" cy="246221"/>
          </a:xfrm>
          <a:prstGeom prst="rect">
            <a:avLst/>
          </a:prstGeom>
          <a:solidFill>
            <a:srgbClr val="FF2F92"/>
          </a:solidFill>
        </p:spPr>
        <p:txBody>
          <a:bodyPr wrap="none">
            <a:spAutoFit/>
          </a:bodyPr>
          <a:lstStyle/>
          <a:p>
            <a:r>
              <a:rPr lang="en-US" altLang="ko-KR" sz="100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 sequentially</a:t>
            </a:r>
            <a:endParaRPr lang="ko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3020965F-4DFA-EDCF-EE8C-5F7E471C8F06}"/>
              </a:ext>
            </a:extLst>
          </p:cNvPr>
          <p:cNvSpPr/>
          <p:nvPr/>
        </p:nvSpPr>
        <p:spPr>
          <a:xfrm>
            <a:off x="4201352" y="4284004"/>
            <a:ext cx="375449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모서리가 둥근 직사각형 41">
            <a:extLst>
              <a:ext uri="{FF2B5EF4-FFF2-40B4-BE49-F238E27FC236}">
                <a16:creationId xmlns:a16="http://schemas.microsoft.com/office/drawing/2014/main" id="{43BCF365-3AE3-0F5F-1FE4-8CDB0765D287}"/>
              </a:ext>
            </a:extLst>
          </p:cNvPr>
          <p:cNvSpPr/>
          <p:nvPr/>
        </p:nvSpPr>
        <p:spPr>
          <a:xfrm>
            <a:off x="5894220" y="4309989"/>
            <a:ext cx="375449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모서리가 둥근 직사각형 42">
            <a:extLst>
              <a:ext uri="{FF2B5EF4-FFF2-40B4-BE49-F238E27FC236}">
                <a16:creationId xmlns:a16="http://schemas.microsoft.com/office/drawing/2014/main" id="{18284BB4-9398-CC0D-0428-1A391A33B97D}"/>
              </a:ext>
            </a:extLst>
          </p:cNvPr>
          <p:cNvSpPr/>
          <p:nvPr/>
        </p:nvSpPr>
        <p:spPr>
          <a:xfrm>
            <a:off x="8201340" y="4284004"/>
            <a:ext cx="375449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A7AB4B4C-F63F-CAF8-3DA3-6DFFF44A4E3A}"/>
              </a:ext>
            </a:extLst>
          </p:cNvPr>
          <p:cNvSpPr/>
          <p:nvPr/>
        </p:nvSpPr>
        <p:spPr>
          <a:xfrm>
            <a:off x="9894208" y="4284003"/>
            <a:ext cx="375449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12C1DC45-ED2A-C3BA-87FE-E0FA489EBB6A}"/>
              </a:ext>
            </a:extLst>
          </p:cNvPr>
          <p:cNvSpPr/>
          <p:nvPr/>
        </p:nvSpPr>
        <p:spPr>
          <a:xfrm>
            <a:off x="4895732" y="5207853"/>
            <a:ext cx="720571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[a, b]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모서리가 둥근 직사각형 46">
            <a:extLst>
              <a:ext uri="{FF2B5EF4-FFF2-40B4-BE49-F238E27FC236}">
                <a16:creationId xmlns:a16="http://schemas.microsoft.com/office/drawing/2014/main" id="{2FF301C6-ED60-7AF9-074F-E3D464F72E0F}"/>
              </a:ext>
            </a:extLst>
          </p:cNvPr>
          <p:cNvSpPr/>
          <p:nvPr/>
        </p:nvSpPr>
        <p:spPr>
          <a:xfrm>
            <a:off x="8875214" y="5207852"/>
            <a:ext cx="720571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[c, d]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8" name="모서리가 둥근 직사각형 47">
            <a:extLst>
              <a:ext uri="{FF2B5EF4-FFF2-40B4-BE49-F238E27FC236}">
                <a16:creationId xmlns:a16="http://schemas.microsoft.com/office/drawing/2014/main" id="{5DC43A44-BE19-CE2C-95C7-BB393C6E633F}"/>
              </a:ext>
            </a:extLst>
          </p:cNvPr>
          <p:cNvSpPr/>
          <p:nvPr/>
        </p:nvSpPr>
        <p:spPr>
          <a:xfrm>
            <a:off x="6501728" y="6168937"/>
            <a:ext cx="1382110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a, b, c, 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0" name="직선 연결선[R] 49">
            <a:extLst>
              <a:ext uri="{FF2B5EF4-FFF2-40B4-BE49-F238E27FC236}">
                <a16:creationId xmlns:a16="http://schemas.microsoft.com/office/drawing/2014/main" id="{D0AB3F62-3774-B03C-18B2-CE148EA528B8}"/>
              </a:ext>
            </a:extLst>
          </p:cNvPr>
          <p:cNvCxnSpPr>
            <a:cxnSpLocks/>
            <a:stCxn id="41" idx="2"/>
            <a:endCxn id="46" idx="0"/>
          </p:cNvCxnSpPr>
          <p:nvPr/>
        </p:nvCxnSpPr>
        <p:spPr>
          <a:xfrm>
            <a:off x="4389077" y="4659453"/>
            <a:ext cx="866941" cy="54840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1D390B9B-ED6F-C05A-9AA6-9B7A265AF8E6}"/>
              </a:ext>
            </a:extLst>
          </p:cNvPr>
          <p:cNvCxnSpPr>
            <a:cxnSpLocks/>
            <a:stCxn id="42" idx="2"/>
            <a:endCxn id="46" idx="0"/>
          </p:cNvCxnSpPr>
          <p:nvPr/>
        </p:nvCxnSpPr>
        <p:spPr>
          <a:xfrm flipH="1">
            <a:off x="5256018" y="4685438"/>
            <a:ext cx="825927" cy="522415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1490FB49-8BA8-C28A-2DB4-AC397B8C0FCE}"/>
              </a:ext>
            </a:extLst>
          </p:cNvPr>
          <p:cNvCxnSpPr>
            <a:cxnSpLocks/>
            <a:stCxn id="43" idx="2"/>
            <a:endCxn id="47" idx="0"/>
          </p:cNvCxnSpPr>
          <p:nvPr/>
        </p:nvCxnSpPr>
        <p:spPr>
          <a:xfrm>
            <a:off x="8389065" y="4659453"/>
            <a:ext cx="846435" cy="54839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A5EEA65E-1CB1-0D24-C122-0F67D190C99B}"/>
              </a:ext>
            </a:extLst>
          </p:cNvPr>
          <p:cNvCxnSpPr>
            <a:cxnSpLocks/>
            <a:stCxn id="44" idx="2"/>
            <a:endCxn id="47" idx="0"/>
          </p:cNvCxnSpPr>
          <p:nvPr/>
        </p:nvCxnSpPr>
        <p:spPr>
          <a:xfrm flipH="1">
            <a:off x="9235500" y="4659452"/>
            <a:ext cx="846433" cy="54840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직선 연결선[R] 62">
            <a:extLst>
              <a:ext uri="{FF2B5EF4-FFF2-40B4-BE49-F238E27FC236}">
                <a16:creationId xmlns:a16="http://schemas.microsoft.com/office/drawing/2014/main" id="{2C854FE9-FC11-876D-3D3E-38C21F140252}"/>
              </a:ext>
            </a:extLst>
          </p:cNvPr>
          <p:cNvCxnSpPr>
            <a:cxnSpLocks/>
            <a:stCxn id="46" idx="3"/>
            <a:endCxn id="48" idx="0"/>
          </p:cNvCxnSpPr>
          <p:nvPr/>
        </p:nvCxnSpPr>
        <p:spPr>
          <a:xfrm>
            <a:off x="5616303" y="5395578"/>
            <a:ext cx="1576480" cy="77335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직선 연결선[R] 66">
            <a:extLst>
              <a:ext uri="{FF2B5EF4-FFF2-40B4-BE49-F238E27FC236}">
                <a16:creationId xmlns:a16="http://schemas.microsoft.com/office/drawing/2014/main" id="{16818C59-AFD1-C0C0-18EA-235D88A5B668}"/>
              </a:ext>
            </a:extLst>
          </p:cNvPr>
          <p:cNvCxnSpPr>
            <a:cxnSpLocks/>
            <a:stCxn id="47" idx="1"/>
            <a:endCxn id="48" idx="0"/>
          </p:cNvCxnSpPr>
          <p:nvPr/>
        </p:nvCxnSpPr>
        <p:spPr>
          <a:xfrm flipH="1">
            <a:off x="7192783" y="5395577"/>
            <a:ext cx="1682431" cy="77336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C801356C-8DD1-BAB8-45AB-A5E69C1E10E9}"/>
              </a:ext>
            </a:extLst>
          </p:cNvPr>
          <p:cNvSpPr/>
          <p:nvPr/>
        </p:nvSpPr>
        <p:spPr>
          <a:xfrm>
            <a:off x="5011314" y="2875103"/>
            <a:ext cx="418704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8C8867F9-8328-BD7D-5990-7210BAD0167A}"/>
              </a:ext>
            </a:extLst>
          </p:cNvPr>
          <p:cNvSpPr/>
          <p:nvPr/>
        </p:nvSpPr>
        <p:spPr>
          <a:xfrm>
            <a:off x="8939695" y="2883156"/>
            <a:ext cx="418704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4D913F4E-D199-FC8C-7571-124F942A7284}"/>
              </a:ext>
            </a:extLst>
          </p:cNvPr>
          <p:cNvSpPr/>
          <p:nvPr/>
        </p:nvSpPr>
        <p:spPr>
          <a:xfrm>
            <a:off x="6982717" y="1896818"/>
            <a:ext cx="418704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AF0BD4C-9C73-7515-307D-1AAC9862DF6D}"/>
              </a:ext>
            </a:extLst>
          </p:cNvPr>
          <p:cNvSpPr/>
          <p:nvPr/>
        </p:nvSpPr>
        <p:spPr>
          <a:xfrm>
            <a:off x="5041204" y="4765788"/>
            <a:ext cx="404278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1D635C2F-CAFF-CBEB-35D2-F702B5A0D87A}"/>
              </a:ext>
            </a:extLst>
          </p:cNvPr>
          <p:cNvSpPr/>
          <p:nvPr/>
        </p:nvSpPr>
        <p:spPr>
          <a:xfrm>
            <a:off x="9033360" y="4765798"/>
            <a:ext cx="404278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A1A66F69-89A1-35CC-85EB-27606E316C0D}"/>
              </a:ext>
            </a:extLst>
          </p:cNvPr>
          <p:cNvSpPr/>
          <p:nvPr/>
        </p:nvSpPr>
        <p:spPr>
          <a:xfrm>
            <a:off x="6977680" y="5786461"/>
            <a:ext cx="404278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오른쪽 대괄호[R] 88">
            <a:extLst>
              <a:ext uri="{FF2B5EF4-FFF2-40B4-BE49-F238E27FC236}">
                <a16:creationId xmlns:a16="http://schemas.microsoft.com/office/drawing/2014/main" id="{7341A041-0EAC-BE65-6DE9-F07FC0A6E98F}"/>
              </a:ext>
            </a:extLst>
          </p:cNvPr>
          <p:cNvSpPr/>
          <p:nvPr/>
        </p:nvSpPr>
        <p:spPr>
          <a:xfrm flipH="1">
            <a:off x="3330623" y="3036121"/>
            <a:ext cx="206271" cy="1623332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A407C1B8-89C1-930F-8DCB-E505BC0476E9}"/>
              </a:ext>
            </a:extLst>
          </p:cNvPr>
          <p:cNvSpPr txBox="1"/>
          <p:nvPr/>
        </p:nvSpPr>
        <p:spPr>
          <a:xfrm>
            <a:off x="1935998" y="3676119"/>
            <a:ext cx="1299519" cy="276999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 / Join Task</a:t>
            </a:r>
            <a:endParaRPr lang="ko-Kore-KR" altLang="en-US" sz="1200">
              <a:solidFill>
                <a:schemeClr val="bg1"/>
              </a:solidFill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52D5C058-FD23-F233-D53E-30EEE88E3599}"/>
              </a:ext>
            </a:extLst>
          </p:cNvPr>
          <p:cNvSpPr/>
          <p:nvPr/>
        </p:nvSpPr>
        <p:spPr>
          <a:xfrm>
            <a:off x="1668863" y="2516047"/>
            <a:ext cx="15343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b="1" i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lang="ko-KR" altLang="en-US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497320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A914B6D9-21CD-E2A5-70EC-6110216A7EE5}"/>
              </a:ext>
            </a:extLst>
          </p:cNvPr>
          <p:cNvSpPr/>
          <p:nvPr/>
        </p:nvSpPr>
        <p:spPr>
          <a:xfrm>
            <a:off x="278206" y="3960787"/>
            <a:ext cx="160358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 </a:t>
            </a: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1D4C524A-EA60-CB74-D4E0-E5D7E56836F0}"/>
              </a:ext>
            </a:extLst>
          </p:cNvPr>
          <p:cNvSpPr/>
          <p:nvPr/>
        </p:nvSpPr>
        <p:spPr>
          <a:xfrm>
            <a:off x="2189986" y="1514572"/>
            <a:ext cx="4400463" cy="4990146"/>
          </a:xfrm>
          <a:prstGeom prst="roundRect">
            <a:avLst>
              <a:gd name="adj" fmla="val 3443"/>
            </a:avLst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38A40049-25AB-90B6-7443-872646461309}"/>
              </a:ext>
            </a:extLst>
          </p:cNvPr>
          <p:cNvSpPr/>
          <p:nvPr/>
        </p:nvSpPr>
        <p:spPr>
          <a:xfrm>
            <a:off x="2681003" y="292848"/>
            <a:ext cx="1474778" cy="762888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D17575A-AEFD-1B03-BA51-E30B9FCA3422}"/>
              </a:ext>
            </a:extLst>
          </p:cNvPr>
          <p:cNvCxnSpPr>
            <a:cxnSpLocks/>
            <a:stCxn id="9" idx="0"/>
            <a:endCxn id="10" idx="2"/>
          </p:cNvCxnSpPr>
          <p:nvPr/>
        </p:nvCxnSpPr>
        <p:spPr>
          <a:xfrm flipH="1" flipV="1">
            <a:off x="3418392" y="1055736"/>
            <a:ext cx="971826" cy="458836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id="{776E1C7B-3813-1135-143D-D290922ACF00}"/>
              </a:ext>
            </a:extLst>
          </p:cNvPr>
          <p:cNvSpPr txBox="1"/>
          <p:nvPr/>
        </p:nvSpPr>
        <p:spPr>
          <a:xfrm>
            <a:off x="3803577" y="1546766"/>
            <a:ext cx="11732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81AC365A-E5C1-1CB8-9BEB-F9A497397BE3}"/>
              </a:ext>
            </a:extLst>
          </p:cNvPr>
          <p:cNvSpPr txBox="1"/>
          <p:nvPr/>
        </p:nvSpPr>
        <p:spPr>
          <a:xfrm>
            <a:off x="2348103" y="2024684"/>
            <a:ext cx="4145455" cy="44473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oid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run()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void sleep(long ms)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join() throws InterruptedExceptionvoid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interrupt()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boolean interrupted()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isInterrupted()</a:t>
            </a:r>
            <a:endParaRPr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setName(String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riority(int p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riority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isAlive()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currentThread()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activeCount()</a:t>
            </a:r>
            <a:endParaRPr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setDaemon(boolean on)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State getState()</a:t>
            </a:r>
            <a:endParaRPr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06AB6837-8AE3-5B94-9C4B-AD5FF565E819}"/>
              </a:ext>
            </a:extLst>
          </p:cNvPr>
          <p:cNvSpPr txBox="1"/>
          <p:nvPr/>
        </p:nvSpPr>
        <p:spPr>
          <a:xfrm>
            <a:off x="6803067" y="2012594"/>
            <a:ext cx="3601967" cy="44473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시작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영역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시간 동안 현재 수행중인 스레드 대기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스레드가 종료될 때 까지 현재 스레드 대기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실행 중단 신호 전달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 확인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 확인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이름 설정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우선순위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설정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활성화 여부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수행중인 스레드 객체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활성화 되어 있느 스레드 수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데몬 스레드로 설정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현재 상태 반환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9" name="직선 연결선[R] 128">
            <a:extLst>
              <a:ext uri="{FF2B5EF4-FFF2-40B4-BE49-F238E27FC236}">
                <a16:creationId xmlns:a16="http://schemas.microsoft.com/office/drawing/2014/main" id="{609E5B24-FCF3-81CF-C2B9-E44AFF65AA41}"/>
              </a:ext>
            </a:extLst>
          </p:cNvPr>
          <p:cNvCxnSpPr>
            <a:cxnSpLocks/>
          </p:cNvCxnSpPr>
          <p:nvPr/>
        </p:nvCxnSpPr>
        <p:spPr>
          <a:xfrm>
            <a:off x="2189986" y="1946378"/>
            <a:ext cx="4400463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38" name="모서리가 둥근 직사각형 137">
            <a:extLst>
              <a:ext uri="{FF2B5EF4-FFF2-40B4-BE49-F238E27FC236}">
                <a16:creationId xmlns:a16="http://schemas.microsoft.com/office/drawing/2014/main" id="{FF0EBB06-75C1-9140-B3C6-45CE9AEC2439}"/>
              </a:ext>
            </a:extLst>
          </p:cNvPr>
          <p:cNvSpPr/>
          <p:nvPr/>
        </p:nvSpPr>
        <p:spPr>
          <a:xfrm>
            <a:off x="4621222" y="77418"/>
            <a:ext cx="1474778" cy="1063535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notityAll()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76390268-90F0-70EE-4DB6-373074BB163D}"/>
              </a:ext>
            </a:extLst>
          </p:cNvPr>
          <p:cNvCxnSpPr>
            <a:cxnSpLocks/>
            <a:stCxn id="9" idx="0"/>
            <a:endCxn id="138" idx="2"/>
          </p:cNvCxnSpPr>
          <p:nvPr/>
        </p:nvCxnSpPr>
        <p:spPr>
          <a:xfrm flipV="1">
            <a:off x="4390218" y="1140953"/>
            <a:ext cx="968393" cy="373619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TextBox 151">
            <a:extLst>
              <a:ext uri="{FF2B5EF4-FFF2-40B4-BE49-F238E27FC236}">
                <a16:creationId xmlns:a16="http://schemas.microsoft.com/office/drawing/2014/main" id="{D8EF9269-6EB9-6803-1212-7059950067A9}"/>
              </a:ext>
            </a:extLst>
          </p:cNvPr>
          <p:cNvSpPr txBox="1"/>
          <p:nvPr/>
        </p:nvSpPr>
        <p:spPr>
          <a:xfrm>
            <a:off x="6096000" y="414520"/>
            <a:ext cx="2312578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대기상태로 전환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상태의 스레드 하나를 깨움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상태의 모든 스레드를 깨움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10ED4D-6FF0-B8B2-2567-42FE72AA68BE}"/>
              </a:ext>
            </a:extLst>
          </p:cNvPr>
          <p:cNvSpPr txBox="1"/>
          <p:nvPr/>
        </p:nvSpPr>
        <p:spPr>
          <a:xfrm>
            <a:off x="990915" y="526088"/>
            <a:ext cx="1690088" cy="5001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실행 메서드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던질 수 없다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56593567"/>
      </p:ext>
    </p:extLst>
  </p:cSld>
  <p:clrMapOvr>
    <a:masterClrMapping/>
  </p:clrMapOvr>
</p:sld>
</file>

<file path=ppt/slides/slide4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190766" y="180390"/>
            <a:ext cx="25523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Work-Stealing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EDA4A4B-132F-9E60-C3B4-B6BC170A16A2}"/>
              </a:ext>
            </a:extLst>
          </p:cNvPr>
          <p:cNvSpPr/>
          <p:nvPr/>
        </p:nvSpPr>
        <p:spPr>
          <a:xfrm>
            <a:off x="2028643" y="1096071"/>
            <a:ext cx="8393102" cy="3153822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E6E7313D-36CA-99EF-4E1A-F08A8E4A90CE}"/>
              </a:ext>
            </a:extLst>
          </p:cNvPr>
          <p:cNvCxnSpPr>
            <a:cxnSpLocks/>
            <a:stCxn id="10" idx="3"/>
            <a:endCxn id="81" idx="1"/>
          </p:cNvCxnSpPr>
          <p:nvPr/>
        </p:nvCxnSpPr>
        <p:spPr>
          <a:xfrm>
            <a:off x="1083830" y="2662494"/>
            <a:ext cx="127577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D1AE7746-EF96-D9BD-4414-EA6079E551BF}"/>
              </a:ext>
            </a:extLst>
          </p:cNvPr>
          <p:cNvSpPr/>
          <p:nvPr/>
        </p:nvSpPr>
        <p:spPr>
          <a:xfrm>
            <a:off x="347700" y="2441566"/>
            <a:ext cx="736130" cy="441856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1EE61EEC-4962-6CAE-40CA-3D4AF04CFF02}"/>
              </a:ext>
            </a:extLst>
          </p:cNvPr>
          <p:cNvSpPr/>
          <p:nvPr/>
        </p:nvSpPr>
        <p:spPr>
          <a:xfrm>
            <a:off x="3943699" y="248904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EB70E01F-07DC-CE2B-0BC7-E270D98A94F7}"/>
              </a:ext>
            </a:extLst>
          </p:cNvPr>
          <p:cNvSpPr/>
          <p:nvPr/>
        </p:nvSpPr>
        <p:spPr>
          <a:xfrm>
            <a:off x="4474024" y="248904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8471F58F-B3E7-9E98-20CA-12F3607F738F}"/>
              </a:ext>
            </a:extLst>
          </p:cNvPr>
          <p:cNvSpPr/>
          <p:nvPr/>
        </p:nvSpPr>
        <p:spPr>
          <a:xfrm>
            <a:off x="4999562" y="248904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F888013-8A56-3991-10B1-B845F4BF1770}"/>
              </a:ext>
            </a:extLst>
          </p:cNvPr>
          <p:cNvSpPr/>
          <p:nvPr/>
        </p:nvSpPr>
        <p:spPr>
          <a:xfrm>
            <a:off x="3033671" y="2182014"/>
            <a:ext cx="18200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Global Shared Queue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0933208F-DEF2-92F7-05E2-5FD418CBDBC5}"/>
              </a:ext>
            </a:extLst>
          </p:cNvPr>
          <p:cNvGrpSpPr/>
          <p:nvPr/>
        </p:nvGrpSpPr>
        <p:grpSpPr>
          <a:xfrm>
            <a:off x="6447153" y="1329843"/>
            <a:ext cx="606029" cy="504783"/>
            <a:chOff x="10355264" y="640218"/>
            <a:chExt cx="606029" cy="504783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95D37BEC-FAED-A036-6BD9-05A0182CFA76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5F9E693-811F-1051-ED11-B3DDB921FF40}"/>
                </a:ext>
              </a:extLst>
            </p:cNvPr>
            <p:cNvSpPr txBox="1"/>
            <p:nvPr/>
          </p:nvSpPr>
          <p:spPr>
            <a:xfrm>
              <a:off x="10355264" y="774328"/>
              <a:ext cx="606029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60F09020-7A72-169D-31EF-3BDC5083F059}"/>
              </a:ext>
            </a:extLst>
          </p:cNvPr>
          <p:cNvGrpSpPr/>
          <p:nvPr/>
        </p:nvGrpSpPr>
        <p:grpSpPr>
          <a:xfrm>
            <a:off x="6447153" y="2410469"/>
            <a:ext cx="644683" cy="504783"/>
            <a:chOff x="10365225" y="2112259"/>
            <a:chExt cx="644683" cy="504783"/>
          </a:xfrm>
        </p:grpSpPr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D4E664B4-A2B7-2EEB-A855-250131190AE5}"/>
                </a:ext>
              </a:extLst>
            </p:cNvPr>
            <p:cNvSpPr/>
            <p:nvPr/>
          </p:nvSpPr>
          <p:spPr>
            <a:xfrm>
              <a:off x="10402764" y="2112259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5A9A176-4CCF-8C89-34BC-6991BDBB631D}"/>
                </a:ext>
              </a:extLst>
            </p:cNvPr>
            <p:cNvSpPr txBox="1"/>
            <p:nvPr/>
          </p:nvSpPr>
          <p:spPr>
            <a:xfrm>
              <a:off x="10365225" y="2255122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065DD314-3C82-756D-F122-CB7AD1AAB60A}"/>
              </a:ext>
            </a:extLst>
          </p:cNvPr>
          <p:cNvCxnSpPr>
            <a:cxnSpLocks/>
            <a:stCxn id="24" idx="3"/>
          </p:cNvCxnSpPr>
          <p:nvPr/>
        </p:nvCxnSpPr>
        <p:spPr>
          <a:xfrm flipH="1">
            <a:off x="5527793" y="1760702"/>
            <a:ext cx="1030433" cy="71098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4F6CD96E-26A2-244A-9360-0EFE325AF165}"/>
              </a:ext>
            </a:extLst>
          </p:cNvPr>
          <p:cNvCxnSpPr>
            <a:cxnSpLocks/>
            <a:stCxn id="29" idx="2"/>
            <a:endCxn id="19" idx="3"/>
          </p:cNvCxnSpPr>
          <p:nvPr/>
        </p:nvCxnSpPr>
        <p:spPr>
          <a:xfrm flipH="1" flipV="1">
            <a:off x="5530486" y="2662783"/>
            <a:ext cx="954206" cy="7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34F4BFF7-37C0-D5D9-4129-D335C0EC4F65}"/>
              </a:ext>
            </a:extLst>
          </p:cNvPr>
          <p:cNvGrpSpPr/>
          <p:nvPr/>
        </p:nvGrpSpPr>
        <p:grpSpPr>
          <a:xfrm>
            <a:off x="6479699" y="3514782"/>
            <a:ext cx="644683" cy="504783"/>
            <a:chOff x="10350540" y="640218"/>
            <a:chExt cx="644683" cy="504783"/>
          </a:xfrm>
        </p:grpSpPr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D01DAA1C-58C5-C270-F700-58C6939CE431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DC9CA853-C3A1-FC1D-9F41-41F2125D1E36}"/>
                </a:ext>
              </a:extLst>
            </p:cNvPr>
            <p:cNvSpPr txBox="1"/>
            <p:nvPr/>
          </p:nvSpPr>
          <p:spPr>
            <a:xfrm>
              <a:off x="10350540" y="774329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1CD0ED4D-D059-E2F8-5D52-9C8C70D52769}"/>
              </a:ext>
            </a:extLst>
          </p:cNvPr>
          <p:cNvCxnSpPr>
            <a:cxnSpLocks/>
            <a:stCxn id="40" idx="1"/>
          </p:cNvCxnSpPr>
          <p:nvPr/>
        </p:nvCxnSpPr>
        <p:spPr>
          <a:xfrm flipH="1" flipV="1">
            <a:off x="5527793" y="2836235"/>
            <a:ext cx="1067703" cy="75247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89C3F118-EB5F-9555-09F1-738DF8DA7031}"/>
              </a:ext>
            </a:extLst>
          </p:cNvPr>
          <p:cNvSpPr txBox="1"/>
          <p:nvPr/>
        </p:nvSpPr>
        <p:spPr>
          <a:xfrm>
            <a:off x="929966" y="2422825"/>
            <a:ext cx="12757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task)</a:t>
            </a:r>
            <a:endParaRPr lang="ko-Kore-KR" altLang="en-US" sz="1000"/>
          </a:p>
        </p:txBody>
      </p:sp>
      <p:sp>
        <p:nvSpPr>
          <p:cNvPr id="65" name="모서리가 둥근 직사각형 64">
            <a:extLst>
              <a:ext uri="{FF2B5EF4-FFF2-40B4-BE49-F238E27FC236}">
                <a16:creationId xmlns:a16="http://schemas.microsoft.com/office/drawing/2014/main" id="{46ECE760-4A43-8F12-81C9-AB1D002B0E5D}"/>
              </a:ext>
            </a:extLst>
          </p:cNvPr>
          <p:cNvSpPr/>
          <p:nvPr/>
        </p:nvSpPr>
        <p:spPr>
          <a:xfrm>
            <a:off x="7715768" y="1391554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27421746-C59C-1A03-5969-A561F77838B1}"/>
              </a:ext>
            </a:extLst>
          </p:cNvPr>
          <p:cNvSpPr/>
          <p:nvPr/>
        </p:nvSpPr>
        <p:spPr>
          <a:xfrm>
            <a:off x="8246093" y="1391554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86E134D9-BE56-4904-BB24-549694E87609}"/>
              </a:ext>
            </a:extLst>
          </p:cNvPr>
          <p:cNvSpPr/>
          <p:nvPr/>
        </p:nvSpPr>
        <p:spPr>
          <a:xfrm>
            <a:off x="8771631" y="1391554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225809F4-DDE3-22E8-4752-47A8AA295E03}"/>
              </a:ext>
            </a:extLst>
          </p:cNvPr>
          <p:cNvSpPr/>
          <p:nvPr/>
        </p:nvSpPr>
        <p:spPr>
          <a:xfrm>
            <a:off x="2359605" y="2488753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모서리가 둥근 직사각형 87">
            <a:extLst>
              <a:ext uri="{FF2B5EF4-FFF2-40B4-BE49-F238E27FC236}">
                <a16:creationId xmlns:a16="http://schemas.microsoft.com/office/drawing/2014/main" id="{AADB48AC-F885-DD98-5B0C-8834902A8255}"/>
              </a:ext>
            </a:extLst>
          </p:cNvPr>
          <p:cNvSpPr/>
          <p:nvPr/>
        </p:nvSpPr>
        <p:spPr>
          <a:xfrm>
            <a:off x="2889930" y="2488753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3B9C813F-9AFE-A18D-5CEB-C9E501063527}"/>
              </a:ext>
            </a:extLst>
          </p:cNvPr>
          <p:cNvSpPr/>
          <p:nvPr/>
        </p:nvSpPr>
        <p:spPr>
          <a:xfrm>
            <a:off x="3415468" y="2488753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C1403CD2-C0EC-510F-40DE-1CA04E08ED4C}"/>
              </a:ext>
            </a:extLst>
          </p:cNvPr>
          <p:cNvCxnSpPr>
            <a:cxnSpLocks/>
          </p:cNvCxnSpPr>
          <p:nvPr/>
        </p:nvCxnSpPr>
        <p:spPr>
          <a:xfrm>
            <a:off x="7081990" y="1498679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AE60317B-AB64-FA68-7B13-30CE353E8225}"/>
              </a:ext>
            </a:extLst>
          </p:cNvPr>
          <p:cNvCxnSpPr>
            <a:cxnSpLocks/>
          </p:cNvCxnSpPr>
          <p:nvPr/>
        </p:nvCxnSpPr>
        <p:spPr>
          <a:xfrm flipH="1">
            <a:off x="7081990" y="1651079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9" name="TextBox 108">
            <a:extLst>
              <a:ext uri="{FF2B5EF4-FFF2-40B4-BE49-F238E27FC236}">
                <a16:creationId xmlns:a16="http://schemas.microsoft.com/office/drawing/2014/main" id="{4F1C71D0-5D5E-C8E6-F1CF-49F6D909EAE9}"/>
              </a:ext>
            </a:extLst>
          </p:cNvPr>
          <p:cNvSpPr txBox="1"/>
          <p:nvPr/>
        </p:nvSpPr>
        <p:spPr>
          <a:xfrm>
            <a:off x="7027432" y="1265699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push</a:t>
            </a:r>
            <a:endParaRPr lang="ko-Kore-KR" altLang="en-US" sz="1000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F3850C41-A898-E26F-87B1-12B8AA6B9B3B}"/>
              </a:ext>
            </a:extLst>
          </p:cNvPr>
          <p:cNvSpPr txBox="1"/>
          <p:nvPr/>
        </p:nvSpPr>
        <p:spPr>
          <a:xfrm>
            <a:off x="7040550" y="1593716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pop</a:t>
            </a:r>
            <a:endParaRPr lang="ko-Kore-KR" altLang="en-US" sz="1000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DCF7B72B-29D1-C46E-9A3D-19560BD9F854}"/>
              </a:ext>
            </a:extLst>
          </p:cNvPr>
          <p:cNvSpPr txBox="1"/>
          <p:nvPr/>
        </p:nvSpPr>
        <p:spPr>
          <a:xfrm>
            <a:off x="7641121" y="1151954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head</a:t>
            </a:r>
            <a:endParaRPr lang="ko-Kore-KR" altLang="en-US" sz="1000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13ED3EA0-D2D7-6854-D822-FCBF648E3BCF}"/>
              </a:ext>
            </a:extLst>
          </p:cNvPr>
          <p:cNvSpPr txBox="1"/>
          <p:nvPr/>
        </p:nvSpPr>
        <p:spPr>
          <a:xfrm>
            <a:off x="8705504" y="1148644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tail</a:t>
            </a:r>
            <a:endParaRPr lang="ko-Kore-KR" altLang="en-US" sz="1000"/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6C24CCFC-6A4C-1935-8C4E-D4C10FDAB133}"/>
              </a:ext>
            </a:extLst>
          </p:cNvPr>
          <p:cNvSpPr/>
          <p:nvPr/>
        </p:nvSpPr>
        <p:spPr>
          <a:xfrm>
            <a:off x="7709475" y="2471686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DC82B9C0-1C97-0F2A-6677-0564150DD2EA}"/>
              </a:ext>
            </a:extLst>
          </p:cNvPr>
          <p:cNvSpPr/>
          <p:nvPr/>
        </p:nvSpPr>
        <p:spPr>
          <a:xfrm>
            <a:off x="8239800" y="2471686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B5D17FA0-9393-230E-BB68-68A8C46B1D0E}"/>
              </a:ext>
            </a:extLst>
          </p:cNvPr>
          <p:cNvSpPr/>
          <p:nvPr/>
        </p:nvSpPr>
        <p:spPr>
          <a:xfrm>
            <a:off x="8765338" y="2471686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6" name="직선 화살표 연결선 115">
            <a:extLst>
              <a:ext uri="{FF2B5EF4-FFF2-40B4-BE49-F238E27FC236}">
                <a16:creationId xmlns:a16="http://schemas.microsoft.com/office/drawing/2014/main" id="{F989A660-562A-A112-62DF-5E9BE1FCC891}"/>
              </a:ext>
            </a:extLst>
          </p:cNvPr>
          <p:cNvCxnSpPr>
            <a:cxnSpLocks/>
          </p:cNvCxnSpPr>
          <p:nvPr/>
        </p:nvCxnSpPr>
        <p:spPr>
          <a:xfrm>
            <a:off x="7075697" y="2578811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F41D8543-07D3-CAA5-4414-CA9FB27D77AC}"/>
              </a:ext>
            </a:extLst>
          </p:cNvPr>
          <p:cNvCxnSpPr>
            <a:cxnSpLocks/>
          </p:cNvCxnSpPr>
          <p:nvPr/>
        </p:nvCxnSpPr>
        <p:spPr>
          <a:xfrm flipH="1">
            <a:off x="7075697" y="2731211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8" name="TextBox 117">
            <a:extLst>
              <a:ext uri="{FF2B5EF4-FFF2-40B4-BE49-F238E27FC236}">
                <a16:creationId xmlns:a16="http://schemas.microsoft.com/office/drawing/2014/main" id="{8EE7BBD6-E4A4-CEFB-5EC0-D65365FA09C1}"/>
              </a:ext>
            </a:extLst>
          </p:cNvPr>
          <p:cNvSpPr txBox="1"/>
          <p:nvPr/>
        </p:nvSpPr>
        <p:spPr>
          <a:xfrm>
            <a:off x="7021139" y="2345831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push</a:t>
            </a:r>
            <a:endParaRPr lang="ko-Kore-KR" altLang="en-US" sz="100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A6CC8F2F-ADBC-E53E-D3A2-B330E784DDEB}"/>
              </a:ext>
            </a:extLst>
          </p:cNvPr>
          <p:cNvSpPr txBox="1"/>
          <p:nvPr/>
        </p:nvSpPr>
        <p:spPr>
          <a:xfrm>
            <a:off x="7034257" y="2673848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pop</a:t>
            </a:r>
            <a:endParaRPr lang="ko-Kore-KR" altLang="en-US" sz="1000"/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A7EF6598-479A-1D26-F82B-5103A90183DE}"/>
              </a:ext>
            </a:extLst>
          </p:cNvPr>
          <p:cNvSpPr txBox="1"/>
          <p:nvPr/>
        </p:nvSpPr>
        <p:spPr>
          <a:xfrm>
            <a:off x="7634828" y="2232086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head</a:t>
            </a:r>
            <a:endParaRPr lang="ko-Kore-KR" altLang="en-US" sz="100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0F4E04CE-D84A-0252-04B2-3D7E86785F37}"/>
              </a:ext>
            </a:extLst>
          </p:cNvPr>
          <p:cNvSpPr txBox="1"/>
          <p:nvPr/>
        </p:nvSpPr>
        <p:spPr>
          <a:xfrm>
            <a:off x="8699211" y="2228776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tail</a:t>
            </a:r>
            <a:endParaRPr lang="ko-Kore-KR" altLang="en-US" sz="1000"/>
          </a:p>
        </p:txBody>
      </p:sp>
      <p:sp>
        <p:nvSpPr>
          <p:cNvPr id="122" name="모서리가 둥근 직사각형 121">
            <a:extLst>
              <a:ext uri="{FF2B5EF4-FFF2-40B4-BE49-F238E27FC236}">
                <a16:creationId xmlns:a16="http://schemas.microsoft.com/office/drawing/2014/main" id="{7DB71DBC-DF0A-0673-BCAE-515B2DEF627B}"/>
              </a:ext>
            </a:extLst>
          </p:cNvPr>
          <p:cNvSpPr/>
          <p:nvPr/>
        </p:nvSpPr>
        <p:spPr>
          <a:xfrm>
            <a:off x="7719819" y="3572399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3" name="모서리가 둥근 직사각형 122">
            <a:extLst>
              <a:ext uri="{FF2B5EF4-FFF2-40B4-BE49-F238E27FC236}">
                <a16:creationId xmlns:a16="http://schemas.microsoft.com/office/drawing/2014/main" id="{2F261101-594D-3B7F-F217-527041A2D4B9}"/>
              </a:ext>
            </a:extLst>
          </p:cNvPr>
          <p:cNvSpPr/>
          <p:nvPr/>
        </p:nvSpPr>
        <p:spPr>
          <a:xfrm>
            <a:off x="8250144" y="3572399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4" name="모서리가 둥근 직사각형 123">
            <a:extLst>
              <a:ext uri="{FF2B5EF4-FFF2-40B4-BE49-F238E27FC236}">
                <a16:creationId xmlns:a16="http://schemas.microsoft.com/office/drawing/2014/main" id="{216880B6-1A17-719F-9ACC-36D405831B3F}"/>
              </a:ext>
            </a:extLst>
          </p:cNvPr>
          <p:cNvSpPr/>
          <p:nvPr/>
        </p:nvSpPr>
        <p:spPr>
          <a:xfrm>
            <a:off x="8775682" y="3572399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C95B5642-ABFB-41E9-9AC2-87562D32FCB0}"/>
              </a:ext>
            </a:extLst>
          </p:cNvPr>
          <p:cNvCxnSpPr>
            <a:cxnSpLocks/>
          </p:cNvCxnSpPr>
          <p:nvPr/>
        </p:nvCxnSpPr>
        <p:spPr>
          <a:xfrm>
            <a:off x="7086041" y="3679524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7DB79B26-E1A2-929E-7E0D-07E9B6F594D5}"/>
              </a:ext>
            </a:extLst>
          </p:cNvPr>
          <p:cNvCxnSpPr>
            <a:cxnSpLocks/>
          </p:cNvCxnSpPr>
          <p:nvPr/>
        </p:nvCxnSpPr>
        <p:spPr>
          <a:xfrm flipH="1">
            <a:off x="7086041" y="3831924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7" name="TextBox 126">
            <a:extLst>
              <a:ext uri="{FF2B5EF4-FFF2-40B4-BE49-F238E27FC236}">
                <a16:creationId xmlns:a16="http://schemas.microsoft.com/office/drawing/2014/main" id="{900D759A-D5A3-C181-5830-74061D248ABA}"/>
              </a:ext>
            </a:extLst>
          </p:cNvPr>
          <p:cNvSpPr txBox="1"/>
          <p:nvPr/>
        </p:nvSpPr>
        <p:spPr>
          <a:xfrm>
            <a:off x="7031483" y="3446544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push</a:t>
            </a:r>
            <a:endParaRPr lang="ko-Kore-KR" altLang="en-US" sz="1000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30DCEFE2-7CE3-E799-D3E3-D4B1C31B38EA}"/>
              </a:ext>
            </a:extLst>
          </p:cNvPr>
          <p:cNvSpPr txBox="1"/>
          <p:nvPr/>
        </p:nvSpPr>
        <p:spPr>
          <a:xfrm>
            <a:off x="7044601" y="3774561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pop</a:t>
            </a:r>
            <a:endParaRPr lang="ko-Kore-KR" altLang="en-US" sz="1000"/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15A9A957-48A1-7EAA-274D-F83691C3D9C2}"/>
              </a:ext>
            </a:extLst>
          </p:cNvPr>
          <p:cNvSpPr txBox="1"/>
          <p:nvPr/>
        </p:nvSpPr>
        <p:spPr>
          <a:xfrm>
            <a:off x="7645172" y="3344917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head</a:t>
            </a:r>
            <a:endParaRPr lang="ko-Kore-KR" altLang="en-US" sz="1000"/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FA869B57-145F-FF38-B116-270BD8910F4B}"/>
              </a:ext>
            </a:extLst>
          </p:cNvPr>
          <p:cNvSpPr txBox="1"/>
          <p:nvPr/>
        </p:nvSpPr>
        <p:spPr>
          <a:xfrm>
            <a:off x="8709555" y="3341607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tail</a:t>
            </a:r>
            <a:endParaRPr lang="ko-Kore-KR" altLang="en-US" sz="1000"/>
          </a:p>
        </p:txBody>
      </p:sp>
      <p:cxnSp>
        <p:nvCxnSpPr>
          <p:cNvPr id="132" name="구부러진 연결선[U] 131">
            <a:extLst>
              <a:ext uri="{FF2B5EF4-FFF2-40B4-BE49-F238E27FC236}">
                <a16:creationId xmlns:a16="http://schemas.microsoft.com/office/drawing/2014/main" id="{A1574712-1561-2513-75E0-5C717CB85C94}"/>
              </a:ext>
            </a:extLst>
          </p:cNvPr>
          <p:cNvCxnSpPr>
            <a:cxnSpLocks/>
            <a:stCxn id="40" idx="7"/>
            <a:endCxn id="115" idx="2"/>
          </p:cNvCxnSpPr>
          <p:nvPr/>
        </p:nvCxnSpPr>
        <p:spPr>
          <a:xfrm rot="5400000" flipH="1" flipV="1">
            <a:off x="7617958" y="2175865"/>
            <a:ext cx="769538" cy="2056145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A80ACF30-BF6F-C14C-E41B-2D46F9595DA9}"/>
              </a:ext>
            </a:extLst>
          </p:cNvPr>
          <p:cNvSpPr/>
          <p:nvPr/>
        </p:nvSpPr>
        <p:spPr>
          <a:xfrm>
            <a:off x="512971" y="4721284"/>
            <a:ext cx="11424443" cy="17107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글로벌 큐에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존재하면 자신의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 &gt;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head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push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해 놓고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처리 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ead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Task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pop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해서 가져온다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171450" indent="-171450" algn="l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자신만의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 &gt;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head </a:t>
            </a:r>
            <a:r>
              <a:rPr lang="ko-Kore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push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pop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하기 때문에 별도의 동기화 처리가 필요하지 않게 된다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자신의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 Steal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ing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하는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tail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pop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하기 때문에 동기화 없이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Lock-Free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하게 구현할 수 있다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결과론적으로 스레드는 자신의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대부분 작업을 수행하고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Work-Stealing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하는 다른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tail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작업이 수행되므로 스레드간 경합이 현저히 줄어든다 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다만 스레드의 개수가 상당히 많아지면 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Work-Strealing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할려는 스레든 간 경합이 심해질 수 있ㄷ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AFA62107-7E44-C0ED-A6E6-C60B1101D847}"/>
              </a:ext>
            </a:extLst>
          </p:cNvPr>
          <p:cNvSpPr/>
          <p:nvPr/>
        </p:nvSpPr>
        <p:spPr>
          <a:xfrm>
            <a:off x="5463414" y="735268"/>
            <a:ext cx="15235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6D34A051-03BF-44B0-5A7A-4F97682F6558}"/>
              </a:ext>
            </a:extLst>
          </p:cNvPr>
          <p:cNvSpPr/>
          <p:nvPr/>
        </p:nvSpPr>
        <p:spPr>
          <a:xfrm>
            <a:off x="9337005" y="1453993"/>
            <a:ext cx="88998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3265A5A9-A543-1D27-EF04-5166D850DB61}"/>
              </a:ext>
            </a:extLst>
          </p:cNvPr>
          <p:cNvSpPr/>
          <p:nvPr/>
        </p:nvSpPr>
        <p:spPr>
          <a:xfrm>
            <a:off x="9351088" y="2533056"/>
            <a:ext cx="88998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61C96A61-5208-F5A1-155D-FF5AE6BDA561}"/>
              </a:ext>
            </a:extLst>
          </p:cNvPr>
          <p:cNvSpPr/>
          <p:nvPr/>
        </p:nvSpPr>
        <p:spPr>
          <a:xfrm>
            <a:off x="9356570" y="3633769"/>
            <a:ext cx="88998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73280136-0258-EB08-48E3-8C67AD4D7360}"/>
              </a:ext>
            </a:extLst>
          </p:cNvPr>
          <p:cNvSpPr txBox="1"/>
          <p:nvPr/>
        </p:nvSpPr>
        <p:spPr>
          <a:xfrm>
            <a:off x="5607925" y="1855563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  <a:endParaRPr lang="ko-Kore-KR" altLang="en-US" sz="1000"/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492CF47C-B91A-C944-CDF6-6206678E5D0D}"/>
              </a:ext>
            </a:extLst>
          </p:cNvPr>
          <p:cNvSpPr txBox="1"/>
          <p:nvPr/>
        </p:nvSpPr>
        <p:spPr>
          <a:xfrm>
            <a:off x="5607925" y="2408379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  <a:endParaRPr lang="ko-Kore-KR" altLang="en-US" sz="1000"/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B1747016-0DFA-12CC-CF96-2C5306850808}"/>
              </a:ext>
            </a:extLst>
          </p:cNvPr>
          <p:cNvSpPr txBox="1"/>
          <p:nvPr/>
        </p:nvSpPr>
        <p:spPr>
          <a:xfrm>
            <a:off x="5607925" y="3212470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414532927"/>
      </p:ext>
    </p:extLst>
  </p:cSld>
  <p:clrMapOvr>
    <a:masterClrMapping/>
  </p:clrMapOvr>
</p:sld>
</file>

<file path=ppt/slides/slide4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3792" y="337837"/>
            <a:ext cx="19564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Fork-Join </a:t>
            </a: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</a:t>
            </a:r>
            <a:endParaRPr lang="ko-KR" altLang="en-US" sz="1800" b="1" i="0" u="none" strike="noStrike">
              <a:solidFill>
                <a:srgbClr val="37415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EC1EB74-1E31-0766-FEF0-520C1247F8B7}"/>
              </a:ext>
            </a:extLst>
          </p:cNvPr>
          <p:cNvSpPr/>
          <p:nvPr/>
        </p:nvSpPr>
        <p:spPr>
          <a:xfrm>
            <a:off x="414603" y="747563"/>
            <a:ext cx="10842811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Fork-Join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프레임워크에서 사용되는 작업 유형으로 </a:t>
            </a:r>
            <a:r>
              <a:rPr lang="en-US" altLang="ko-Kore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RecursiveTask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ore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RecursiveAction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있으며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ForkJoinTask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상속하고 있으며 병렬 작업을 수행한다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추상 클래스인 </a:t>
            </a:r>
            <a:r>
              <a:rPr lang="en-US" altLang="ko-Kore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RecursiveTask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ore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RecursiveAction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상속해서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Fork-Join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기능을 구현할 수 있다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6E94118-50CF-3A1C-0245-2BA83702C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251" y="2311036"/>
            <a:ext cx="1891100" cy="117830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B29C2F7-096B-468F-46E9-9882200156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5425" y="2325583"/>
            <a:ext cx="1796545" cy="116375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ED0C3DD-DD7C-4C61-D2EF-85EA5C19ED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8670" y="1540427"/>
            <a:ext cx="1701990" cy="261845"/>
          </a:xfrm>
          <a:prstGeom prst="rect">
            <a:avLst/>
          </a:prstGeom>
        </p:spPr>
      </p:pic>
      <p:cxnSp>
        <p:nvCxnSpPr>
          <p:cNvPr id="3" name="꺾인 연결선[E] 2">
            <a:extLst>
              <a:ext uri="{FF2B5EF4-FFF2-40B4-BE49-F238E27FC236}">
                <a16:creationId xmlns:a16="http://schemas.microsoft.com/office/drawing/2014/main" id="{1AAB577F-F042-2AC1-E2AA-969B2EA5B770}"/>
              </a:ext>
            </a:extLst>
          </p:cNvPr>
          <p:cNvCxnSpPr>
            <a:stCxn id="9" idx="0"/>
            <a:endCxn id="10" idx="0"/>
          </p:cNvCxnSpPr>
          <p:nvPr/>
        </p:nvCxnSpPr>
        <p:spPr>
          <a:xfrm rot="16200000" flipH="1">
            <a:off x="2818975" y="1260861"/>
            <a:ext cx="14547" cy="2114897"/>
          </a:xfrm>
          <a:prstGeom prst="bentConnector3">
            <a:avLst>
              <a:gd name="adj1" fmla="val -1571458"/>
            </a:avLst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5DC7465A-65EA-84EC-6279-5AD37E9F9368}"/>
              </a:ext>
            </a:extLst>
          </p:cNvPr>
          <p:cNvCxnSpPr>
            <a:cxnSpLocks/>
            <a:endCxn id="11" idx="2"/>
          </p:cNvCxnSpPr>
          <p:nvPr/>
        </p:nvCxnSpPr>
        <p:spPr>
          <a:xfrm flipV="1">
            <a:off x="2859665" y="1802272"/>
            <a:ext cx="0" cy="28692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6F5A8BD-E513-7FCD-D161-0A7F650914C0}"/>
              </a:ext>
            </a:extLst>
          </p:cNvPr>
          <p:cNvSpPr/>
          <p:nvPr/>
        </p:nvSpPr>
        <p:spPr>
          <a:xfrm>
            <a:off x="414604" y="3799602"/>
            <a:ext cx="8929232" cy="26545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RecursiveTask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 작업을 수행하고 작업 결과를 반환한다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ore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compute() 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오버라이드하여 작업을 정의하고 결과를 반환한다</a:t>
            </a:r>
            <a:endParaRPr lang="en-US" altLang="ko-KR" sz="1200" b="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분할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정복 알고리즘에서 큰 작업을 작은 하위 작업으로 분할하고 각 하위 작업의 결과를 합산하여 최종 결과를 반환할 때 사용됩니다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RecursiveAction</a:t>
            </a: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 작업을 수행하지만 작업 결과를 반환하지 않는다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ore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compute() 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오버라이드하여 작업을 정의하며 반환 값이 없는 </a:t>
            </a:r>
            <a:r>
              <a:rPr lang="en-US" altLang="ko-Kore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형식이다</a:t>
            </a:r>
            <a:endParaRPr lang="en-US" altLang="ko-KR" sz="1200" b="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배열의 요소를 병렬로 업데이트하거나 로그를 기록하는 작업 등에서 사용된다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117791"/>
      </p:ext>
    </p:extLst>
  </p:cSld>
  <p:clrMapOvr>
    <a:masterClrMapping/>
  </p:clrMapOvr>
</p:sld>
</file>

<file path=ppt/slides/slide4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182651" y="2748045"/>
            <a:ext cx="7063473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en-US" altLang="ko-KR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5730778"/>
      </p:ext>
    </p:extLst>
  </p:cSld>
  <p:clrMapOvr>
    <a:masterClrMapping/>
  </p:clrMapOvr>
</p:sld>
</file>

<file path=ppt/slides/slide4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3396735-B637-EBE5-1498-365DC53FC456}"/>
              </a:ext>
            </a:extLst>
          </p:cNvPr>
          <p:cNvSpPr/>
          <p:nvPr/>
        </p:nvSpPr>
        <p:spPr>
          <a:xfrm>
            <a:off x="289039" y="674414"/>
            <a:ext cx="11437434" cy="711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어플리케이션에서 공용으로 사용하는 스레드는 기본적으로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개수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-1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개 만큼 생성된다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(Runtime.getRuntime().availableProcessors() – 1)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ForkJoinPool.commonPool()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전체 어플리케이션에서 공용으로 사용하기 때문에 다음과 같은 주의가 필요하다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936543D-B03A-7BD8-1407-F07A6D7100CD}"/>
              </a:ext>
            </a:extLst>
          </p:cNvPr>
          <p:cNvSpPr/>
          <p:nvPr/>
        </p:nvSpPr>
        <p:spPr>
          <a:xfrm>
            <a:off x="189743" y="285401"/>
            <a:ext cx="22737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 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9C16B19-CCB2-D90E-85B0-D200A132D8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9699495"/>
              </p:ext>
            </p:extLst>
          </p:nvPr>
        </p:nvGraphicFramePr>
        <p:xfrm>
          <a:off x="641140" y="1454273"/>
          <a:ext cx="11330839" cy="17362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58116">
                  <a:extLst>
                    <a:ext uri="{9D8B030D-6E8A-4147-A177-3AD203B41FA5}">
                      <a16:colId xmlns:a16="http://schemas.microsoft.com/office/drawing/2014/main" val="409782340"/>
                    </a:ext>
                  </a:extLst>
                </a:gridCol>
                <a:gridCol w="9672723">
                  <a:extLst>
                    <a:ext uri="{9D8B030D-6E8A-4147-A177-3AD203B41FA5}">
                      <a16:colId xmlns:a16="http://schemas.microsoft.com/office/drawing/2014/main" val="203682638"/>
                    </a:ext>
                  </a:extLst>
                </a:gridCol>
              </a:tblGrid>
              <a:tr h="86028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블로킹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I/O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바운드 작업은 스레드를 블록시키는 작업으로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commonPool()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에서 실행 시 스레드 부족으로 다른 작업이 지연 될 수 있다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별도의 스레드 풀을 생성하여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I/O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작업과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분리하고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I/O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별도의 스레드에서 처리하는 것을 고려해야 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8690669"/>
                  </a:ext>
                </a:extLst>
              </a:tr>
              <a:tr h="8759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Starvation (</a:t>
                      </a:r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기아 상태</a:t>
                      </a:r>
                      <a:r>
                        <a:rPr lang="en-US" altLang="ko-KR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endParaRPr lang="en-US" altLang="ko-KR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I/O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작업이 지속적으로 블록되면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작업이 실행 기회를 얻지 못하고 기아 상태에 빠질 수 있다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스레드 풀을 분리하여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작업이 충분한 실행 기회를 얻도록 관리해야 하고 대신 스레드가 필요 이상으로 생성되어 리소스 비용이 커지지 않도록 해야 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6151728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58CBA7DC-7789-EB87-F4C6-6810BBFF8CFB}"/>
              </a:ext>
            </a:extLst>
          </p:cNvPr>
          <p:cNvSpPr txBox="1"/>
          <p:nvPr/>
        </p:nvSpPr>
        <p:spPr>
          <a:xfrm>
            <a:off x="641140" y="3429000"/>
            <a:ext cx="5602214" cy="25622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parallelService.maxValue()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CPU Bound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customPool.shutdown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ForkJoinPool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E3A22C-B696-D3BA-AAAE-CBB72FA6C3B2}"/>
              </a:ext>
            </a:extLst>
          </p:cNvPr>
          <p:cNvSpPr txBox="1"/>
          <p:nvPr/>
        </p:nvSpPr>
        <p:spPr>
          <a:xfrm>
            <a:off x="6448488" y="3434407"/>
            <a:ext cx="5523491" cy="25622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parallelism 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원하는 병렬 스레드 수</a:t>
            </a:r>
            <a:b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 customPool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parallelism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</a:t>
            </a:r>
            <a:r>
              <a:rPr lang="en-US" altLang="ko-Kore-KR" sz="1200">
                <a:solidFill>
                  <a:srgbClr val="2AACB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ileService.findSearch()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IO Bound </a:t>
            </a:r>
            <a:r>
              <a:rPr lang="ko-Kore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customPool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풀을 인자로 전달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customPool.shutdown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ForkJoinPool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6D71CEA-7B2C-D1AB-7BEA-83B976BAE140}"/>
              </a:ext>
            </a:extLst>
          </p:cNvPr>
          <p:cNvSpPr/>
          <p:nvPr/>
        </p:nvSpPr>
        <p:spPr>
          <a:xfrm>
            <a:off x="2683065" y="6229749"/>
            <a:ext cx="15183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 풀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DBE8F2C-0F42-F2DC-5B2F-41EE709D22FE}"/>
              </a:ext>
            </a:extLst>
          </p:cNvPr>
          <p:cNvSpPr/>
          <p:nvPr/>
        </p:nvSpPr>
        <p:spPr>
          <a:xfrm>
            <a:off x="8451051" y="6229749"/>
            <a:ext cx="15183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 스레드 풀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7928802"/>
      </p:ext>
    </p:extLst>
  </p:cSld>
  <p:clrMapOvr>
    <a:masterClrMapping/>
  </p:clrMapOvr>
</p:sld>
</file>

<file path=ppt/slides/slide4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13CDE19A-EAA2-127F-6B83-4343CFBA1C5C}"/>
              </a:ext>
            </a:extLst>
          </p:cNvPr>
          <p:cNvSpPr/>
          <p:nvPr/>
        </p:nvSpPr>
        <p:spPr>
          <a:xfrm>
            <a:off x="502373" y="1134982"/>
            <a:ext cx="3413745" cy="5233355"/>
          </a:xfrm>
          <a:prstGeom prst="roundRect">
            <a:avLst>
              <a:gd name="adj" fmla="val 191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8170D14-0218-9D87-67A2-A6073886B8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615" y="3374172"/>
            <a:ext cx="2315118" cy="261828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DB0DBCE-C55B-4805-A761-2D7C10248D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17" r="9907" b="53231"/>
          <a:stretch/>
        </p:blipFill>
        <p:spPr>
          <a:xfrm>
            <a:off x="753273" y="1663357"/>
            <a:ext cx="2859802" cy="1167955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98D7610F-FD5A-87AF-3F91-FBE4D2530F21}"/>
              </a:ext>
            </a:extLst>
          </p:cNvPr>
          <p:cNvCxnSpPr>
            <a:cxnSpLocks/>
            <a:stCxn id="3" idx="0"/>
            <a:endCxn id="4" idx="2"/>
          </p:cNvCxnSpPr>
          <p:nvPr/>
        </p:nvCxnSpPr>
        <p:spPr>
          <a:xfrm flipV="1">
            <a:off x="2183174" y="2831312"/>
            <a:ext cx="0" cy="54286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1BDBA5F1-48C6-6E78-1E9F-FB5610179C00}"/>
              </a:ext>
            </a:extLst>
          </p:cNvPr>
          <p:cNvSpPr/>
          <p:nvPr/>
        </p:nvSpPr>
        <p:spPr>
          <a:xfrm>
            <a:off x="5371233" y="1134982"/>
            <a:ext cx="6019405" cy="5465662"/>
          </a:xfrm>
          <a:prstGeom prst="roundRect">
            <a:avLst>
              <a:gd name="adj" fmla="val 191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F07D16-FAE9-B6F4-A175-6F8F94FC6E31}"/>
              </a:ext>
            </a:extLst>
          </p:cNvPr>
          <p:cNvSpPr/>
          <p:nvPr/>
        </p:nvSpPr>
        <p:spPr>
          <a:xfrm>
            <a:off x="7707832" y="893594"/>
            <a:ext cx="1223934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877FB4D-952B-7A25-B15B-EBE48F844EF2}"/>
              </a:ext>
            </a:extLst>
          </p:cNvPr>
          <p:cNvSpPr/>
          <p:nvPr/>
        </p:nvSpPr>
        <p:spPr>
          <a:xfrm>
            <a:off x="5904889" y="2004421"/>
            <a:ext cx="1669773" cy="37942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WorkQueues</a:t>
            </a: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1577491-F682-407D-5C04-BEE8E9D06A6C}"/>
              </a:ext>
            </a:extLst>
          </p:cNvPr>
          <p:cNvSpPr/>
          <p:nvPr/>
        </p:nvSpPr>
        <p:spPr>
          <a:xfrm>
            <a:off x="6070070" y="2369808"/>
            <a:ext cx="1339408" cy="26238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DE8DCF3-9264-0D49-2E0E-57E2F116DCCC}"/>
              </a:ext>
            </a:extLst>
          </p:cNvPr>
          <p:cNvSpPr/>
          <p:nvPr/>
        </p:nvSpPr>
        <p:spPr>
          <a:xfrm>
            <a:off x="6171112" y="2774475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29ADE82-61EA-232B-AFB4-E08040104459}"/>
              </a:ext>
            </a:extLst>
          </p:cNvPr>
          <p:cNvSpPr/>
          <p:nvPr/>
        </p:nvSpPr>
        <p:spPr>
          <a:xfrm>
            <a:off x="6171112" y="3130857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3DA9428-243D-4AE0-FC19-C921BE84C1DD}"/>
              </a:ext>
            </a:extLst>
          </p:cNvPr>
          <p:cNvSpPr/>
          <p:nvPr/>
        </p:nvSpPr>
        <p:spPr>
          <a:xfrm>
            <a:off x="6171112" y="3501439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10C5DEA-F199-D180-6064-E7F5CA1C6981}"/>
              </a:ext>
            </a:extLst>
          </p:cNvPr>
          <p:cNvSpPr/>
          <p:nvPr/>
        </p:nvSpPr>
        <p:spPr>
          <a:xfrm>
            <a:off x="6070070" y="5070323"/>
            <a:ext cx="1339408" cy="2685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06989F86-0596-31EA-388C-DC0B8B773BCD}"/>
              </a:ext>
            </a:extLst>
          </p:cNvPr>
          <p:cNvSpPr/>
          <p:nvPr/>
        </p:nvSpPr>
        <p:spPr>
          <a:xfrm>
            <a:off x="9030098" y="2870937"/>
            <a:ext cx="2027393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 #2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4A7C90F-D03A-0F55-24B7-2020EBF418CC}"/>
              </a:ext>
            </a:extLst>
          </p:cNvPr>
          <p:cNvSpPr/>
          <p:nvPr/>
        </p:nvSpPr>
        <p:spPr>
          <a:xfrm>
            <a:off x="9048351" y="4736572"/>
            <a:ext cx="2027393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 #3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E7A9BD3-81F8-6376-370B-CAFDAD28F2DC}"/>
              </a:ext>
            </a:extLst>
          </p:cNvPr>
          <p:cNvSpPr/>
          <p:nvPr/>
        </p:nvSpPr>
        <p:spPr>
          <a:xfrm>
            <a:off x="9375372" y="3435268"/>
            <a:ext cx="1339408" cy="11221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225ADE5-D3A5-3189-A113-4C16767D12E7}"/>
              </a:ext>
            </a:extLst>
          </p:cNvPr>
          <p:cNvSpPr/>
          <p:nvPr/>
        </p:nvSpPr>
        <p:spPr>
          <a:xfrm>
            <a:off x="6171112" y="4604807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1" name="구부러진 연결선[U] 40">
            <a:extLst>
              <a:ext uri="{FF2B5EF4-FFF2-40B4-BE49-F238E27FC236}">
                <a16:creationId xmlns:a16="http://schemas.microsoft.com/office/drawing/2014/main" id="{17BB360A-8700-BAB4-A23F-D672370FEB55}"/>
              </a:ext>
            </a:extLst>
          </p:cNvPr>
          <p:cNvCxnSpPr>
            <a:cxnSpLocks/>
            <a:stCxn id="3" idx="3"/>
            <a:endCxn id="24" idx="1"/>
          </p:cNvCxnSpPr>
          <p:nvPr/>
        </p:nvCxnSpPr>
        <p:spPr>
          <a:xfrm flipV="1">
            <a:off x="3340733" y="3867813"/>
            <a:ext cx="2030500" cy="815503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7C3DD07C-0E53-3F22-7B86-FF190B64C813}"/>
              </a:ext>
            </a:extLst>
          </p:cNvPr>
          <p:cNvSpPr/>
          <p:nvPr/>
        </p:nvSpPr>
        <p:spPr>
          <a:xfrm>
            <a:off x="6070070" y="5402709"/>
            <a:ext cx="1339408" cy="2685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5A282D4C-3ADC-A537-794A-EA30DF127F19}"/>
              </a:ext>
            </a:extLst>
          </p:cNvPr>
          <p:cNvSpPr/>
          <p:nvPr/>
        </p:nvSpPr>
        <p:spPr>
          <a:xfrm>
            <a:off x="9476414" y="4167797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BiApply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6A1CB2AC-1624-A73E-4A2F-89FDC0985F80}"/>
              </a:ext>
            </a:extLst>
          </p:cNvPr>
          <p:cNvSpPr/>
          <p:nvPr/>
        </p:nvSpPr>
        <p:spPr>
          <a:xfrm>
            <a:off x="6167830" y="4241389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UniCompose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42BA9E8E-B6C0-680C-C3AC-B3DC4C98F616}"/>
              </a:ext>
            </a:extLst>
          </p:cNvPr>
          <p:cNvSpPr/>
          <p:nvPr/>
        </p:nvSpPr>
        <p:spPr>
          <a:xfrm>
            <a:off x="9476414" y="3798872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92F209AA-B278-85A3-0145-4E69C9F86DFB}"/>
              </a:ext>
            </a:extLst>
          </p:cNvPr>
          <p:cNvSpPr/>
          <p:nvPr/>
        </p:nvSpPr>
        <p:spPr>
          <a:xfrm>
            <a:off x="6167830" y="3871414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BiApply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D09E9751-82C1-F33E-B3E1-5D37A67CA229}"/>
              </a:ext>
            </a:extLst>
          </p:cNvPr>
          <p:cNvSpPr/>
          <p:nvPr/>
        </p:nvSpPr>
        <p:spPr>
          <a:xfrm>
            <a:off x="9393626" y="5313521"/>
            <a:ext cx="1339408" cy="11221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0037705F-7BA3-FD3A-8717-EE67A6891609}"/>
              </a:ext>
            </a:extLst>
          </p:cNvPr>
          <p:cNvSpPr/>
          <p:nvPr/>
        </p:nvSpPr>
        <p:spPr>
          <a:xfrm>
            <a:off x="9494668" y="6046050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398DBAA2-A268-3F57-CEE8-216BDB46C100}"/>
              </a:ext>
            </a:extLst>
          </p:cNvPr>
          <p:cNvSpPr/>
          <p:nvPr/>
        </p:nvSpPr>
        <p:spPr>
          <a:xfrm>
            <a:off x="9494668" y="5677125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4" name="직선 연결선[R] 53">
            <a:extLst>
              <a:ext uri="{FF2B5EF4-FFF2-40B4-BE49-F238E27FC236}">
                <a16:creationId xmlns:a16="http://schemas.microsoft.com/office/drawing/2014/main" id="{352929BD-8D6E-5AE5-7503-F6990BCA1D8B}"/>
              </a:ext>
            </a:extLst>
          </p:cNvPr>
          <p:cNvCxnSpPr>
            <a:cxnSpLocks/>
            <a:stCxn id="37" idx="2"/>
            <a:endCxn id="39" idx="0"/>
          </p:cNvCxnSpPr>
          <p:nvPr/>
        </p:nvCxnSpPr>
        <p:spPr>
          <a:xfrm>
            <a:off x="10043795" y="3268503"/>
            <a:ext cx="1281" cy="16676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연결선[R] 55">
            <a:extLst>
              <a:ext uri="{FF2B5EF4-FFF2-40B4-BE49-F238E27FC236}">
                <a16:creationId xmlns:a16="http://schemas.microsoft.com/office/drawing/2014/main" id="{2E987FC1-BE11-A7AA-D434-89B2DEE5B725}"/>
              </a:ext>
            </a:extLst>
          </p:cNvPr>
          <p:cNvCxnSpPr>
            <a:cxnSpLocks/>
            <a:stCxn id="38" idx="2"/>
            <a:endCxn id="50" idx="0"/>
          </p:cNvCxnSpPr>
          <p:nvPr/>
        </p:nvCxnSpPr>
        <p:spPr>
          <a:xfrm>
            <a:off x="10062048" y="5134138"/>
            <a:ext cx="1282" cy="1793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06134127-B23F-5B8F-1351-5CE83631B839}"/>
              </a:ext>
            </a:extLst>
          </p:cNvPr>
          <p:cNvSpPr/>
          <p:nvPr/>
        </p:nvSpPr>
        <p:spPr>
          <a:xfrm>
            <a:off x="9030096" y="1421666"/>
            <a:ext cx="2027393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 #1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8" name="구부러진 연결선[U] 67">
            <a:extLst>
              <a:ext uri="{FF2B5EF4-FFF2-40B4-BE49-F238E27FC236}">
                <a16:creationId xmlns:a16="http://schemas.microsoft.com/office/drawing/2014/main" id="{FDAAB32F-0EE4-4B3B-91EA-97A57D6F27FD}"/>
              </a:ext>
            </a:extLst>
          </p:cNvPr>
          <p:cNvCxnSpPr>
            <a:cxnSpLocks/>
            <a:stCxn id="31" idx="3"/>
            <a:endCxn id="47" idx="1"/>
          </p:cNvCxnSpPr>
          <p:nvPr/>
        </p:nvCxnSpPr>
        <p:spPr>
          <a:xfrm>
            <a:off x="7308435" y="3287036"/>
            <a:ext cx="2167979" cy="668015"/>
          </a:xfrm>
          <a:prstGeom prst="curvedConnector3">
            <a:avLst/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구부러진 연결선[U] 70">
            <a:extLst>
              <a:ext uri="{FF2B5EF4-FFF2-40B4-BE49-F238E27FC236}">
                <a16:creationId xmlns:a16="http://schemas.microsoft.com/office/drawing/2014/main" id="{70AD9FD6-6E36-11B9-1E56-53E79D2AA3FA}"/>
              </a:ext>
            </a:extLst>
          </p:cNvPr>
          <p:cNvCxnSpPr>
            <a:cxnSpLocks/>
            <a:stCxn id="49" idx="3"/>
            <a:endCxn id="45" idx="1"/>
          </p:cNvCxnSpPr>
          <p:nvPr/>
        </p:nvCxnSpPr>
        <p:spPr>
          <a:xfrm>
            <a:off x="7305153" y="4027593"/>
            <a:ext cx="2171261" cy="296383"/>
          </a:xfrm>
          <a:prstGeom prst="curvedConnector3">
            <a:avLst/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구부러진 연결선[U] 73">
            <a:extLst>
              <a:ext uri="{FF2B5EF4-FFF2-40B4-BE49-F238E27FC236}">
                <a16:creationId xmlns:a16="http://schemas.microsoft.com/office/drawing/2014/main" id="{C86B9206-AED5-55C8-8671-FEEF8032D22A}"/>
              </a:ext>
            </a:extLst>
          </p:cNvPr>
          <p:cNvCxnSpPr>
            <a:cxnSpLocks/>
            <a:stCxn id="32" idx="3"/>
            <a:endCxn id="52" idx="1"/>
          </p:cNvCxnSpPr>
          <p:nvPr/>
        </p:nvCxnSpPr>
        <p:spPr>
          <a:xfrm>
            <a:off x="7308435" y="3657618"/>
            <a:ext cx="2186233" cy="2175686"/>
          </a:xfrm>
          <a:prstGeom prst="curvedConnector3">
            <a:avLst/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구부러진 연결선[U] 76">
            <a:extLst>
              <a:ext uri="{FF2B5EF4-FFF2-40B4-BE49-F238E27FC236}">
                <a16:creationId xmlns:a16="http://schemas.microsoft.com/office/drawing/2014/main" id="{69696853-3FEF-1F95-F1F3-BFE0DFBB494A}"/>
              </a:ext>
            </a:extLst>
          </p:cNvPr>
          <p:cNvCxnSpPr>
            <a:cxnSpLocks/>
            <a:stCxn id="40" idx="3"/>
            <a:endCxn id="51" idx="1"/>
          </p:cNvCxnSpPr>
          <p:nvPr/>
        </p:nvCxnSpPr>
        <p:spPr>
          <a:xfrm>
            <a:off x="7308435" y="4760986"/>
            <a:ext cx="2186233" cy="1441243"/>
          </a:xfrm>
          <a:prstGeom prst="curvedConnector3">
            <a:avLst/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FA63805C-FE6D-D169-76A0-A417405B0EF4}"/>
              </a:ext>
            </a:extLst>
          </p:cNvPr>
          <p:cNvSpPr txBox="1"/>
          <p:nvPr/>
        </p:nvSpPr>
        <p:spPr>
          <a:xfrm>
            <a:off x="3773890" y="3505438"/>
            <a:ext cx="182177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글로벌 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큐에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추가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0A677AB8-DF16-88EF-2BFE-6B21606660A7}"/>
              </a:ext>
            </a:extLst>
          </p:cNvPr>
          <p:cNvSpPr/>
          <p:nvPr/>
        </p:nvSpPr>
        <p:spPr>
          <a:xfrm>
            <a:off x="1356065" y="893594"/>
            <a:ext cx="1556296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DF7E88FA-6F05-63D8-FE6C-962D8C81A1DF}"/>
              </a:ext>
            </a:extLst>
          </p:cNvPr>
          <p:cNvSpPr/>
          <p:nvPr/>
        </p:nvSpPr>
        <p:spPr>
          <a:xfrm>
            <a:off x="9375370" y="1951948"/>
            <a:ext cx="1339408" cy="69577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B86C3ABF-3F29-A29A-E134-E60E22F30ECE}"/>
              </a:ext>
            </a:extLst>
          </p:cNvPr>
          <p:cNvSpPr/>
          <p:nvPr/>
        </p:nvSpPr>
        <p:spPr>
          <a:xfrm>
            <a:off x="9476412" y="2261047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6" name="직선 연결선[R] 95">
            <a:extLst>
              <a:ext uri="{FF2B5EF4-FFF2-40B4-BE49-F238E27FC236}">
                <a16:creationId xmlns:a16="http://schemas.microsoft.com/office/drawing/2014/main" id="{2A9709C4-E207-BF83-153D-2F0639B51EF3}"/>
              </a:ext>
            </a:extLst>
          </p:cNvPr>
          <p:cNvCxnSpPr>
            <a:cxnSpLocks/>
            <a:stCxn id="61" idx="2"/>
            <a:endCxn id="90" idx="0"/>
          </p:cNvCxnSpPr>
          <p:nvPr/>
        </p:nvCxnSpPr>
        <p:spPr>
          <a:xfrm>
            <a:off x="10043793" y="1819232"/>
            <a:ext cx="1281" cy="13271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D746B613-6C44-70C0-D9D5-2FBA9604F75A}"/>
              </a:ext>
            </a:extLst>
          </p:cNvPr>
          <p:cNvSpPr txBox="1"/>
          <p:nvPr/>
        </p:nvSpPr>
        <p:spPr>
          <a:xfrm>
            <a:off x="257394" y="178003"/>
            <a:ext cx="31458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 실행 구조</a:t>
            </a:r>
            <a:endParaRPr lang="en-US" altLang="ko-Kore-KR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357A99-89FE-6D63-8E4C-F9BE8574D0EF}"/>
              </a:ext>
            </a:extLst>
          </p:cNvPr>
          <p:cNvSpPr txBox="1"/>
          <p:nvPr/>
        </p:nvSpPr>
        <p:spPr>
          <a:xfrm>
            <a:off x="7662594" y="2171523"/>
            <a:ext cx="15742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자신의 큐에 작업을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Push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7" name="구부러진 연결선[U] 66">
            <a:extLst>
              <a:ext uri="{FF2B5EF4-FFF2-40B4-BE49-F238E27FC236}">
                <a16:creationId xmlns:a16="http://schemas.microsoft.com/office/drawing/2014/main" id="{2FB746CA-9957-9062-60FC-A10D00FD9C66}"/>
              </a:ext>
            </a:extLst>
          </p:cNvPr>
          <p:cNvCxnSpPr>
            <a:cxnSpLocks/>
            <a:stCxn id="30" idx="3"/>
            <a:endCxn id="92" idx="1"/>
          </p:cNvCxnSpPr>
          <p:nvPr/>
        </p:nvCxnSpPr>
        <p:spPr>
          <a:xfrm flipV="1">
            <a:off x="7308435" y="2417226"/>
            <a:ext cx="2167977" cy="513428"/>
          </a:xfrm>
          <a:prstGeom prst="curvedConnector3">
            <a:avLst/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8582822"/>
      </p:ext>
    </p:extLst>
  </p:cSld>
  <p:clrMapOvr>
    <a:masterClrMapping/>
  </p:clrMapOvr>
</p:sld>
</file>

<file path=ppt/slides/slide4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다이아몬드 32">
            <a:extLst>
              <a:ext uri="{FF2B5EF4-FFF2-40B4-BE49-F238E27FC236}">
                <a16:creationId xmlns:a16="http://schemas.microsoft.com/office/drawing/2014/main" id="{1D5B74E0-5FB3-0100-9C32-1F2355B41891}"/>
              </a:ext>
            </a:extLst>
          </p:cNvPr>
          <p:cNvSpPr/>
          <p:nvPr/>
        </p:nvSpPr>
        <p:spPr>
          <a:xfrm>
            <a:off x="6589780" y="2762629"/>
            <a:ext cx="832957" cy="832957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A1B9690-A48C-5A41-7255-BDEAA744FD60}"/>
              </a:ext>
            </a:extLst>
          </p:cNvPr>
          <p:cNvSpPr/>
          <p:nvPr/>
        </p:nvSpPr>
        <p:spPr>
          <a:xfrm>
            <a:off x="2616465" y="2772864"/>
            <a:ext cx="1799729" cy="8124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CompletableFuture #1</a:t>
            </a:r>
          </a:p>
          <a:p>
            <a:pPr algn="ctr"/>
            <a:endParaRPr kumimoji="1" lang="en-US" altLang="ko-Kore-KR" sz="1200"/>
          </a:p>
          <a:p>
            <a:pPr algn="ctr"/>
            <a:endParaRPr kumimoji="1" lang="en-US" altLang="ko-Kore-KR" sz="120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DB2EF33-844E-0EC4-3233-5795315B5337}"/>
              </a:ext>
            </a:extLst>
          </p:cNvPr>
          <p:cNvSpPr/>
          <p:nvPr/>
        </p:nvSpPr>
        <p:spPr>
          <a:xfrm>
            <a:off x="2958973" y="1275416"/>
            <a:ext cx="1110899" cy="3081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AsyncSupply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6B9D1A7-CD5D-21E4-723F-75B01BC9E8AF}"/>
              </a:ext>
            </a:extLst>
          </p:cNvPr>
          <p:cNvSpPr txBox="1"/>
          <p:nvPr/>
        </p:nvSpPr>
        <p:spPr>
          <a:xfrm>
            <a:off x="6597131" y="3022229"/>
            <a:ext cx="832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900"/>
              <a:t>ThreadPool</a:t>
            </a:r>
          </a:p>
          <a:p>
            <a:pPr algn="ctr"/>
            <a:r>
              <a:rPr kumimoji="1" lang="en-US" altLang="ko-Kore-KR" sz="900"/>
              <a:t>Executor?</a:t>
            </a:r>
            <a:endParaRPr kumimoji="1" lang="ko-Kore-KR" altLang="en-US" sz="900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B700E77-3C19-1483-98C1-3248C084788A}"/>
              </a:ext>
            </a:extLst>
          </p:cNvPr>
          <p:cNvSpPr/>
          <p:nvPr/>
        </p:nvSpPr>
        <p:spPr>
          <a:xfrm>
            <a:off x="2956334" y="3179108"/>
            <a:ext cx="1110899" cy="29807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E0FCED-5F16-D41C-472F-CF51ADAE15F8}"/>
              </a:ext>
            </a:extLst>
          </p:cNvPr>
          <p:cNvSpPr/>
          <p:nvPr/>
        </p:nvSpPr>
        <p:spPr>
          <a:xfrm>
            <a:off x="553896" y="1230690"/>
            <a:ext cx="1969397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CompletableFuture</a:t>
            </a:r>
            <a:endParaRPr kumimoji="1" lang="ko-Kore-KR" altLang="en-US" sz="12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6E59D6C-70ED-144E-E7CE-F56F885D7FA4}"/>
              </a:ext>
            </a:extLst>
          </p:cNvPr>
          <p:cNvSpPr txBox="1"/>
          <p:nvPr/>
        </p:nvSpPr>
        <p:spPr>
          <a:xfrm>
            <a:off x="3523723" y="2003483"/>
            <a:ext cx="22294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>
                <a:effectLst/>
                <a:latin typeface="JetBrains Mono"/>
              </a:rPr>
              <a:t>completeValue(supplier.get())</a:t>
            </a: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38316587-5067-9173-DAB5-8A88179F31BE}"/>
              </a:ext>
            </a:extLst>
          </p:cNvPr>
          <p:cNvCxnSpPr>
            <a:cxnSpLocks/>
            <a:stCxn id="14" idx="3"/>
            <a:endCxn id="33" idx="1"/>
          </p:cNvCxnSpPr>
          <p:nvPr/>
        </p:nvCxnSpPr>
        <p:spPr>
          <a:xfrm flipV="1">
            <a:off x="4416194" y="3179108"/>
            <a:ext cx="2173586" cy="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4D53C74F-C821-AF01-7C9A-F60327C585DF}"/>
              </a:ext>
            </a:extLst>
          </p:cNvPr>
          <p:cNvSpPr/>
          <p:nvPr/>
        </p:nvSpPr>
        <p:spPr>
          <a:xfrm>
            <a:off x="9846110" y="2980325"/>
            <a:ext cx="1291016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 Thread #2</a:t>
            </a:r>
            <a:endParaRPr kumimoji="1" lang="ko-Kore-KR" altLang="en-US" sz="1200"/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6DFE5E44-29C7-E286-7EC1-2D9759DFEF5E}"/>
              </a:ext>
            </a:extLst>
          </p:cNvPr>
          <p:cNvCxnSpPr>
            <a:cxnSpLocks/>
            <a:stCxn id="3" idx="2"/>
            <a:endCxn id="85" idx="0"/>
          </p:cNvCxnSpPr>
          <p:nvPr/>
        </p:nvCxnSpPr>
        <p:spPr>
          <a:xfrm flipH="1">
            <a:off x="6993486" y="1846371"/>
            <a:ext cx="1" cy="229043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2CCC9D0A-7423-D06D-F1F8-B31C826F93BE}"/>
              </a:ext>
            </a:extLst>
          </p:cNvPr>
          <p:cNvCxnSpPr>
            <a:cxnSpLocks/>
            <a:stCxn id="33" idx="3"/>
            <a:endCxn id="36" idx="1"/>
          </p:cNvCxnSpPr>
          <p:nvPr/>
        </p:nvCxnSpPr>
        <p:spPr>
          <a:xfrm>
            <a:off x="7422737" y="3179108"/>
            <a:ext cx="2423373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12F49B6B-6A7E-C9FF-B206-9F8C15DF3B8A}"/>
              </a:ext>
            </a:extLst>
          </p:cNvPr>
          <p:cNvSpPr/>
          <p:nvPr/>
        </p:nvSpPr>
        <p:spPr>
          <a:xfrm>
            <a:off x="6008787" y="2075414"/>
            <a:ext cx="1969397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#1</a:t>
            </a:r>
            <a:endParaRPr kumimoji="1" lang="ko-Kore-KR" altLang="en-US" sz="1200"/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8FB366CD-E740-F645-7F08-0CB24A0DF8C0}"/>
              </a:ext>
            </a:extLst>
          </p:cNvPr>
          <p:cNvCxnSpPr>
            <a:stCxn id="7" idx="3"/>
            <a:endCxn id="39" idx="1"/>
          </p:cNvCxnSpPr>
          <p:nvPr/>
        </p:nvCxnSpPr>
        <p:spPr>
          <a:xfrm>
            <a:off x="2523293" y="1429473"/>
            <a:ext cx="435680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>
            <a:extLst>
              <a:ext uri="{FF2B5EF4-FFF2-40B4-BE49-F238E27FC236}">
                <a16:creationId xmlns:a16="http://schemas.microsoft.com/office/drawing/2014/main" id="{5501AA5B-130D-1F6B-1A9F-B52B0CEB8B7B}"/>
              </a:ext>
            </a:extLst>
          </p:cNvPr>
          <p:cNvSpPr txBox="1"/>
          <p:nvPr/>
        </p:nvSpPr>
        <p:spPr>
          <a:xfrm>
            <a:off x="8438336" y="2959061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JetBrains Mono"/>
              </a:rPr>
              <a:t>Y</a:t>
            </a:r>
            <a:endParaRPr lang="en-US" altLang="ko-Kore-KR" sz="1000">
              <a:effectLst/>
              <a:latin typeface="JetBrains Mono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3E736B01-00F8-0962-384E-5101F0925574}"/>
              </a:ext>
            </a:extLst>
          </p:cNvPr>
          <p:cNvSpPr txBox="1"/>
          <p:nvPr/>
        </p:nvSpPr>
        <p:spPr>
          <a:xfrm>
            <a:off x="6975024" y="1806584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JetBrains Mono"/>
              </a:rPr>
              <a:t>N</a:t>
            </a:r>
          </a:p>
        </p:txBody>
      </p: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267FEB3F-F3B5-A0D9-2496-D08AC78273B5}"/>
              </a:ext>
            </a:extLst>
          </p:cNvPr>
          <p:cNvSpPr/>
          <p:nvPr/>
        </p:nvSpPr>
        <p:spPr>
          <a:xfrm>
            <a:off x="6577008" y="1013414"/>
            <a:ext cx="832957" cy="832957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304540-D400-0C0A-F38B-13AEFAA2DBAB}"/>
              </a:ext>
            </a:extLst>
          </p:cNvPr>
          <p:cNvSpPr txBox="1"/>
          <p:nvPr/>
        </p:nvSpPr>
        <p:spPr>
          <a:xfrm>
            <a:off x="6562706" y="1279050"/>
            <a:ext cx="832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900"/>
              <a:t>ThreadPool</a:t>
            </a:r>
          </a:p>
          <a:p>
            <a:pPr algn="ctr"/>
            <a:r>
              <a:rPr kumimoji="1" lang="en-US" altLang="ko-Kore-KR" sz="900"/>
              <a:t>Executor?</a:t>
            </a:r>
            <a:endParaRPr kumimoji="1" lang="ko-Kore-KR" altLang="en-US" sz="900"/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DA767F2-12EC-BBBC-4F3A-B8C43181D192}"/>
              </a:ext>
            </a:extLst>
          </p:cNvPr>
          <p:cNvCxnSpPr>
            <a:cxnSpLocks/>
            <a:stCxn id="39" idx="3"/>
            <a:endCxn id="3" idx="1"/>
          </p:cNvCxnSpPr>
          <p:nvPr/>
        </p:nvCxnSpPr>
        <p:spPr>
          <a:xfrm>
            <a:off x="4069872" y="1429473"/>
            <a:ext cx="2507136" cy="42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6CB65533-E00E-1D43-BFAC-6A2C20C283F5}"/>
              </a:ext>
            </a:extLst>
          </p:cNvPr>
          <p:cNvSpPr/>
          <p:nvPr/>
        </p:nvSpPr>
        <p:spPr>
          <a:xfrm>
            <a:off x="9846110" y="1231110"/>
            <a:ext cx="1291016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 Thread #1</a:t>
            </a:r>
            <a:endParaRPr kumimoji="1" lang="ko-Kore-KR" altLang="en-US" sz="1200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DA7F839C-79B6-EEA7-F85A-F9413688ED93}"/>
              </a:ext>
            </a:extLst>
          </p:cNvPr>
          <p:cNvCxnSpPr>
            <a:cxnSpLocks/>
            <a:stCxn id="3" idx="3"/>
            <a:endCxn id="6" idx="1"/>
          </p:cNvCxnSpPr>
          <p:nvPr/>
        </p:nvCxnSpPr>
        <p:spPr>
          <a:xfrm>
            <a:off x="7409965" y="1429893"/>
            <a:ext cx="2436145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FABDC99-C7DA-3A20-0EB5-46398A62AA8F}"/>
              </a:ext>
            </a:extLst>
          </p:cNvPr>
          <p:cNvSpPr txBox="1"/>
          <p:nvPr/>
        </p:nvSpPr>
        <p:spPr>
          <a:xfrm>
            <a:off x="8418185" y="1217495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JetBrains Mono"/>
              </a:rPr>
              <a:t>Y</a:t>
            </a:r>
            <a:endParaRPr lang="en-US" altLang="ko-Kore-KR" sz="1000">
              <a:effectLst/>
              <a:latin typeface="JetBrains Mono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1C47CE16-789E-D299-E48D-22F825AC0C19}"/>
              </a:ext>
            </a:extLst>
          </p:cNvPr>
          <p:cNvCxnSpPr>
            <a:cxnSpLocks/>
            <a:stCxn id="33" idx="2"/>
            <a:endCxn id="21" idx="0"/>
          </p:cNvCxnSpPr>
          <p:nvPr/>
        </p:nvCxnSpPr>
        <p:spPr>
          <a:xfrm flipH="1">
            <a:off x="7006258" y="3595586"/>
            <a:ext cx="1" cy="25785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E49E95B-429A-2D1B-9A1B-06010001AAEC}"/>
              </a:ext>
            </a:extLst>
          </p:cNvPr>
          <p:cNvSpPr/>
          <p:nvPr/>
        </p:nvSpPr>
        <p:spPr>
          <a:xfrm>
            <a:off x="6021559" y="3853436"/>
            <a:ext cx="1969397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</a:t>
            </a:r>
            <a:r>
              <a:rPr kumimoji="1" lang="en-US" altLang="ko-KR" sz="1200"/>
              <a:t>2</a:t>
            </a:r>
            <a:endParaRPr kumimoji="1" lang="ko-Kore-KR" altLang="en-US" sz="12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C8E7C13-698C-5AB8-C03E-9F3D70F9AB7D}"/>
              </a:ext>
            </a:extLst>
          </p:cNvPr>
          <p:cNvSpPr txBox="1"/>
          <p:nvPr/>
        </p:nvSpPr>
        <p:spPr>
          <a:xfrm>
            <a:off x="6975989" y="3553390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JetBrains Mono"/>
              </a:rPr>
              <a:t>N</a:t>
            </a:r>
          </a:p>
        </p:txBody>
      </p:sp>
      <p:sp>
        <p:nvSpPr>
          <p:cNvPr id="42" name="다이아몬드 41">
            <a:extLst>
              <a:ext uri="{FF2B5EF4-FFF2-40B4-BE49-F238E27FC236}">
                <a16:creationId xmlns:a16="http://schemas.microsoft.com/office/drawing/2014/main" id="{5207C689-FEB0-0722-F83F-DDD2EE715A3F}"/>
              </a:ext>
            </a:extLst>
          </p:cNvPr>
          <p:cNvSpPr/>
          <p:nvPr/>
        </p:nvSpPr>
        <p:spPr>
          <a:xfrm>
            <a:off x="6588816" y="4572452"/>
            <a:ext cx="832957" cy="832957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F4439F98-95EC-947C-5B33-5BA8B37C2CC2}"/>
              </a:ext>
            </a:extLst>
          </p:cNvPr>
          <p:cNvSpPr/>
          <p:nvPr/>
        </p:nvSpPr>
        <p:spPr>
          <a:xfrm>
            <a:off x="2615501" y="4582687"/>
            <a:ext cx="1799729" cy="8124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CompletableFuture #2</a:t>
            </a:r>
          </a:p>
          <a:p>
            <a:pPr algn="ctr"/>
            <a:endParaRPr kumimoji="1" lang="en-US" altLang="ko-Kore-KR" sz="1200"/>
          </a:p>
          <a:p>
            <a:pPr algn="ctr"/>
            <a:endParaRPr kumimoji="1" lang="en-US" altLang="ko-Kore-KR" sz="120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26C60B7-046C-B822-240F-09CF937ABE8A}"/>
              </a:ext>
            </a:extLst>
          </p:cNvPr>
          <p:cNvSpPr txBox="1"/>
          <p:nvPr/>
        </p:nvSpPr>
        <p:spPr>
          <a:xfrm>
            <a:off x="6596167" y="4832052"/>
            <a:ext cx="832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900"/>
              <a:t>ThreadPool</a:t>
            </a:r>
          </a:p>
          <a:p>
            <a:pPr algn="ctr"/>
            <a:r>
              <a:rPr kumimoji="1" lang="en-US" altLang="ko-Kore-KR" sz="900"/>
              <a:t>Executor?</a:t>
            </a:r>
            <a:endParaRPr kumimoji="1" lang="ko-Kore-KR" altLang="en-US" sz="90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9136D534-BAB3-EC89-8564-1D65E812583D}"/>
              </a:ext>
            </a:extLst>
          </p:cNvPr>
          <p:cNvSpPr/>
          <p:nvPr/>
        </p:nvSpPr>
        <p:spPr>
          <a:xfrm>
            <a:off x="2955370" y="4988931"/>
            <a:ext cx="1110899" cy="29807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UniAccept</a:t>
            </a: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436A0341-FF1F-1A74-C37A-C2DAA16F1531}"/>
              </a:ext>
            </a:extLst>
          </p:cNvPr>
          <p:cNvCxnSpPr>
            <a:cxnSpLocks/>
            <a:stCxn id="44" idx="3"/>
            <a:endCxn id="42" idx="1"/>
          </p:cNvCxnSpPr>
          <p:nvPr/>
        </p:nvCxnSpPr>
        <p:spPr>
          <a:xfrm flipV="1">
            <a:off x="4415230" y="4988931"/>
            <a:ext cx="2173586" cy="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3DB786BF-55AD-2FAA-6B3C-2C1D602F12DE}"/>
              </a:ext>
            </a:extLst>
          </p:cNvPr>
          <p:cNvSpPr/>
          <p:nvPr/>
        </p:nvSpPr>
        <p:spPr>
          <a:xfrm>
            <a:off x="9846110" y="4790148"/>
            <a:ext cx="1291016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 Thread #3</a:t>
            </a:r>
            <a:endParaRPr kumimoji="1" lang="ko-Kore-KR" altLang="en-US" sz="1200"/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A297B0E1-14A6-BDD5-04C9-A6F28C0A8054}"/>
              </a:ext>
            </a:extLst>
          </p:cNvPr>
          <p:cNvCxnSpPr>
            <a:cxnSpLocks/>
            <a:stCxn id="42" idx="3"/>
            <a:endCxn id="48" idx="1"/>
          </p:cNvCxnSpPr>
          <p:nvPr/>
        </p:nvCxnSpPr>
        <p:spPr>
          <a:xfrm>
            <a:off x="7421773" y="4988931"/>
            <a:ext cx="2424337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FDB8C1B2-0679-C348-76E3-28D7A365D370}"/>
              </a:ext>
            </a:extLst>
          </p:cNvPr>
          <p:cNvSpPr txBox="1"/>
          <p:nvPr/>
        </p:nvSpPr>
        <p:spPr>
          <a:xfrm>
            <a:off x="8437372" y="4768884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JetBrains Mono"/>
              </a:rPr>
              <a:t>Y</a:t>
            </a:r>
            <a:endParaRPr lang="en-US" altLang="ko-Kore-KR" sz="1000">
              <a:effectLst/>
              <a:latin typeface="JetBrains Mono"/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FB91AA3A-67DF-43A9-2491-B7209A271EC1}"/>
              </a:ext>
            </a:extLst>
          </p:cNvPr>
          <p:cNvCxnSpPr>
            <a:cxnSpLocks/>
            <a:stCxn id="42" idx="2"/>
            <a:endCxn id="52" idx="0"/>
          </p:cNvCxnSpPr>
          <p:nvPr/>
        </p:nvCxnSpPr>
        <p:spPr>
          <a:xfrm flipH="1">
            <a:off x="7005294" y="5405409"/>
            <a:ext cx="1" cy="25785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5989FC9E-F608-B4F3-D86E-1B78AADF6F4A}"/>
              </a:ext>
            </a:extLst>
          </p:cNvPr>
          <p:cNvSpPr/>
          <p:nvPr/>
        </p:nvSpPr>
        <p:spPr>
          <a:xfrm>
            <a:off x="6020595" y="5663259"/>
            <a:ext cx="1969397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</a:t>
            </a:r>
            <a:r>
              <a:rPr kumimoji="1" lang="en-US" altLang="ko-KR" sz="1200"/>
              <a:t>3</a:t>
            </a:r>
            <a:endParaRPr kumimoji="1" lang="ko-Kore-KR" altLang="en-US" sz="120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BD82D2E-0FDF-85C8-CDA1-FE7BDBDF638C}"/>
              </a:ext>
            </a:extLst>
          </p:cNvPr>
          <p:cNvSpPr txBox="1"/>
          <p:nvPr/>
        </p:nvSpPr>
        <p:spPr>
          <a:xfrm>
            <a:off x="6975025" y="5363213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JetBrains Mono"/>
              </a:rPr>
              <a:t>N</a:t>
            </a:r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920965F5-1703-4238-9E48-37C38D3CA413}"/>
              </a:ext>
            </a:extLst>
          </p:cNvPr>
          <p:cNvCxnSpPr>
            <a:stCxn id="39" idx="2"/>
            <a:endCxn id="14" idx="0"/>
          </p:cNvCxnSpPr>
          <p:nvPr/>
        </p:nvCxnSpPr>
        <p:spPr>
          <a:xfrm>
            <a:off x="3514423" y="1583530"/>
            <a:ext cx="1907" cy="11893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1B3E1AEE-9AFA-6549-729F-6155A3F61A05}"/>
              </a:ext>
            </a:extLst>
          </p:cNvPr>
          <p:cNvCxnSpPr>
            <a:cxnSpLocks/>
            <a:stCxn id="14" idx="2"/>
            <a:endCxn id="44" idx="0"/>
          </p:cNvCxnSpPr>
          <p:nvPr/>
        </p:nvCxnSpPr>
        <p:spPr>
          <a:xfrm flipH="1">
            <a:off x="3515366" y="3585353"/>
            <a:ext cx="964" cy="9973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2A9D2603-8C52-1201-51E6-17B7A9AAA0D1}"/>
              </a:ext>
            </a:extLst>
          </p:cNvPr>
          <p:cNvSpPr txBox="1"/>
          <p:nvPr/>
        </p:nvSpPr>
        <p:spPr>
          <a:xfrm>
            <a:off x="2242540" y="937897"/>
            <a:ext cx="12031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/>
              <a:t>supplyAsync()</a:t>
            </a:r>
            <a:endParaRPr kumimoji="1" lang="ko-Kore-KR" altLang="en-US" sz="120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42AB32A5-EF13-BBFE-BE23-3A48C8ACB8D6}"/>
              </a:ext>
            </a:extLst>
          </p:cNvPr>
          <p:cNvSpPr txBox="1"/>
          <p:nvPr/>
        </p:nvSpPr>
        <p:spPr>
          <a:xfrm>
            <a:off x="1348512" y="3004557"/>
            <a:ext cx="14689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/>
              <a:t>thenApplyAsync()</a:t>
            </a:r>
            <a:endParaRPr kumimoji="1" lang="ko-Kore-KR" altLang="en-US" sz="120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176F506D-DC65-74CA-C794-B498EF20E014}"/>
              </a:ext>
            </a:extLst>
          </p:cNvPr>
          <p:cNvSpPr txBox="1"/>
          <p:nvPr/>
        </p:nvSpPr>
        <p:spPr>
          <a:xfrm>
            <a:off x="1268724" y="4883437"/>
            <a:ext cx="16284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/>
              <a:t>thenAcceptAsync()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FC895A7-3C18-0050-F430-5E682F4222D6}"/>
              </a:ext>
            </a:extLst>
          </p:cNvPr>
          <p:cNvSpPr txBox="1"/>
          <p:nvPr/>
        </p:nvSpPr>
        <p:spPr>
          <a:xfrm>
            <a:off x="3523723" y="3936723"/>
            <a:ext cx="231590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>
                <a:effectLst/>
                <a:latin typeface="JetBrains Mono"/>
              </a:rPr>
              <a:t>completeValue(function.apply(x))</a:t>
            </a: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E4B5C370-B642-E17F-0402-D69EB032101D}"/>
              </a:ext>
            </a:extLst>
          </p:cNvPr>
          <p:cNvSpPr/>
          <p:nvPr/>
        </p:nvSpPr>
        <p:spPr>
          <a:xfrm>
            <a:off x="2532257" y="6061350"/>
            <a:ext cx="1969397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Main Thread</a:t>
            </a:r>
            <a:endParaRPr kumimoji="1" lang="ko-Kore-KR" altLang="en-US" sz="1200"/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A5CC7C8D-8B15-CB21-53B0-21BBBAD9C772}"/>
              </a:ext>
            </a:extLst>
          </p:cNvPr>
          <p:cNvCxnSpPr>
            <a:cxnSpLocks/>
            <a:stCxn id="44" idx="2"/>
            <a:endCxn id="72" idx="0"/>
          </p:cNvCxnSpPr>
          <p:nvPr/>
        </p:nvCxnSpPr>
        <p:spPr>
          <a:xfrm>
            <a:off x="3515366" y="5395176"/>
            <a:ext cx="1590" cy="66617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13A70B43-98AB-728C-81C7-CDDC39FDB9C2}"/>
              </a:ext>
            </a:extLst>
          </p:cNvPr>
          <p:cNvSpPr txBox="1"/>
          <p:nvPr/>
        </p:nvSpPr>
        <p:spPr>
          <a:xfrm>
            <a:off x="3601795" y="5547046"/>
            <a:ext cx="22294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>
                <a:effectLst/>
                <a:latin typeface="JetBrains Mono"/>
              </a:rPr>
              <a:t>consumer.accept())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156F7A-0968-9103-A85E-88E10EE31967}"/>
              </a:ext>
            </a:extLst>
          </p:cNvPr>
          <p:cNvSpPr txBox="1"/>
          <p:nvPr/>
        </p:nvSpPr>
        <p:spPr>
          <a:xfrm>
            <a:off x="257394" y="178003"/>
            <a:ext cx="740903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풀 설정</a:t>
            </a:r>
            <a:endParaRPr lang="en-US" altLang="ko-Kore-KR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78232171"/>
      </p:ext>
    </p:extLst>
  </p:cSld>
  <p:clrMapOvr>
    <a:masterClrMapping/>
  </p:clrMapOvr>
</p:sld>
</file>

<file path=ppt/slides/slide4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CD183E0D-A97E-08E5-1553-12DD1FC17D1A}"/>
              </a:ext>
            </a:extLst>
          </p:cNvPr>
          <p:cNvSpPr/>
          <p:nvPr/>
        </p:nvSpPr>
        <p:spPr>
          <a:xfrm>
            <a:off x="3525214" y="1052557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AsyncSupply</a:t>
            </a: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6EFD3E1C-88C8-5D15-A382-B2F1FE098BE0}"/>
              </a:ext>
            </a:extLst>
          </p:cNvPr>
          <p:cNvSpPr/>
          <p:nvPr/>
        </p:nvSpPr>
        <p:spPr>
          <a:xfrm>
            <a:off x="3525212" y="2605665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49946646-AD88-7653-8658-F2237DA2FFEC}"/>
              </a:ext>
            </a:extLst>
          </p:cNvPr>
          <p:cNvSpPr/>
          <p:nvPr/>
        </p:nvSpPr>
        <p:spPr>
          <a:xfrm>
            <a:off x="3525212" y="1818882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5A033BB8-E207-069E-1AF5-8DA30DED6982}"/>
              </a:ext>
            </a:extLst>
          </p:cNvPr>
          <p:cNvSpPr/>
          <p:nvPr/>
        </p:nvSpPr>
        <p:spPr>
          <a:xfrm>
            <a:off x="3525210" y="5615283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UniAccept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6EF70110-0973-0236-73A3-6E8DD938204A}"/>
              </a:ext>
            </a:extLst>
          </p:cNvPr>
          <p:cNvSpPr txBox="1"/>
          <p:nvPr/>
        </p:nvSpPr>
        <p:spPr>
          <a:xfrm>
            <a:off x="259299" y="948570"/>
            <a:ext cx="3045982" cy="5416868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},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},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},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200">
              <a:solidFill>
                <a:srgbClr val="E8BA36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600"/>
              </a:spcBef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. 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},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600"/>
              </a:spcBef>
            </a:pP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Java"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A7D2C715-9EEE-C6E0-5F48-EF8804516BC4}"/>
              </a:ext>
            </a:extLst>
          </p:cNvPr>
          <p:cNvSpPr/>
          <p:nvPr/>
        </p:nvSpPr>
        <p:spPr>
          <a:xfrm>
            <a:off x="3525212" y="4056637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6F409613-9A02-DA8D-F8EA-BB0A5AE3680F}"/>
              </a:ext>
            </a:extLst>
          </p:cNvPr>
          <p:cNvSpPr/>
          <p:nvPr/>
        </p:nvSpPr>
        <p:spPr>
          <a:xfrm>
            <a:off x="3525212" y="3330410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020EBE51-27A3-15C5-A961-07010109AC8C}"/>
              </a:ext>
            </a:extLst>
          </p:cNvPr>
          <p:cNvSpPr/>
          <p:nvPr/>
        </p:nvSpPr>
        <p:spPr>
          <a:xfrm>
            <a:off x="3525212" y="4880697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16282326-3D15-9706-8424-62B1A2661066}"/>
              </a:ext>
            </a:extLst>
          </p:cNvPr>
          <p:cNvSpPr/>
          <p:nvPr/>
        </p:nvSpPr>
        <p:spPr>
          <a:xfrm>
            <a:off x="5379145" y="2606115"/>
            <a:ext cx="1969397" cy="397566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Pool-thread #1</a:t>
            </a:r>
            <a:endParaRPr kumimoji="1" lang="ko-Kore-KR" altLang="en-US" sz="1200"/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94CDBD87-8F24-86D0-123E-F21972EB6ACA}"/>
              </a:ext>
            </a:extLst>
          </p:cNvPr>
          <p:cNvSpPr/>
          <p:nvPr/>
        </p:nvSpPr>
        <p:spPr>
          <a:xfrm>
            <a:off x="5361864" y="1052557"/>
            <a:ext cx="1969397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#1</a:t>
            </a:r>
            <a:endParaRPr kumimoji="1" lang="ko-Kore-KR" altLang="en-US" sz="1200"/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743C3970-5E99-9D06-3A99-21B1BCF746B9}"/>
              </a:ext>
            </a:extLst>
          </p:cNvPr>
          <p:cNvSpPr/>
          <p:nvPr/>
        </p:nvSpPr>
        <p:spPr>
          <a:xfrm>
            <a:off x="5379145" y="1818882"/>
            <a:ext cx="1969397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#2</a:t>
            </a:r>
            <a:endParaRPr kumimoji="1" lang="ko-Kore-KR" altLang="en-US" sz="1200"/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B50D5746-C4DC-716D-85CA-59288E87B1FE}"/>
              </a:ext>
            </a:extLst>
          </p:cNvPr>
          <p:cNvSpPr/>
          <p:nvPr/>
        </p:nvSpPr>
        <p:spPr>
          <a:xfrm>
            <a:off x="5379145" y="3330410"/>
            <a:ext cx="1969397" cy="39756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Pool-thread #2</a:t>
            </a:r>
            <a:endParaRPr kumimoji="1" lang="ko-Kore-KR" altLang="en-US" sz="1200"/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1589359B-6CA9-D937-9B95-50307385AE89}"/>
              </a:ext>
            </a:extLst>
          </p:cNvPr>
          <p:cNvSpPr/>
          <p:nvPr/>
        </p:nvSpPr>
        <p:spPr>
          <a:xfrm>
            <a:off x="5379145" y="4056637"/>
            <a:ext cx="1969397" cy="397566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Pool-thread #2</a:t>
            </a:r>
            <a:endParaRPr kumimoji="1" lang="ko-Kore-KR" altLang="en-US" sz="1200"/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8FE53A90-999C-7FD3-3972-3128DBDDFED0}"/>
              </a:ext>
            </a:extLst>
          </p:cNvPr>
          <p:cNvSpPr/>
          <p:nvPr/>
        </p:nvSpPr>
        <p:spPr>
          <a:xfrm>
            <a:off x="5379145" y="4880697"/>
            <a:ext cx="1969397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#3</a:t>
            </a:r>
            <a:endParaRPr kumimoji="1" lang="ko-Kore-KR" altLang="en-US" sz="1200"/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08A98451-A8B3-A613-1DAF-ED63AE2AF4C4}"/>
              </a:ext>
            </a:extLst>
          </p:cNvPr>
          <p:cNvSpPr/>
          <p:nvPr/>
        </p:nvSpPr>
        <p:spPr>
          <a:xfrm>
            <a:off x="5379145" y="5615283"/>
            <a:ext cx="1969397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#4</a:t>
            </a:r>
            <a:endParaRPr kumimoji="1" lang="ko-Kore-KR" altLang="en-US" sz="1200"/>
          </a:p>
        </p:txBody>
      </p:sp>
      <p:cxnSp>
        <p:nvCxnSpPr>
          <p:cNvPr id="177" name="직선 화살표 연결선 176">
            <a:extLst>
              <a:ext uri="{FF2B5EF4-FFF2-40B4-BE49-F238E27FC236}">
                <a16:creationId xmlns:a16="http://schemas.microsoft.com/office/drawing/2014/main" id="{3E647E24-AA08-457B-7E38-BD43FA9B8E57}"/>
              </a:ext>
            </a:extLst>
          </p:cNvPr>
          <p:cNvCxnSpPr>
            <a:stCxn id="168" idx="1"/>
            <a:endCxn id="138" idx="3"/>
          </p:cNvCxnSpPr>
          <p:nvPr/>
        </p:nvCxnSpPr>
        <p:spPr>
          <a:xfrm flipH="1">
            <a:off x="4636113" y="1251340"/>
            <a:ext cx="7257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직선 화살표 연결선 1">
            <a:extLst>
              <a:ext uri="{FF2B5EF4-FFF2-40B4-BE49-F238E27FC236}">
                <a16:creationId xmlns:a16="http://schemas.microsoft.com/office/drawing/2014/main" id="{96C81655-2212-46E9-F513-C208F4C5921F}"/>
              </a:ext>
            </a:extLst>
          </p:cNvPr>
          <p:cNvCxnSpPr>
            <a:cxnSpLocks/>
            <a:stCxn id="169" idx="1"/>
            <a:endCxn id="143" idx="3"/>
          </p:cNvCxnSpPr>
          <p:nvPr/>
        </p:nvCxnSpPr>
        <p:spPr>
          <a:xfrm flipH="1">
            <a:off x="4636111" y="2017665"/>
            <a:ext cx="7430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F616FB80-8943-4101-F251-8910ADBBC368}"/>
              </a:ext>
            </a:extLst>
          </p:cNvPr>
          <p:cNvCxnSpPr>
            <a:cxnSpLocks/>
            <a:stCxn id="167" idx="1"/>
            <a:endCxn id="141" idx="3"/>
          </p:cNvCxnSpPr>
          <p:nvPr/>
        </p:nvCxnSpPr>
        <p:spPr>
          <a:xfrm flipH="1" flipV="1">
            <a:off x="4636111" y="2804448"/>
            <a:ext cx="743034" cy="4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14312178-1A82-3251-0E5D-EA2AC6263407}"/>
              </a:ext>
            </a:extLst>
          </p:cNvPr>
          <p:cNvCxnSpPr>
            <a:cxnSpLocks/>
            <a:stCxn id="171" idx="1"/>
            <a:endCxn id="163" idx="3"/>
          </p:cNvCxnSpPr>
          <p:nvPr/>
        </p:nvCxnSpPr>
        <p:spPr>
          <a:xfrm flipH="1">
            <a:off x="4636111" y="3529193"/>
            <a:ext cx="7430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24AFA66D-1DFF-AE88-E623-60FFB080FD58}"/>
              </a:ext>
            </a:extLst>
          </p:cNvPr>
          <p:cNvCxnSpPr>
            <a:cxnSpLocks/>
            <a:stCxn id="172" idx="1"/>
            <a:endCxn id="162" idx="3"/>
          </p:cNvCxnSpPr>
          <p:nvPr/>
        </p:nvCxnSpPr>
        <p:spPr>
          <a:xfrm flipH="1">
            <a:off x="4636111" y="4255420"/>
            <a:ext cx="7430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5D42745D-3A24-3E2F-E313-596EF44230D6}"/>
              </a:ext>
            </a:extLst>
          </p:cNvPr>
          <p:cNvCxnSpPr>
            <a:cxnSpLocks/>
            <a:stCxn id="173" idx="1"/>
            <a:endCxn id="164" idx="3"/>
          </p:cNvCxnSpPr>
          <p:nvPr/>
        </p:nvCxnSpPr>
        <p:spPr>
          <a:xfrm flipH="1">
            <a:off x="4636111" y="5079480"/>
            <a:ext cx="7430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BABD5DE7-3364-AB88-1C02-D2F9B7314388}"/>
              </a:ext>
            </a:extLst>
          </p:cNvPr>
          <p:cNvCxnSpPr>
            <a:cxnSpLocks/>
            <a:stCxn id="175" idx="1"/>
            <a:endCxn id="149" idx="3"/>
          </p:cNvCxnSpPr>
          <p:nvPr/>
        </p:nvCxnSpPr>
        <p:spPr>
          <a:xfrm flipH="1">
            <a:off x="4636109" y="5814066"/>
            <a:ext cx="74303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37B2B51-EEAA-AA95-3F73-8B5254CAF02A}"/>
              </a:ext>
            </a:extLst>
          </p:cNvPr>
          <p:cNvSpPr txBox="1"/>
          <p:nvPr/>
        </p:nvSpPr>
        <p:spPr>
          <a:xfrm>
            <a:off x="201800" y="316778"/>
            <a:ext cx="31034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풀과 비동기 작업</a:t>
            </a:r>
            <a:endParaRPr lang="en-US" altLang="ko-Kore-KR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3FCBEC1-5F56-3B52-6DE6-F9D8CAD64001}"/>
              </a:ext>
            </a:extLst>
          </p:cNvPr>
          <p:cNvSpPr txBox="1"/>
          <p:nvPr/>
        </p:nvSpPr>
        <p:spPr>
          <a:xfrm>
            <a:off x="7500711" y="935328"/>
            <a:ext cx="4562102" cy="20082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순차적 비동기 작업에서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Work-Stealing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기반으로 수행되기 때문에 비동기 함수로 실행되더라도 반드시 새로운 스레드가 생성되지 않을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이것은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자체 최적화에 따른 처리방식 일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실행되는 비동기 작업은 설정한 코어 사이즈 개수 만큼 새로운 스레드가 생성됨을 알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64805248"/>
      </p:ext>
    </p:extLst>
  </p:cSld>
  <p:clrMapOvr>
    <a:masterClrMapping/>
  </p:clrMapOvr>
</p:sld>
</file>

<file path=ppt/slides/slide4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911560" y="2748045"/>
            <a:ext cx="8368880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어플리케이션 예제</a:t>
            </a:r>
            <a:endParaRPr lang="en-US" altLang="ko-KR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34120087"/>
      </p:ext>
    </p:extLst>
  </p:cSld>
  <p:clrMapOvr>
    <a:masterClrMapping/>
  </p:clrMapOvr>
</p:sld>
</file>

<file path=ppt/slides/slide4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>
            <a:extLst>
              <a:ext uri="{FF2B5EF4-FFF2-40B4-BE49-F238E27FC236}">
                <a16:creationId xmlns:a16="http://schemas.microsoft.com/office/drawing/2014/main" id="{8113E854-0393-9AF6-E0A7-1E41DECF3889}"/>
              </a:ext>
            </a:extLst>
          </p:cNvPr>
          <p:cNvSpPr/>
          <p:nvPr/>
        </p:nvSpPr>
        <p:spPr>
          <a:xfrm>
            <a:off x="2906642" y="171608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49B2692D-BFCE-E42C-558F-708A91D0AA8E}"/>
              </a:ext>
            </a:extLst>
          </p:cNvPr>
          <p:cNvSpPr/>
          <p:nvPr/>
        </p:nvSpPr>
        <p:spPr>
          <a:xfrm>
            <a:off x="3012952" y="201672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850C664D-9EF2-1BF5-6A3D-DB6506D3098F}"/>
              </a:ext>
            </a:extLst>
          </p:cNvPr>
          <p:cNvSpPr/>
          <p:nvPr/>
        </p:nvSpPr>
        <p:spPr>
          <a:xfrm>
            <a:off x="3275151" y="236654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1F6BC998-6290-6F0D-DD1E-9C5F60DA2563}"/>
              </a:ext>
            </a:extLst>
          </p:cNvPr>
          <p:cNvSpPr/>
          <p:nvPr/>
        </p:nvSpPr>
        <p:spPr>
          <a:xfrm>
            <a:off x="3544364" y="269399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0A67ECFA-0DB8-18A4-81AD-721A28EDF36F}"/>
              </a:ext>
            </a:extLst>
          </p:cNvPr>
          <p:cNvSpPr/>
          <p:nvPr/>
        </p:nvSpPr>
        <p:spPr>
          <a:xfrm>
            <a:off x="4258613" y="267984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07034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직사각형 53">
            <a:extLst>
              <a:ext uri="{FF2B5EF4-FFF2-40B4-BE49-F238E27FC236}">
                <a16:creationId xmlns:a16="http://schemas.microsoft.com/office/drawing/2014/main" id="{7E553F75-3A68-228E-1FB2-CC7A76DAF77D}"/>
              </a:ext>
            </a:extLst>
          </p:cNvPr>
          <p:cNvSpPr/>
          <p:nvPr/>
        </p:nvSpPr>
        <p:spPr>
          <a:xfrm>
            <a:off x="6126273" y="3215802"/>
            <a:ext cx="3625026" cy="2496703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2DC047BD-D070-3C95-9704-137A2C5ADD63}"/>
              </a:ext>
            </a:extLst>
          </p:cNvPr>
          <p:cNvSpPr/>
          <p:nvPr/>
        </p:nvSpPr>
        <p:spPr>
          <a:xfrm>
            <a:off x="578081" y="3188996"/>
            <a:ext cx="3216919" cy="2523508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31406" y="620283"/>
            <a:ext cx="4418361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생성은 크게 두가지 형태로 구현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D095D129-8B54-E084-696E-51C3DD3A758E}"/>
              </a:ext>
            </a:extLst>
          </p:cNvPr>
          <p:cNvSpPr/>
          <p:nvPr/>
        </p:nvSpPr>
        <p:spPr>
          <a:xfrm>
            <a:off x="1412955" y="1772850"/>
            <a:ext cx="1299530" cy="34624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18743BF-4732-1F3D-10BE-B052EF74C463}"/>
              </a:ext>
            </a:extLst>
          </p:cNvPr>
          <p:cNvSpPr/>
          <p:nvPr/>
        </p:nvSpPr>
        <p:spPr>
          <a:xfrm>
            <a:off x="1412955" y="2410222"/>
            <a:ext cx="1299530" cy="345870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441A0984-F886-B83F-DFBC-4D13BBAF1B5B}"/>
              </a:ext>
            </a:extLst>
          </p:cNvPr>
          <p:cNvCxnSpPr>
            <a:cxnSpLocks/>
            <a:stCxn id="10" idx="0"/>
            <a:endCxn id="4" idx="2"/>
          </p:cNvCxnSpPr>
          <p:nvPr/>
        </p:nvCxnSpPr>
        <p:spPr>
          <a:xfrm flipV="1">
            <a:off x="2062720" y="2119099"/>
            <a:ext cx="0" cy="291123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14C08E4-D7A4-89F0-B0F7-DD4851513FC9}"/>
              </a:ext>
            </a:extLst>
          </p:cNvPr>
          <p:cNvSpPr txBox="1"/>
          <p:nvPr/>
        </p:nvSpPr>
        <p:spPr>
          <a:xfrm>
            <a:off x="648607" y="4887378"/>
            <a:ext cx="304891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WorkerThread();</a:t>
            </a:r>
            <a:b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0EE2AC-4A02-3372-64E0-F4F32847557F}"/>
              </a:ext>
            </a:extLst>
          </p:cNvPr>
          <p:cNvSpPr txBox="1"/>
          <p:nvPr/>
        </p:nvSpPr>
        <p:spPr>
          <a:xfrm>
            <a:off x="648607" y="3271551"/>
            <a:ext cx="3048918" cy="1615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WorkerThread extends Thread{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</a:p>
          <a:p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run() {</a:t>
            </a:r>
          </a:p>
          <a:p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//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내용</a:t>
            </a:r>
            <a:endParaRPr lang="en-US" altLang="ko-KR" sz="11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R" altLang="en-US" sz="11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F8125D7-E809-A1F2-9B32-C1FE4996F3B2}"/>
              </a:ext>
            </a:extLst>
          </p:cNvPr>
          <p:cNvSpPr/>
          <p:nvPr/>
        </p:nvSpPr>
        <p:spPr>
          <a:xfrm>
            <a:off x="498673" y="1303740"/>
            <a:ext cx="296873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 상속하는 방법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F0A3719-32C3-D37E-E12F-22BAD9CB1481}"/>
              </a:ext>
            </a:extLst>
          </p:cNvPr>
          <p:cNvSpPr/>
          <p:nvPr/>
        </p:nvSpPr>
        <p:spPr>
          <a:xfrm>
            <a:off x="498673" y="5885628"/>
            <a:ext cx="360066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작업내용을 스레드 내부에 직접 재정의해서 실행한다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6FC9BE7D-89FA-8DD7-FF9A-17F6A7AFC488}"/>
              </a:ext>
            </a:extLst>
          </p:cNvPr>
          <p:cNvSpPr/>
          <p:nvPr/>
        </p:nvSpPr>
        <p:spPr>
          <a:xfrm>
            <a:off x="8080010" y="2436642"/>
            <a:ext cx="1045609" cy="34624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60A2E0E-946A-E3BA-426B-1164999D6205}"/>
              </a:ext>
            </a:extLst>
          </p:cNvPr>
          <p:cNvSpPr txBox="1"/>
          <p:nvPr/>
        </p:nvSpPr>
        <p:spPr>
          <a:xfrm>
            <a:off x="6193020" y="3271552"/>
            <a:ext cx="3558279" cy="1615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ExecuteTask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</a:t>
            </a: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Runnable{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run() {</a:t>
            </a:r>
          </a:p>
          <a:p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//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내용</a:t>
            </a:r>
            <a:endParaRPr lang="en-US" altLang="ko-KR" sz="11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R" altLang="en-US" sz="11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DE22ED2-9244-BE94-88A3-86F1152ECEAA}"/>
              </a:ext>
            </a:extLst>
          </p:cNvPr>
          <p:cNvSpPr txBox="1"/>
          <p:nvPr/>
        </p:nvSpPr>
        <p:spPr>
          <a:xfrm>
            <a:off x="6193020" y="4812259"/>
            <a:ext cx="3126723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ExecuteTask();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Thread(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b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F8D9FCE-9D03-5AAE-543D-2B945D1A571B}"/>
              </a:ext>
            </a:extLst>
          </p:cNvPr>
          <p:cNvSpPr txBox="1"/>
          <p:nvPr/>
        </p:nvSpPr>
        <p:spPr>
          <a:xfrm>
            <a:off x="5978003" y="1303741"/>
            <a:ext cx="34380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altLang="ko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인터페이스를 구현하는 방법</a:t>
            </a:r>
            <a:endParaRPr lang="ko-Kore-KR" altLang="en-US" sz="140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20653DD-B090-D861-1739-07A794F4D100}"/>
              </a:ext>
            </a:extLst>
          </p:cNvPr>
          <p:cNvSpPr/>
          <p:nvPr/>
        </p:nvSpPr>
        <p:spPr>
          <a:xfrm>
            <a:off x="6074405" y="5885628"/>
            <a:ext cx="5874159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작업내용을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정의해서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스레드에 전달하면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모서리가 둥근 직사각형 41">
            <a:extLst>
              <a:ext uri="{FF2B5EF4-FFF2-40B4-BE49-F238E27FC236}">
                <a16:creationId xmlns:a16="http://schemas.microsoft.com/office/drawing/2014/main" id="{29DFE562-F211-2AE1-1DF2-182D116AEAAA}"/>
              </a:ext>
            </a:extLst>
          </p:cNvPr>
          <p:cNvSpPr/>
          <p:nvPr/>
        </p:nvSpPr>
        <p:spPr>
          <a:xfrm>
            <a:off x="6273046" y="2439496"/>
            <a:ext cx="1299530" cy="3462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BA1A23C-B210-828B-238B-7EEEF60D2C03}"/>
              </a:ext>
            </a:extLst>
          </p:cNvPr>
          <p:cNvCxnSpPr>
            <a:cxnSpLocks/>
            <a:stCxn id="42" idx="3"/>
          </p:cNvCxnSpPr>
          <p:nvPr/>
        </p:nvCxnSpPr>
        <p:spPr>
          <a:xfrm>
            <a:off x="7572576" y="2612621"/>
            <a:ext cx="507434" cy="0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697EBE18-1DFC-35C0-9E0A-58905FD6DB8A}"/>
              </a:ext>
            </a:extLst>
          </p:cNvPr>
          <p:cNvSpPr/>
          <p:nvPr/>
        </p:nvSpPr>
        <p:spPr>
          <a:xfrm>
            <a:off x="3861747" y="3271551"/>
            <a:ext cx="1773714" cy="8938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 상속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오버라이드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7F9062B-B004-B64B-3357-1E812CB33E18}"/>
              </a:ext>
            </a:extLst>
          </p:cNvPr>
          <p:cNvSpPr/>
          <p:nvPr/>
        </p:nvSpPr>
        <p:spPr>
          <a:xfrm>
            <a:off x="9818046" y="3271551"/>
            <a:ext cx="2024330" cy="11887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인터페이스 구현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오버라이드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 시 생성자에 전달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2A8BA77C-772C-1917-15A5-85DE8E6D6833}"/>
              </a:ext>
            </a:extLst>
          </p:cNvPr>
          <p:cNvCxnSpPr>
            <a:cxnSpLocks/>
          </p:cNvCxnSpPr>
          <p:nvPr/>
        </p:nvCxnSpPr>
        <p:spPr>
          <a:xfrm>
            <a:off x="5728625" y="1608640"/>
            <a:ext cx="0" cy="480427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337276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직사각형 52">
            <a:extLst>
              <a:ext uri="{FF2B5EF4-FFF2-40B4-BE49-F238E27FC236}">
                <a16:creationId xmlns:a16="http://schemas.microsoft.com/office/drawing/2014/main" id="{2DC047BD-D070-3C95-9704-137A2C5ADD63}"/>
              </a:ext>
            </a:extLst>
          </p:cNvPr>
          <p:cNvSpPr/>
          <p:nvPr/>
        </p:nvSpPr>
        <p:spPr>
          <a:xfrm>
            <a:off x="6066556" y="3349490"/>
            <a:ext cx="2332212" cy="1277273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24400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다양한 스레드 생성 패턴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46243" y="506528"/>
            <a:ext cx="4418361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생성하는 다양한 생성 패턴이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0EE2AC-4A02-3372-64E0-F4F32847557F}"/>
              </a:ext>
            </a:extLst>
          </p:cNvPr>
          <p:cNvSpPr txBox="1"/>
          <p:nvPr/>
        </p:nvSpPr>
        <p:spPr>
          <a:xfrm>
            <a:off x="6137081" y="3432045"/>
            <a:ext cx="220113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Thread(new Runnable() 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@Override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run() 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내용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}).start()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F8125D7-E809-A1F2-9B32-C1FE4996F3B2}"/>
              </a:ext>
            </a:extLst>
          </p:cNvPr>
          <p:cNvSpPr/>
          <p:nvPr/>
        </p:nvSpPr>
        <p:spPr>
          <a:xfrm>
            <a:off x="5605642" y="2992442"/>
            <a:ext cx="296873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익명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F0A3719-32C3-D37E-E12F-22BAD9CB1481}"/>
              </a:ext>
            </a:extLst>
          </p:cNvPr>
          <p:cNvSpPr/>
          <p:nvPr/>
        </p:nvSpPr>
        <p:spPr>
          <a:xfrm>
            <a:off x="8469292" y="3349490"/>
            <a:ext cx="2825373" cy="5790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타입을 참조하거나 재활용하지 않고 일회용으로만 사용할 경우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7F2DDDC-25F0-57C8-A8CC-8B369D16D4DD}"/>
              </a:ext>
            </a:extLst>
          </p:cNvPr>
          <p:cNvSpPr/>
          <p:nvPr/>
        </p:nvSpPr>
        <p:spPr>
          <a:xfrm>
            <a:off x="6025475" y="5535966"/>
            <a:ext cx="2377071" cy="682719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F730D5-C0CF-B196-EE8D-26AD76179C38}"/>
              </a:ext>
            </a:extLst>
          </p:cNvPr>
          <p:cNvSpPr txBox="1"/>
          <p:nvPr/>
        </p:nvSpPr>
        <p:spPr>
          <a:xfrm>
            <a:off x="6096000" y="5618521"/>
            <a:ext cx="2627493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Thread(()</a:t>
            </a: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작업내용</a:t>
            </a:r>
            <a:endParaRPr lang="en-US" altLang="ko-KR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).start()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59D45BA-8C87-1C84-A90F-25A5579034DA}"/>
              </a:ext>
            </a:extLst>
          </p:cNvPr>
          <p:cNvSpPr/>
          <p:nvPr/>
        </p:nvSpPr>
        <p:spPr>
          <a:xfrm>
            <a:off x="5564562" y="5178918"/>
            <a:ext cx="382505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람다 방식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AC7C02F-7402-4930-8E3D-9985359D00E5}"/>
              </a:ext>
            </a:extLst>
          </p:cNvPr>
          <p:cNvSpPr/>
          <p:nvPr/>
        </p:nvSpPr>
        <p:spPr>
          <a:xfrm>
            <a:off x="8469292" y="5553606"/>
            <a:ext cx="2988875" cy="5790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람다 형식으로 구현함으로써 코드가 간결해진다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FFE1279-E04C-8B79-718E-63080C110DF4}"/>
              </a:ext>
            </a:extLst>
          </p:cNvPr>
          <p:cNvSpPr/>
          <p:nvPr/>
        </p:nvSpPr>
        <p:spPr>
          <a:xfrm>
            <a:off x="1174328" y="1579005"/>
            <a:ext cx="2990942" cy="680043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560BC13-4EAB-1AD4-7E4C-B5F50EB497D8}"/>
              </a:ext>
            </a:extLst>
          </p:cNvPr>
          <p:cNvSpPr txBox="1"/>
          <p:nvPr/>
        </p:nvSpPr>
        <p:spPr>
          <a:xfrm>
            <a:off x="1244854" y="1661560"/>
            <a:ext cx="2719636" cy="5790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WokerThread();</a:t>
            </a:r>
            <a:b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BFF2D24-94FC-3693-46B5-955EC0DCA1EE}"/>
              </a:ext>
            </a:extLst>
          </p:cNvPr>
          <p:cNvSpPr/>
          <p:nvPr/>
        </p:nvSpPr>
        <p:spPr>
          <a:xfrm>
            <a:off x="731582" y="1176503"/>
            <a:ext cx="296873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상속한 클래스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D7C7D09-B62A-1A97-9AEC-AB53460106C7}"/>
              </a:ext>
            </a:extLst>
          </p:cNvPr>
          <p:cNvSpPr/>
          <p:nvPr/>
        </p:nvSpPr>
        <p:spPr>
          <a:xfrm>
            <a:off x="1164599" y="2387745"/>
            <a:ext cx="3628330" cy="11509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기본적인 방식이며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 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클래스를 반드시 상속받아야 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상속의 특성상 컴파일 타임 시점에 실행코드가 결정되어 동적인 기능 변경이 불가능하다는 단점이 있다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463AD82-B76E-DC4C-D6EE-AC912C2E50C1}"/>
              </a:ext>
            </a:extLst>
          </p:cNvPr>
          <p:cNvSpPr/>
          <p:nvPr/>
        </p:nvSpPr>
        <p:spPr>
          <a:xfrm>
            <a:off x="6025474" y="1533551"/>
            <a:ext cx="3032023" cy="952102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EB35FFC-74AC-EC3F-A2EB-969F74179D9F}"/>
              </a:ext>
            </a:extLst>
          </p:cNvPr>
          <p:cNvSpPr/>
          <p:nvPr/>
        </p:nvSpPr>
        <p:spPr>
          <a:xfrm>
            <a:off x="5564562" y="1176503"/>
            <a:ext cx="382505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구현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95B6148-A88A-291A-FBB2-6A01F9B128E0}"/>
              </a:ext>
            </a:extLst>
          </p:cNvPr>
          <p:cNvSpPr/>
          <p:nvPr/>
        </p:nvSpPr>
        <p:spPr>
          <a:xfrm>
            <a:off x="9183550" y="1434124"/>
            <a:ext cx="2859053" cy="14048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태스크로 활용하는 방식으로서 선호하는 방식이다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스레드와 실행하고자 하는 태스크를 분리함으로써 좀 더 유연하고 확장 가능한 구조로 구현이 가능하다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2EABA77-E424-A13D-76B1-74B2AEDB7AA9}"/>
              </a:ext>
            </a:extLst>
          </p:cNvPr>
          <p:cNvSpPr txBox="1"/>
          <p:nvPr/>
        </p:nvSpPr>
        <p:spPr>
          <a:xfrm>
            <a:off x="6056827" y="1585407"/>
            <a:ext cx="3126723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Execute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Thread(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b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E327900-43D6-6D3B-5A6C-EAFAF08FCF41}"/>
              </a:ext>
            </a:extLst>
          </p:cNvPr>
          <p:cNvSpPr/>
          <p:nvPr/>
        </p:nvSpPr>
        <p:spPr>
          <a:xfrm>
            <a:off x="1215897" y="4244449"/>
            <a:ext cx="2332212" cy="1277273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4FF631D-60AD-79A7-0ACF-D410612642A1}"/>
              </a:ext>
            </a:extLst>
          </p:cNvPr>
          <p:cNvSpPr txBox="1"/>
          <p:nvPr/>
        </p:nvSpPr>
        <p:spPr>
          <a:xfrm>
            <a:off x="1286422" y="4327004"/>
            <a:ext cx="220113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 ){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@Override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run() 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내용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}).start()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F4B5427-B104-6B52-A860-D68AB9F699B1}"/>
              </a:ext>
            </a:extLst>
          </p:cNvPr>
          <p:cNvSpPr/>
          <p:nvPr/>
        </p:nvSpPr>
        <p:spPr>
          <a:xfrm>
            <a:off x="761038" y="3833630"/>
            <a:ext cx="296873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익명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78D2B93-9842-F11C-BD62-2C504A4870CC}"/>
              </a:ext>
            </a:extLst>
          </p:cNvPr>
          <p:cNvSpPr/>
          <p:nvPr/>
        </p:nvSpPr>
        <p:spPr>
          <a:xfrm>
            <a:off x="1174327" y="5639680"/>
            <a:ext cx="3330167" cy="5790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객체를 참조하거나 재활용하지 않고 일회용으로만 사용할 경우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5867769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14325" y="3105835"/>
            <a:ext cx="75633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실행 및 종료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start() &amp; run()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6222315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581529"/>
            <a:ext cx="9056973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스케줄러에 의해 실행 순서가 결정되며 스레드 실행 시점을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제어할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 스레드는 현재 스레드와 독립적으로 실행되고 최대 한번 시작할 수 있고 스레드가 종료된 후에는 다시 시작 할 수 없다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924E1D0-725B-DC9F-97EC-CDB5C2D496CC}"/>
              </a:ext>
            </a:extLst>
          </p:cNvPr>
          <p:cNvSpPr/>
          <p:nvPr/>
        </p:nvSpPr>
        <p:spPr>
          <a:xfrm>
            <a:off x="2156129" y="2560804"/>
            <a:ext cx="51853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</a:p>
        </p:txBody>
      </p:sp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D5BF21B3-4F9B-1E81-9734-EAD6C48D7E96}"/>
              </a:ext>
            </a:extLst>
          </p:cNvPr>
          <p:cNvSpPr/>
          <p:nvPr/>
        </p:nvSpPr>
        <p:spPr>
          <a:xfrm>
            <a:off x="2812277" y="2614383"/>
            <a:ext cx="997045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Thread</a:t>
            </a:r>
            <a:endParaRPr kumimoji="1" lang="ko-Kore-KR" altLang="en-US" sz="1200" b="1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FAA9F151-502D-7D5F-3E1D-206DC09783A3}"/>
              </a:ext>
            </a:extLst>
          </p:cNvPr>
          <p:cNvSpPr/>
          <p:nvPr/>
        </p:nvSpPr>
        <p:spPr>
          <a:xfrm>
            <a:off x="1834370" y="2732469"/>
            <a:ext cx="236169" cy="23616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F82B0BFF-F5F5-F225-F0B3-7A8EC791A2A7}"/>
              </a:ext>
            </a:extLst>
          </p:cNvPr>
          <p:cNvCxnSpPr>
            <a:stCxn id="32" idx="6"/>
            <a:endCxn id="28" idx="1"/>
          </p:cNvCxnSpPr>
          <p:nvPr/>
        </p:nvCxnSpPr>
        <p:spPr>
          <a:xfrm flipV="1">
            <a:off x="2070539" y="2850553"/>
            <a:ext cx="74173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AB9D2C87-0991-93C8-3FE1-ED4AAA7C8343}"/>
              </a:ext>
            </a:extLst>
          </p:cNvPr>
          <p:cNvSpPr/>
          <p:nvPr/>
        </p:nvSpPr>
        <p:spPr>
          <a:xfrm>
            <a:off x="5906535" y="2614383"/>
            <a:ext cx="997045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System Call</a:t>
            </a:r>
            <a:endParaRPr kumimoji="1" lang="ko-Kore-KR" altLang="en-US" sz="1200" b="1"/>
          </a:p>
        </p:txBody>
      </p: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4E015720-6778-FEBD-AEF6-A210FAD0B631}"/>
              </a:ext>
            </a:extLst>
          </p:cNvPr>
          <p:cNvCxnSpPr>
            <a:cxnSpLocks/>
            <a:stCxn id="28" idx="3"/>
            <a:endCxn id="81" idx="1"/>
          </p:cNvCxnSpPr>
          <p:nvPr/>
        </p:nvCxnSpPr>
        <p:spPr>
          <a:xfrm>
            <a:off x="3809322" y="2850553"/>
            <a:ext cx="209721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모서리가 둥근 직사각형 87">
            <a:extLst>
              <a:ext uri="{FF2B5EF4-FFF2-40B4-BE49-F238E27FC236}">
                <a16:creationId xmlns:a16="http://schemas.microsoft.com/office/drawing/2014/main" id="{BB7C2A54-BC16-094B-A7F9-C768A1311E07}"/>
              </a:ext>
            </a:extLst>
          </p:cNvPr>
          <p:cNvSpPr/>
          <p:nvPr/>
        </p:nvSpPr>
        <p:spPr>
          <a:xfrm>
            <a:off x="7662501" y="2614383"/>
            <a:ext cx="997045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Kernel</a:t>
            </a:r>
            <a:endParaRPr kumimoji="1" lang="ko-Kore-KR" altLang="en-US" sz="1200" b="1"/>
          </a:p>
        </p:txBody>
      </p:sp>
      <p:sp>
        <p:nvSpPr>
          <p:cNvPr id="89" name="모서리가 둥근 직사각형 88">
            <a:extLst>
              <a:ext uri="{FF2B5EF4-FFF2-40B4-BE49-F238E27FC236}">
                <a16:creationId xmlns:a16="http://schemas.microsoft.com/office/drawing/2014/main" id="{ECA5E5DE-0518-C499-CD8A-CAB42D021455}"/>
              </a:ext>
            </a:extLst>
          </p:cNvPr>
          <p:cNvSpPr/>
          <p:nvPr/>
        </p:nvSpPr>
        <p:spPr>
          <a:xfrm>
            <a:off x="9457154" y="2614383"/>
            <a:ext cx="997045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Kernel</a:t>
            </a:r>
          </a:p>
          <a:p>
            <a:pPr algn="ctr"/>
            <a:r>
              <a:rPr kumimoji="1" lang="en-US" altLang="ko-Kore-KR" sz="1200" b="1"/>
              <a:t>Thread</a:t>
            </a:r>
            <a:endParaRPr kumimoji="1" lang="ko-Kore-KR" altLang="en-US" sz="1200" b="1"/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A6DC6598-F2CA-1E85-5193-B44F313A7AC7}"/>
              </a:ext>
            </a:extLst>
          </p:cNvPr>
          <p:cNvCxnSpPr>
            <a:stCxn id="81" idx="3"/>
            <a:endCxn id="88" idx="1"/>
          </p:cNvCxnSpPr>
          <p:nvPr/>
        </p:nvCxnSpPr>
        <p:spPr>
          <a:xfrm>
            <a:off x="6903580" y="2850553"/>
            <a:ext cx="7589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084862E9-4789-EB1B-3A86-DEED0184EE86}"/>
              </a:ext>
            </a:extLst>
          </p:cNvPr>
          <p:cNvCxnSpPr>
            <a:cxnSpLocks/>
            <a:stCxn id="88" idx="3"/>
            <a:endCxn id="89" idx="1"/>
          </p:cNvCxnSpPr>
          <p:nvPr/>
        </p:nvCxnSpPr>
        <p:spPr>
          <a:xfrm>
            <a:off x="8659546" y="2850553"/>
            <a:ext cx="79760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1314EAAD-22F9-3C2C-A5A9-360FDE5F303F}"/>
              </a:ext>
            </a:extLst>
          </p:cNvPr>
          <p:cNvSpPr/>
          <p:nvPr/>
        </p:nvSpPr>
        <p:spPr>
          <a:xfrm>
            <a:off x="4542890" y="2558124"/>
            <a:ext cx="51853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</a:t>
            </a: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2D126794-0CB3-3A93-E578-86F786462E21}"/>
              </a:ext>
            </a:extLst>
          </p:cNvPr>
          <p:cNvSpPr/>
          <p:nvPr/>
        </p:nvSpPr>
        <p:spPr>
          <a:xfrm>
            <a:off x="8738268" y="2552638"/>
            <a:ext cx="60976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create</a:t>
            </a: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FD0485E4-7607-7F97-81FF-8123AE309B5B}"/>
              </a:ext>
            </a:extLst>
          </p:cNvPr>
          <p:cNvSpPr/>
          <p:nvPr/>
        </p:nvSpPr>
        <p:spPr>
          <a:xfrm>
            <a:off x="6909896" y="2559879"/>
            <a:ext cx="69288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BB6295-6BA1-AD73-A99E-2513105FDCCA}"/>
              </a:ext>
            </a:extLst>
          </p:cNvPr>
          <p:cNvSpPr txBox="1"/>
          <p:nvPr/>
        </p:nvSpPr>
        <p:spPr>
          <a:xfrm>
            <a:off x="3845940" y="2949292"/>
            <a:ext cx="2018491" cy="261610"/>
          </a:xfrm>
          <a:prstGeom prst="rect">
            <a:avLst/>
          </a:prstGeom>
          <a:noFill/>
          <a:ln w="3175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native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18649FF-3043-4726-C991-3693D073F402}"/>
              </a:ext>
            </a:extLst>
          </p:cNvPr>
          <p:cNvSpPr/>
          <p:nvPr/>
        </p:nvSpPr>
        <p:spPr>
          <a:xfrm>
            <a:off x="675441" y="2714358"/>
            <a:ext cx="114924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1C6C49-DBF6-5D76-D4F0-2EFF43BB8727}"/>
              </a:ext>
            </a:extLst>
          </p:cNvPr>
          <p:cNvSpPr/>
          <p:nvPr/>
        </p:nvSpPr>
        <p:spPr>
          <a:xfrm>
            <a:off x="244332" y="1517497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실행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80BD18E-203A-2490-232C-AAE1FC7E0AEB}"/>
              </a:ext>
            </a:extLst>
          </p:cNvPr>
          <p:cNvSpPr/>
          <p:nvPr/>
        </p:nvSpPr>
        <p:spPr>
          <a:xfrm>
            <a:off x="583039" y="3692057"/>
            <a:ext cx="6572825" cy="20813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새로운 스레드를 생성한다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호출해서 스레드 실행을 시작한다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내부적으로 네이티브 메서드인 </a:t>
            </a: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start0()</a:t>
            </a: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호출해서 커널에게 커널 스레드를 생성하도록 시스템 콜을 요청한다</a:t>
            </a:r>
            <a:endParaRPr lang="en-US" altLang="ko-KR" sz="11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스레드가 생성되고 자바 스레드와 커널스레드가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1:1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매핑이 이루어진다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스레드는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스케줄러로부터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할당을 받기까지 실행대기 상태에 있다</a:t>
            </a: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스레드가 스케줄러에 의해 실행상태가 되면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매핑 된 자바 스레드의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8D3E5D0-6C01-FA31-A10B-E96670FA9E73}"/>
              </a:ext>
            </a:extLst>
          </p:cNvPr>
          <p:cNvSpPr/>
          <p:nvPr/>
        </p:nvSpPr>
        <p:spPr>
          <a:xfrm>
            <a:off x="565423" y="1842271"/>
            <a:ext cx="7143394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</a:t>
            </a:r>
            <a:r>
              <a:rPr lang="ko-KR" altLang="en-US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레드를 실행시키는 메서드로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시스템 콜을 통해서 커널에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스레드 생성을 요청한다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533AFFE4-4039-6D0B-55C8-0BA0C484AF15}"/>
              </a:ext>
            </a:extLst>
          </p:cNvPr>
          <p:cNvSpPr/>
          <p:nvPr/>
        </p:nvSpPr>
        <p:spPr>
          <a:xfrm>
            <a:off x="7359609" y="3753875"/>
            <a:ext cx="4396387" cy="2373807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C5F2EC2B-3A8E-5577-840F-9269FB8A4093}"/>
              </a:ext>
            </a:extLst>
          </p:cNvPr>
          <p:cNvSpPr/>
          <p:nvPr/>
        </p:nvSpPr>
        <p:spPr>
          <a:xfrm>
            <a:off x="7464420" y="4171714"/>
            <a:ext cx="2309617" cy="178641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86D569C2-5830-279A-51C6-ACBE79E1EA5B}"/>
              </a:ext>
            </a:extLst>
          </p:cNvPr>
          <p:cNvSpPr/>
          <p:nvPr/>
        </p:nvSpPr>
        <p:spPr>
          <a:xfrm>
            <a:off x="10302649" y="4171714"/>
            <a:ext cx="1337175" cy="178641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5BC05589-B9C6-0A9F-4E0B-B184484411D5}"/>
              </a:ext>
            </a:extLst>
          </p:cNvPr>
          <p:cNvSpPr/>
          <p:nvPr/>
        </p:nvSpPr>
        <p:spPr>
          <a:xfrm>
            <a:off x="9280416" y="4157235"/>
            <a:ext cx="53091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6B0FED49-FFC1-ECAB-F25F-5EE143C23D1D}"/>
              </a:ext>
            </a:extLst>
          </p:cNvPr>
          <p:cNvSpPr/>
          <p:nvPr/>
        </p:nvSpPr>
        <p:spPr>
          <a:xfrm>
            <a:off x="8190135" y="3847056"/>
            <a:ext cx="77136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유저 영역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2B90A66C-10B1-A0E6-729F-2E312AE251B9}"/>
              </a:ext>
            </a:extLst>
          </p:cNvPr>
          <p:cNvSpPr/>
          <p:nvPr/>
        </p:nvSpPr>
        <p:spPr>
          <a:xfrm>
            <a:off x="10502645" y="3834659"/>
            <a:ext cx="77136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영역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C49C57C8-1E30-9EF1-2071-E16029FD43F1}"/>
              </a:ext>
            </a:extLst>
          </p:cNvPr>
          <p:cNvSpPr txBox="1"/>
          <p:nvPr/>
        </p:nvSpPr>
        <p:spPr>
          <a:xfrm>
            <a:off x="8674949" y="4428160"/>
            <a:ext cx="95645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5AEF4749-3F8B-BF17-A2CA-70616EDE362A}"/>
              </a:ext>
            </a:extLst>
          </p:cNvPr>
          <p:cNvCxnSpPr>
            <a:cxnSpLocks/>
            <a:stCxn id="113" idx="1"/>
            <a:endCxn id="142" idx="3"/>
          </p:cNvCxnSpPr>
          <p:nvPr/>
        </p:nvCxnSpPr>
        <p:spPr>
          <a:xfrm flipH="1" flipV="1">
            <a:off x="8391266" y="5054106"/>
            <a:ext cx="311550" cy="39621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7BC41543-CAD3-260E-7599-81EDE32C5D53}"/>
              </a:ext>
            </a:extLst>
          </p:cNvPr>
          <p:cNvSpPr/>
          <p:nvPr/>
        </p:nvSpPr>
        <p:spPr>
          <a:xfrm>
            <a:off x="9717344" y="4819657"/>
            <a:ext cx="609623" cy="2827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1:1 </a:t>
            </a:r>
            <a:r>
              <a:rPr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매핑</a:t>
            </a:r>
            <a:endParaRPr lang="en-US" altLang="ko-KR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E6DA11D9-BB33-CF5E-6267-3B298E49238D}"/>
              </a:ext>
            </a:extLst>
          </p:cNvPr>
          <p:cNvSpPr txBox="1"/>
          <p:nvPr/>
        </p:nvSpPr>
        <p:spPr>
          <a:xfrm>
            <a:off x="10758235" y="4313008"/>
            <a:ext cx="46809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AE704F11-88C9-B8D7-3CBD-E77B80AE73E2}"/>
              </a:ext>
            </a:extLst>
          </p:cNvPr>
          <p:cNvCxnSpPr>
            <a:cxnSpLocks/>
            <a:stCxn id="107" idx="1"/>
          </p:cNvCxnSpPr>
          <p:nvPr/>
        </p:nvCxnSpPr>
        <p:spPr>
          <a:xfrm flipH="1">
            <a:off x="9771057" y="4436119"/>
            <a:ext cx="9871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13C4B896-B862-1662-424C-1CA718F7BF8C}"/>
              </a:ext>
            </a:extLst>
          </p:cNvPr>
          <p:cNvGrpSpPr/>
          <p:nvPr/>
        </p:nvGrpSpPr>
        <p:grpSpPr>
          <a:xfrm>
            <a:off x="8702816" y="4680327"/>
            <a:ext cx="887216" cy="826800"/>
            <a:chOff x="4182846" y="3441776"/>
            <a:chExt cx="887216" cy="826800"/>
          </a:xfrm>
        </p:grpSpPr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3779D1F7-6D67-4306-491E-7526744FE9FD}"/>
                </a:ext>
              </a:extLst>
            </p:cNvPr>
            <p:cNvSpPr/>
            <p:nvPr/>
          </p:nvSpPr>
          <p:spPr>
            <a:xfrm>
              <a:off x="4312491" y="3926543"/>
              <a:ext cx="673139" cy="2556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000"/>
                <a:t>Stack</a:t>
              </a:r>
              <a:endParaRPr lang="ko-KR" altLang="en-US" sz="1000"/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0764906D-8558-E512-44F5-C470DE95962B}"/>
                </a:ext>
              </a:extLst>
            </p:cNvPr>
            <p:cNvSpPr/>
            <p:nvPr/>
          </p:nvSpPr>
          <p:spPr>
            <a:xfrm>
              <a:off x="4182846" y="3441776"/>
              <a:ext cx="887216" cy="826800"/>
            </a:xfrm>
            <a:prstGeom prst="rect">
              <a:avLst/>
            </a:prstGeom>
            <a:noFill/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200" b="1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0995CFC8-9D57-44A3-6D4B-DC3ACC238F8F}"/>
                </a:ext>
              </a:extLst>
            </p:cNvPr>
            <p:cNvSpPr/>
            <p:nvPr/>
          </p:nvSpPr>
          <p:spPr>
            <a:xfrm>
              <a:off x="4312491" y="3557940"/>
              <a:ext cx="673139" cy="255619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000"/>
                <a:t>register</a:t>
              </a:r>
              <a:endParaRPr lang="ko-KR" altLang="en-US" sz="1000"/>
            </a:p>
          </p:txBody>
        </p:sp>
      </p:grp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42DF6240-9A58-421D-0F98-5D097FFF84E8}"/>
              </a:ext>
            </a:extLst>
          </p:cNvPr>
          <p:cNvSpPr/>
          <p:nvPr/>
        </p:nvSpPr>
        <p:spPr>
          <a:xfrm>
            <a:off x="10591607" y="5175421"/>
            <a:ext cx="794998" cy="246221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/>
              <a:t>Stack</a:t>
            </a:r>
            <a:endParaRPr lang="ko-KR" altLang="en-US" sz="1200"/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84323985-42AE-40D7-7A4A-775F076EA796}"/>
              </a:ext>
            </a:extLst>
          </p:cNvPr>
          <p:cNvSpPr/>
          <p:nvPr/>
        </p:nvSpPr>
        <p:spPr>
          <a:xfrm>
            <a:off x="10461961" y="4690755"/>
            <a:ext cx="1060641" cy="81730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AE31D021-B670-614F-D423-74BA9E84ED55}"/>
              </a:ext>
            </a:extLst>
          </p:cNvPr>
          <p:cNvCxnSpPr>
            <a:cxnSpLocks/>
            <a:endCxn id="116" idx="1"/>
          </p:cNvCxnSpPr>
          <p:nvPr/>
        </p:nvCxnSpPr>
        <p:spPr>
          <a:xfrm>
            <a:off x="9606947" y="5099406"/>
            <a:ext cx="855014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0" name="TextBox 119">
            <a:extLst>
              <a:ext uri="{FF2B5EF4-FFF2-40B4-BE49-F238E27FC236}">
                <a16:creationId xmlns:a16="http://schemas.microsoft.com/office/drawing/2014/main" id="{D3F1AFC5-E2F8-6912-BB12-2656C93CF1B2}"/>
              </a:ext>
            </a:extLst>
          </p:cNvPr>
          <p:cNvSpPr txBox="1"/>
          <p:nvPr/>
        </p:nvSpPr>
        <p:spPr>
          <a:xfrm>
            <a:off x="10758235" y="5666278"/>
            <a:ext cx="468093" cy="2308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9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TCB</a:t>
            </a:r>
            <a:endParaRPr lang="ko-Kore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82142560-6C57-C6F1-D402-2DF9592BC001}"/>
              </a:ext>
            </a:extLst>
          </p:cNvPr>
          <p:cNvCxnSpPr>
            <a:cxnSpLocks/>
            <a:stCxn id="120" idx="0"/>
            <a:endCxn id="116" idx="2"/>
          </p:cNvCxnSpPr>
          <p:nvPr/>
        </p:nvCxnSpPr>
        <p:spPr>
          <a:xfrm flipV="1">
            <a:off x="10992282" y="5508056"/>
            <a:ext cx="0" cy="1582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3" name="TextBox 122">
            <a:extLst>
              <a:ext uri="{FF2B5EF4-FFF2-40B4-BE49-F238E27FC236}">
                <a16:creationId xmlns:a16="http://schemas.microsoft.com/office/drawing/2014/main" id="{235B9CF1-F202-CD36-DE86-38CB36D08F91}"/>
              </a:ext>
            </a:extLst>
          </p:cNvPr>
          <p:cNvSpPr txBox="1"/>
          <p:nvPr/>
        </p:nvSpPr>
        <p:spPr>
          <a:xfrm>
            <a:off x="10372112" y="4848977"/>
            <a:ext cx="11992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5" name="아래쪽 화살표[D] 124">
            <a:extLst>
              <a:ext uri="{FF2B5EF4-FFF2-40B4-BE49-F238E27FC236}">
                <a16:creationId xmlns:a16="http://schemas.microsoft.com/office/drawing/2014/main" id="{7EF80DD8-9F84-771B-7B85-820BFFEBBB64}"/>
              </a:ext>
            </a:extLst>
          </p:cNvPr>
          <p:cNvSpPr/>
          <p:nvPr/>
        </p:nvSpPr>
        <p:spPr>
          <a:xfrm>
            <a:off x="9840793" y="3260550"/>
            <a:ext cx="278559" cy="33879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2932C546-8727-EB0A-4275-08BBE6360D19}"/>
              </a:ext>
            </a:extLst>
          </p:cNvPr>
          <p:cNvSpPr/>
          <p:nvPr/>
        </p:nvSpPr>
        <p:spPr>
          <a:xfrm>
            <a:off x="9219549" y="6250536"/>
            <a:ext cx="87235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Memory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829CD1E3-A995-7263-D8A3-095BC8F9161B}"/>
              </a:ext>
            </a:extLst>
          </p:cNvPr>
          <p:cNvSpPr/>
          <p:nvPr/>
        </p:nvSpPr>
        <p:spPr>
          <a:xfrm>
            <a:off x="7573676" y="4273426"/>
            <a:ext cx="821915" cy="44393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D97A07C2-2D94-7EA8-BC33-22EB541123B8}"/>
              </a:ext>
            </a:extLst>
          </p:cNvPr>
          <p:cNvSpPr/>
          <p:nvPr/>
        </p:nvSpPr>
        <p:spPr>
          <a:xfrm>
            <a:off x="7569351" y="4725313"/>
            <a:ext cx="821915" cy="5105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CA902BA1-FE2D-6C83-F020-D94E18EFFB61}"/>
              </a:ext>
            </a:extLst>
          </p:cNvPr>
          <p:cNvSpPr/>
          <p:nvPr/>
        </p:nvSpPr>
        <p:spPr>
          <a:xfrm>
            <a:off x="7565026" y="5235844"/>
            <a:ext cx="821915" cy="6049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F026B4BF-CD61-8441-00A6-A202D3F37FA6}"/>
              </a:ext>
            </a:extLst>
          </p:cNvPr>
          <p:cNvSpPr/>
          <p:nvPr/>
        </p:nvSpPr>
        <p:spPr>
          <a:xfrm>
            <a:off x="7569351" y="4273427"/>
            <a:ext cx="821915" cy="156135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149" name="직선 연결선[R] 148">
            <a:extLst>
              <a:ext uri="{FF2B5EF4-FFF2-40B4-BE49-F238E27FC236}">
                <a16:creationId xmlns:a16="http://schemas.microsoft.com/office/drawing/2014/main" id="{18DE03BE-4999-190D-67FF-574B2468FA31}"/>
              </a:ext>
            </a:extLst>
          </p:cNvPr>
          <p:cNvCxnSpPr>
            <a:cxnSpLocks/>
          </p:cNvCxnSpPr>
          <p:nvPr/>
        </p:nvCxnSpPr>
        <p:spPr>
          <a:xfrm>
            <a:off x="7565026" y="4723422"/>
            <a:ext cx="82191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0" name="직선 연결선[R] 149">
            <a:extLst>
              <a:ext uri="{FF2B5EF4-FFF2-40B4-BE49-F238E27FC236}">
                <a16:creationId xmlns:a16="http://schemas.microsoft.com/office/drawing/2014/main" id="{058F497F-5B3D-78A6-84D1-E2FAEF4F552F}"/>
              </a:ext>
            </a:extLst>
          </p:cNvPr>
          <p:cNvCxnSpPr>
            <a:cxnSpLocks/>
          </p:cNvCxnSpPr>
          <p:nvPr/>
        </p:nvCxnSpPr>
        <p:spPr>
          <a:xfrm>
            <a:off x="7555027" y="5229788"/>
            <a:ext cx="82191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1" name="직선 연결선[R] 150">
            <a:extLst>
              <a:ext uri="{FF2B5EF4-FFF2-40B4-BE49-F238E27FC236}">
                <a16:creationId xmlns:a16="http://schemas.microsoft.com/office/drawing/2014/main" id="{3A2384C9-871A-EFA2-C7D6-0A5512BD503E}"/>
              </a:ext>
            </a:extLst>
          </p:cNvPr>
          <p:cNvCxnSpPr>
            <a:cxnSpLocks/>
          </p:cNvCxnSpPr>
          <p:nvPr/>
        </p:nvCxnSpPr>
        <p:spPr>
          <a:xfrm>
            <a:off x="7565027" y="5836676"/>
            <a:ext cx="82191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2" name="TextBox 151">
            <a:extLst>
              <a:ext uri="{FF2B5EF4-FFF2-40B4-BE49-F238E27FC236}">
                <a16:creationId xmlns:a16="http://schemas.microsoft.com/office/drawing/2014/main" id="{5238C47D-CCB1-08F4-5D66-C9A3BD834DB6}"/>
              </a:ext>
            </a:extLst>
          </p:cNvPr>
          <p:cNvSpPr txBox="1"/>
          <p:nvPr/>
        </p:nvSpPr>
        <p:spPr>
          <a:xfrm>
            <a:off x="7728296" y="5410613"/>
            <a:ext cx="5315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000"/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26F31F30-F01A-ED44-A617-D71777CC07B5}"/>
              </a:ext>
            </a:extLst>
          </p:cNvPr>
          <p:cNvSpPr txBox="1"/>
          <p:nvPr/>
        </p:nvSpPr>
        <p:spPr>
          <a:xfrm>
            <a:off x="7674567" y="4865567"/>
            <a:ext cx="6363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000"/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BA17A00A-8113-E97C-6595-13BE4698EC09}"/>
              </a:ext>
            </a:extLst>
          </p:cNvPr>
          <p:cNvSpPr txBox="1"/>
          <p:nvPr/>
        </p:nvSpPr>
        <p:spPr>
          <a:xfrm>
            <a:off x="7668796" y="4388591"/>
            <a:ext cx="64788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80251004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직사각형 96">
            <a:extLst>
              <a:ext uri="{FF2B5EF4-FFF2-40B4-BE49-F238E27FC236}">
                <a16:creationId xmlns:a16="http://schemas.microsoft.com/office/drawing/2014/main" id="{975817D6-324B-1034-8459-B3377506DF2B}"/>
              </a:ext>
            </a:extLst>
          </p:cNvPr>
          <p:cNvSpPr/>
          <p:nvPr/>
        </p:nvSpPr>
        <p:spPr>
          <a:xfrm>
            <a:off x="949570" y="5311364"/>
            <a:ext cx="3744484" cy="134505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896983ED-47FC-347D-D372-9B22BDB433E5}"/>
              </a:ext>
            </a:extLst>
          </p:cNvPr>
          <p:cNvSpPr/>
          <p:nvPr/>
        </p:nvSpPr>
        <p:spPr>
          <a:xfrm>
            <a:off x="3318687" y="5567508"/>
            <a:ext cx="1211553" cy="967431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5A3C8A1C-2969-9DBF-FF4F-844D5898DB58}"/>
              </a:ext>
            </a:extLst>
          </p:cNvPr>
          <p:cNvSpPr/>
          <p:nvPr/>
        </p:nvSpPr>
        <p:spPr>
          <a:xfrm>
            <a:off x="1787431" y="5563519"/>
            <a:ext cx="1312146" cy="9714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2E45D8AE-5F3F-D7D8-2713-A28DDEE7261F}"/>
              </a:ext>
            </a:extLst>
          </p:cNvPr>
          <p:cNvSpPr/>
          <p:nvPr/>
        </p:nvSpPr>
        <p:spPr>
          <a:xfrm>
            <a:off x="1911682" y="5657719"/>
            <a:ext cx="1065066" cy="29949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1C6C49-DBF6-5D76-D4F0-2EFF43BB8727}"/>
              </a:ext>
            </a:extLst>
          </p:cNvPr>
          <p:cNvSpPr/>
          <p:nvPr/>
        </p:nvSpPr>
        <p:spPr>
          <a:xfrm>
            <a:off x="250388" y="389525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실행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0AA3609-43CE-C32E-4576-C7AD36D7F6CA}"/>
              </a:ext>
            </a:extLst>
          </p:cNvPr>
          <p:cNvSpPr/>
          <p:nvPr/>
        </p:nvSpPr>
        <p:spPr>
          <a:xfrm>
            <a:off x="564686" y="734022"/>
            <a:ext cx="8658038" cy="12234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레드가 실행이 되면 해당 스레드에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의해 자동으로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호출되는 메서드이다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자동 호출되고 여기서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구현체가 존재할 경우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실행하게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main(String[] args)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메인 스레드에 의해 자동으로 호출되는 것과 비슷한 원리이다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161C500-E3D2-7151-1171-216F815C49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9435" y="2471752"/>
            <a:ext cx="2433900" cy="1323219"/>
          </a:xfrm>
          <a:prstGeom prst="rect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</p:pic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C442ACA0-5110-D952-2D70-1A6EE8AA1628}"/>
              </a:ext>
            </a:extLst>
          </p:cNvPr>
          <p:cNvSpPr/>
          <p:nvPr/>
        </p:nvSpPr>
        <p:spPr>
          <a:xfrm>
            <a:off x="1189824" y="2897191"/>
            <a:ext cx="1192181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Thread</a:t>
            </a:r>
            <a:endParaRPr kumimoji="1" lang="ko-Kore-KR" altLang="en-US" sz="1200" b="1"/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CCB792D6-6179-EFA8-5CFB-7EC8C708606B}"/>
              </a:ext>
            </a:extLst>
          </p:cNvPr>
          <p:cNvCxnSpPr>
            <a:cxnSpLocks/>
            <a:stCxn id="25" idx="3"/>
            <a:endCxn id="10" idx="1"/>
          </p:cNvCxnSpPr>
          <p:nvPr/>
        </p:nvCxnSpPr>
        <p:spPr>
          <a:xfrm>
            <a:off x="2382005" y="3133361"/>
            <a:ext cx="108743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475501EE-8049-18DC-33B1-1B5503E31E22}"/>
              </a:ext>
            </a:extLst>
          </p:cNvPr>
          <p:cNvSpPr/>
          <p:nvPr/>
        </p:nvSpPr>
        <p:spPr>
          <a:xfrm>
            <a:off x="7143327" y="2896485"/>
            <a:ext cx="1192181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Runnable</a:t>
            </a:r>
            <a:endParaRPr kumimoji="1" lang="ko-Kore-KR" altLang="en-US" sz="1200" b="1"/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8BD7F280-2393-429B-2560-C62EDA476E2F}"/>
              </a:ext>
            </a:extLst>
          </p:cNvPr>
          <p:cNvCxnSpPr>
            <a:cxnSpLocks/>
            <a:stCxn id="10" idx="3"/>
            <a:endCxn id="36" idx="1"/>
          </p:cNvCxnSpPr>
          <p:nvPr/>
        </p:nvCxnSpPr>
        <p:spPr>
          <a:xfrm flipV="1">
            <a:off x="5903335" y="3132655"/>
            <a:ext cx="1239992" cy="7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94698CCF-E93F-EBDB-41A9-C78E56DBB11F}"/>
              </a:ext>
            </a:extLst>
          </p:cNvPr>
          <p:cNvSpPr txBox="1"/>
          <p:nvPr/>
        </p:nvSpPr>
        <p:spPr>
          <a:xfrm>
            <a:off x="2637406" y="2928187"/>
            <a:ext cx="51495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9F73770-2540-7563-EB9F-DFF2462F499C}"/>
              </a:ext>
            </a:extLst>
          </p:cNvPr>
          <p:cNvSpPr txBox="1"/>
          <p:nvPr/>
        </p:nvSpPr>
        <p:spPr>
          <a:xfrm>
            <a:off x="564686" y="4079288"/>
            <a:ext cx="1014310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주의 할 것은 만약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아닌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직접 호출하면 새로운 스레드가 생성되지 않고 직접 호출한 스레드의 실행 스택에서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실행될 뿐이다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FAD862D-78B5-9C8C-5AD8-57B098DA3FF5}"/>
              </a:ext>
            </a:extLst>
          </p:cNvPr>
          <p:cNvSpPr txBox="1"/>
          <p:nvPr/>
        </p:nvSpPr>
        <p:spPr>
          <a:xfrm>
            <a:off x="6264048" y="2890348"/>
            <a:ext cx="51495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CA54891-A898-2C58-74D6-CF86DD1A1086}"/>
              </a:ext>
            </a:extLst>
          </p:cNvPr>
          <p:cNvSpPr txBox="1"/>
          <p:nvPr/>
        </p:nvSpPr>
        <p:spPr>
          <a:xfrm>
            <a:off x="4097911" y="2150021"/>
            <a:ext cx="94921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400" b="1"/>
              <a:t>Thread</a:t>
            </a:r>
            <a:endParaRPr lang="ko-Kore-KR" altLang="en-US" sz="140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4079A4EC-2BBA-96F7-7787-48ACC215663C}"/>
              </a:ext>
            </a:extLst>
          </p:cNvPr>
          <p:cNvSpPr txBox="1"/>
          <p:nvPr/>
        </p:nvSpPr>
        <p:spPr>
          <a:xfrm>
            <a:off x="900160" y="4489136"/>
            <a:ext cx="282373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WokerThread();</a:t>
            </a:r>
            <a:b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endParaRPr lang="ko-Kore-KR" altLang="en-US" sz="1200" b="1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CCE3544-B01C-5925-557A-47179E87D810}"/>
              </a:ext>
            </a:extLst>
          </p:cNvPr>
          <p:cNvSpPr txBox="1"/>
          <p:nvPr/>
        </p:nvSpPr>
        <p:spPr>
          <a:xfrm>
            <a:off x="1011690" y="5806995"/>
            <a:ext cx="73082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52300E4-D20D-A06B-5371-2B15C68D0A02}"/>
              </a:ext>
            </a:extLst>
          </p:cNvPr>
          <p:cNvSpPr txBox="1"/>
          <p:nvPr/>
        </p:nvSpPr>
        <p:spPr>
          <a:xfrm>
            <a:off x="2033060" y="5317121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/>
              <a:t>Stack</a:t>
            </a:r>
            <a:endParaRPr lang="ko-Kore-KR" altLang="en-US" sz="120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BA12F27E-E9BA-01E4-C387-C9E94EF62765}"/>
              </a:ext>
            </a:extLst>
          </p:cNvPr>
          <p:cNvSpPr txBox="1"/>
          <p:nvPr/>
        </p:nvSpPr>
        <p:spPr>
          <a:xfrm>
            <a:off x="3372481" y="5953482"/>
            <a:ext cx="112991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WokerThread</a:t>
            </a:r>
            <a:endParaRPr lang="ko-Kore-KR" altLang="en-US" sz="100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E7F39367-249F-223C-AED7-51975AD87C53}"/>
              </a:ext>
            </a:extLst>
          </p:cNvPr>
          <p:cNvSpPr txBox="1"/>
          <p:nvPr/>
        </p:nvSpPr>
        <p:spPr>
          <a:xfrm>
            <a:off x="3555340" y="5307529"/>
            <a:ext cx="6829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/>
              <a:t>Heap</a:t>
            </a:r>
            <a:endParaRPr lang="ko-Kore-KR" altLang="en-US" sz="1200"/>
          </a:p>
        </p:txBody>
      </p:sp>
      <p:sp>
        <p:nvSpPr>
          <p:cNvPr id="103" name="오른쪽 화살표[R] 102">
            <a:extLst>
              <a:ext uri="{FF2B5EF4-FFF2-40B4-BE49-F238E27FC236}">
                <a16:creationId xmlns:a16="http://schemas.microsoft.com/office/drawing/2014/main" id="{524F9DF0-097D-8FA7-B31F-2919FDF7CE3B}"/>
              </a:ext>
            </a:extLst>
          </p:cNvPr>
          <p:cNvSpPr/>
          <p:nvPr/>
        </p:nvSpPr>
        <p:spPr>
          <a:xfrm rot="5400000">
            <a:off x="2670931" y="4984384"/>
            <a:ext cx="277001" cy="19882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B279C358-4743-5998-B009-FF2803AF9B4A}"/>
              </a:ext>
            </a:extLst>
          </p:cNvPr>
          <p:cNvSpPr/>
          <p:nvPr/>
        </p:nvSpPr>
        <p:spPr>
          <a:xfrm>
            <a:off x="1911682" y="5957210"/>
            <a:ext cx="1065066" cy="50906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55D313AA-7376-BD53-FE16-8E00DD3620A9}"/>
              </a:ext>
            </a:extLst>
          </p:cNvPr>
          <p:cNvSpPr txBox="1"/>
          <p:nvPr/>
        </p:nvSpPr>
        <p:spPr>
          <a:xfrm>
            <a:off x="2010992" y="5964871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13B31601-D620-3CAB-9DB6-7F0A1ABDC3EB}"/>
              </a:ext>
            </a:extLst>
          </p:cNvPr>
          <p:cNvSpPr txBox="1"/>
          <p:nvPr/>
        </p:nvSpPr>
        <p:spPr>
          <a:xfrm>
            <a:off x="2018937" y="6236219"/>
            <a:ext cx="8894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D7080402-8ED3-0CE7-9299-F6FDA32C117B}"/>
              </a:ext>
            </a:extLst>
          </p:cNvPr>
          <p:cNvCxnSpPr>
            <a:cxnSpLocks/>
            <a:stCxn id="100" idx="7"/>
          </p:cNvCxnSpPr>
          <p:nvPr/>
        </p:nvCxnSpPr>
        <p:spPr>
          <a:xfrm flipV="1">
            <a:off x="2792815" y="6086734"/>
            <a:ext cx="733737" cy="1634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0" name="타원 99">
            <a:extLst>
              <a:ext uri="{FF2B5EF4-FFF2-40B4-BE49-F238E27FC236}">
                <a16:creationId xmlns:a16="http://schemas.microsoft.com/office/drawing/2014/main" id="{0AB81AC5-2B11-4774-07E1-68A9E0C9FB5A}"/>
              </a:ext>
            </a:extLst>
          </p:cNvPr>
          <p:cNvSpPr/>
          <p:nvPr/>
        </p:nvSpPr>
        <p:spPr>
          <a:xfrm>
            <a:off x="2744361" y="6241870"/>
            <a:ext cx="56767" cy="56767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0A94B6C9-E711-B985-1B98-4D5DB5240425}"/>
              </a:ext>
            </a:extLst>
          </p:cNvPr>
          <p:cNvSpPr txBox="1"/>
          <p:nvPr/>
        </p:nvSpPr>
        <p:spPr>
          <a:xfrm>
            <a:off x="2001505" y="5676483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BF0D7AA7-5802-9144-FEAD-96A5F46E6747}"/>
              </a:ext>
            </a:extLst>
          </p:cNvPr>
          <p:cNvSpPr/>
          <p:nvPr/>
        </p:nvSpPr>
        <p:spPr>
          <a:xfrm>
            <a:off x="5577865" y="5311364"/>
            <a:ext cx="5935485" cy="134505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F1DAB407-3296-4B14-2E97-0EA4DC628F8A}"/>
              </a:ext>
            </a:extLst>
          </p:cNvPr>
          <p:cNvSpPr/>
          <p:nvPr/>
        </p:nvSpPr>
        <p:spPr>
          <a:xfrm>
            <a:off x="7939832" y="5553999"/>
            <a:ext cx="1211553" cy="967431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/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C0E53D96-DEA6-9301-1F99-C36F2C52E4AD}"/>
              </a:ext>
            </a:extLst>
          </p:cNvPr>
          <p:cNvSpPr/>
          <p:nvPr/>
        </p:nvSpPr>
        <p:spPr>
          <a:xfrm>
            <a:off x="6408576" y="5550010"/>
            <a:ext cx="1312146" cy="9714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762E89F0-27A2-3253-BA89-1DFC396EEB26}"/>
              </a:ext>
            </a:extLst>
          </p:cNvPr>
          <p:cNvSpPr/>
          <p:nvPr/>
        </p:nvSpPr>
        <p:spPr>
          <a:xfrm>
            <a:off x="6532827" y="5644210"/>
            <a:ext cx="1065066" cy="29949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15C23BE8-B014-F1E8-DBCD-C18C738D721A}"/>
              </a:ext>
            </a:extLst>
          </p:cNvPr>
          <p:cNvSpPr txBox="1"/>
          <p:nvPr/>
        </p:nvSpPr>
        <p:spPr>
          <a:xfrm>
            <a:off x="5456829" y="4511895"/>
            <a:ext cx="282373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WokerThread();</a:t>
            </a:r>
            <a:b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  <a:endParaRPr lang="ko-Kore-KR" altLang="en-US" sz="1200" b="1"/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DBF3CAE7-4ECD-4E7E-67D9-ACA7C3A84B6F}"/>
              </a:ext>
            </a:extLst>
          </p:cNvPr>
          <p:cNvSpPr txBox="1"/>
          <p:nvPr/>
        </p:nvSpPr>
        <p:spPr>
          <a:xfrm>
            <a:off x="5632835" y="5793486"/>
            <a:ext cx="73082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820AFCC3-374B-F207-99C4-CE85932E9BF4}"/>
              </a:ext>
            </a:extLst>
          </p:cNvPr>
          <p:cNvSpPr txBox="1"/>
          <p:nvPr/>
        </p:nvSpPr>
        <p:spPr>
          <a:xfrm>
            <a:off x="6607309" y="5303612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/>
              <a:t>Stack</a:t>
            </a:r>
            <a:endParaRPr lang="ko-Kore-KR" altLang="en-US" sz="1200"/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3275EDC7-D616-4E19-CE94-99149F6353D6}"/>
              </a:ext>
            </a:extLst>
          </p:cNvPr>
          <p:cNvSpPr txBox="1"/>
          <p:nvPr/>
        </p:nvSpPr>
        <p:spPr>
          <a:xfrm>
            <a:off x="7993626" y="5939973"/>
            <a:ext cx="112991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WokerThread</a:t>
            </a:r>
            <a:endParaRPr lang="ko-Kore-KR" altLang="en-US" sz="1000"/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B0DDF6C2-1054-094F-41A8-FD8BA36987E0}"/>
              </a:ext>
            </a:extLst>
          </p:cNvPr>
          <p:cNvSpPr txBox="1"/>
          <p:nvPr/>
        </p:nvSpPr>
        <p:spPr>
          <a:xfrm>
            <a:off x="8176485" y="5294020"/>
            <a:ext cx="6829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/>
              <a:t>Heap</a:t>
            </a:r>
            <a:endParaRPr lang="ko-Kore-KR" altLang="en-US" sz="1200"/>
          </a:p>
        </p:txBody>
      </p:sp>
      <p:sp>
        <p:nvSpPr>
          <p:cNvPr id="155" name="오른쪽 화살표[R] 154">
            <a:extLst>
              <a:ext uri="{FF2B5EF4-FFF2-40B4-BE49-F238E27FC236}">
                <a16:creationId xmlns:a16="http://schemas.microsoft.com/office/drawing/2014/main" id="{B8D6D960-0D0B-1011-57D3-47BCD0DE6B0B}"/>
              </a:ext>
            </a:extLst>
          </p:cNvPr>
          <p:cNvSpPr/>
          <p:nvPr/>
        </p:nvSpPr>
        <p:spPr>
          <a:xfrm rot="5400000">
            <a:off x="7292076" y="4970875"/>
            <a:ext cx="277001" cy="19882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5F71D9D9-164A-9EC3-918F-65879DF37253}"/>
              </a:ext>
            </a:extLst>
          </p:cNvPr>
          <p:cNvSpPr/>
          <p:nvPr/>
        </p:nvSpPr>
        <p:spPr>
          <a:xfrm>
            <a:off x="6532827" y="5943701"/>
            <a:ext cx="1065066" cy="50906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C89CF373-7B32-BF4F-3FC1-5CE30504BEC6}"/>
              </a:ext>
            </a:extLst>
          </p:cNvPr>
          <p:cNvSpPr txBox="1"/>
          <p:nvPr/>
        </p:nvSpPr>
        <p:spPr>
          <a:xfrm>
            <a:off x="6608689" y="5951362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81C52D91-8649-4118-C13D-A932F71E585E}"/>
              </a:ext>
            </a:extLst>
          </p:cNvPr>
          <p:cNvSpPr txBox="1"/>
          <p:nvPr/>
        </p:nvSpPr>
        <p:spPr>
          <a:xfrm>
            <a:off x="6701987" y="6222710"/>
            <a:ext cx="73373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9" name="직선 화살표 연결선 158">
            <a:extLst>
              <a:ext uri="{FF2B5EF4-FFF2-40B4-BE49-F238E27FC236}">
                <a16:creationId xmlns:a16="http://schemas.microsoft.com/office/drawing/2014/main" id="{898B38AC-05F6-C95C-FC3F-66FB00A421A5}"/>
              </a:ext>
            </a:extLst>
          </p:cNvPr>
          <p:cNvCxnSpPr>
            <a:cxnSpLocks/>
            <a:stCxn id="160" idx="7"/>
          </p:cNvCxnSpPr>
          <p:nvPr/>
        </p:nvCxnSpPr>
        <p:spPr>
          <a:xfrm flipV="1">
            <a:off x="7413960" y="6073225"/>
            <a:ext cx="733737" cy="1634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0" name="타원 159">
            <a:extLst>
              <a:ext uri="{FF2B5EF4-FFF2-40B4-BE49-F238E27FC236}">
                <a16:creationId xmlns:a16="http://schemas.microsoft.com/office/drawing/2014/main" id="{FDA49465-CB52-F982-3AAD-E043924E2E10}"/>
              </a:ext>
            </a:extLst>
          </p:cNvPr>
          <p:cNvSpPr/>
          <p:nvPr/>
        </p:nvSpPr>
        <p:spPr>
          <a:xfrm>
            <a:off x="7365506" y="6228361"/>
            <a:ext cx="56767" cy="56767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1B94B1DE-1CB7-04E9-2FD2-6512E7514259}"/>
              </a:ext>
            </a:extLst>
          </p:cNvPr>
          <p:cNvSpPr txBox="1"/>
          <p:nvPr/>
        </p:nvSpPr>
        <p:spPr>
          <a:xfrm>
            <a:off x="6610926" y="5662974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24C3989D-C3E9-E579-5B00-F566130F6A09}"/>
              </a:ext>
            </a:extLst>
          </p:cNvPr>
          <p:cNvSpPr/>
          <p:nvPr/>
        </p:nvSpPr>
        <p:spPr>
          <a:xfrm>
            <a:off x="9395640" y="5546041"/>
            <a:ext cx="1312146" cy="9714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F327EE5C-BAD5-2EFC-9ED1-4471E881358C}"/>
              </a:ext>
            </a:extLst>
          </p:cNvPr>
          <p:cNvSpPr txBox="1"/>
          <p:nvPr/>
        </p:nvSpPr>
        <p:spPr>
          <a:xfrm>
            <a:off x="10713529" y="5864406"/>
            <a:ext cx="7308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0B6D9D49-079A-1F0E-7949-9CBB3315D598}"/>
              </a:ext>
            </a:extLst>
          </p:cNvPr>
          <p:cNvSpPr txBox="1"/>
          <p:nvPr/>
        </p:nvSpPr>
        <p:spPr>
          <a:xfrm>
            <a:off x="9629545" y="5299643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/>
              <a:t>Stack</a:t>
            </a:r>
            <a:endParaRPr lang="ko-Kore-KR" altLang="en-US" sz="1200"/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C3D687BD-1475-AFE5-94EC-51F5CCC98D2B}"/>
              </a:ext>
            </a:extLst>
          </p:cNvPr>
          <p:cNvSpPr/>
          <p:nvPr/>
        </p:nvSpPr>
        <p:spPr>
          <a:xfrm>
            <a:off x="9519891" y="6086734"/>
            <a:ext cx="1065066" cy="36206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07B13578-19A1-6109-EDD5-C57471B3C2BC}"/>
              </a:ext>
            </a:extLst>
          </p:cNvPr>
          <p:cNvSpPr txBox="1"/>
          <p:nvPr/>
        </p:nvSpPr>
        <p:spPr>
          <a:xfrm>
            <a:off x="9606998" y="6133022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A6E737E-C07B-F3BE-467E-0F8DD9A15522}"/>
              </a:ext>
            </a:extLst>
          </p:cNvPr>
          <p:cNvSpPr txBox="1"/>
          <p:nvPr/>
        </p:nvSpPr>
        <p:spPr>
          <a:xfrm>
            <a:off x="4202881" y="5060054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7248B3-5E24-6E16-DA52-C8E51DF1A798}"/>
              </a:ext>
            </a:extLst>
          </p:cNvPr>
          <p:cNvSpPr txBox="1"/>
          <p:nvPr/>
        </p:nvSpPr>
        <p:spPr>
          <a:xfrm>
            <a:off x="11020511" y="5057155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4863574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5B8C9BA1-B95D-3D6C-8940-1EED9FB4F166}"/>
              </a:ext>
            </a:extLst>
          </p:cNvPr>
          <p:cNvSpPr/>
          <p:nvPr/>
        </p:nvSpPr>
        <p:spPr>
          <a:xfrm>
            <a:off x="2942563" y="1746873"/>
            <a:ext cx="4112609" cy="123761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02" name="모서리가 둥근 직사각형 101">
            <a:extLst>
              <a:ext uri="{FF2B5EF4-FFF2-40B4-BE49-F238E27FC236}">
                <a16:creationId xmlns:a16="http://schemas.microsoft.com/office/drawing/2014/main" id="{04E35542-2192-6A10-7C3A-FE1CDFD5A466}"/>
              </a:ext>
            </a:extLst>
          </p:cNvPr>
          <p:cNvSpPr/>
          <p:nvPr/>
        </p:nvSpPr>
        <p:spPr>
          <a:xfrm>
            <a:off x="3052399" y="2115750"/>
            <a:ext cx="1065791" cy="756954"/>
          </a:xfrm>
          <a:prstGeom prst="roundRect">
            <a:avLst>
              <a:gd name="adj" fmla="val 9467"/>
            </a:avLst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1C6C49-DBF6-5D76-D4F0-2EFF43BB8727}"/>
              </a:ext>
            </a:extLst>
          </p:cNvPr>
          <p:cNvSpPr/>
          <p:nvPr/>
        </p:nvSpPr>
        <p:spPr>
          <a:xfrm>
            <a:off x="250388" y="389525"/>
            <a:ext cx="213673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스택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(Stack)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0AA3609-43CE-C32E-4576-C7AD36D7F6CA}"/>
              </a:ext>
            </a:extLst>
          </p:cNvPr>
          <p:cNvSpPr/>
          <p:nvPr/>
        </p:nvSpPr>
        <p:spPr>
          <a:xfrm>
            <a:off x="564685" y="734022"/>
            <a:ext cx="10334472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생성되면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스레드를 위한 스택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(stack)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같이 만들어진다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스택은 각 스레드마다 독립적으로 할당되어 작동하기 때문에 스레드 간 접근하거나 공유할 수 없고 이는 스레드로부터 안전하다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따라 크기가 주어지고 주어진 크기를 넘기게 되면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java.lang.StackOverFlowError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발생하게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D4941A-627C-883A-6666-E075F259EC08}"/>
              </a:ext>
            </a:extLst>
          </p:cNvPr>
          <p:cNvSpPr txBox="1"/>
          <p:nvPr/>
        </p:nvSpPr>
        <p:spPr>
          <a:xfrm>
            <a:off x="3113319" y="2575380"/>
            <a:ext cx="9439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1BB32C0-E69B-FC81-9D5E-DFB5F2CC5446}"/>
              </a:ext>
            </a:extLst>
          </p:cNvPr>
          <p:cNvSpPr txBox="1"/>
          <p:nvPr/>
        </p:nvSpPr>
        <p:spPr>
          <a:xfrm>
            <a:off x="4714769" y="1782788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E7DE6C27-9E26-6688-5EEB-B5012D70FC04}"/>
              </a:ext>
            </a:extLst>
          </p:cNvPr>
          <p:cNvSpPr txBox="1"/>
          <p:nvPr/>
        </p:nvSpPr>
        <p:spPr>
          <a:xfrm>
            <a:off x="250389" y="3093911"/>
            <a:ext cx="11564144" cy="1269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스택의 구성 정보</a:t>
            </a:r>
            <a:endParaRPr lang="en-US" altLang="ko-KR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스택에 대한 메모리 접근은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Push &amp; Pop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의한 후입선출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(LIFO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Last In First Out)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순서로 이루어지며 스택은 프레임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(Frame)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구성되어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프레임은 새 메서드를 호출할 때마다 로컬 변수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지역변수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파라미터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및 객체 참조 변수와 함께 스택의 맨 위에 생성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(push)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되고 메서드 실행이 완료되면 해당 스택 프레임이 제거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(pop)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되고 흐름이 호출한 메서드로 돌아가며 공간이 다음 메서드에 사용 가능해진다</a:t>
            </a: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176E844B-7E16-BC69-DA89-088339E830D2}"/>
              </a:ext>
            </a:extLst>
          </p:cNvPr>
          <p:cNvSpPr/>
          <p:nvPr/>
        </p:nvSpPr>
        <p:spPr>
          <a:xfrm>
            <a:off x="3161548" y="2230129"/>
            <a:ext cx="792959" cy="2894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4FF773-A2D9-04CD-639F-3323510842BB}"/>
              </a:ext>
            </a:extLst>
          </p:cNvPr>
          <p:cNvSpPr txBox="1"/>
          <p:nvPr/>
        </p:nvSpPr>
        <p:spPr>
          <a:xfrm>
            <a:off x="3212242" y="2256429"/>
            <a:ext cx="6915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6" name="모서리가 둥근 직사각형 105">
            <a:extLst>
              <a:ext uri="{FF2B5EF4-FFF2-40B4-BE49-F238E27FC236}">
                <a16:creationId xmlns:a16="http://schemas.microsoft.com/office/drawing/2014/main" id="{38C1F3FA-8DB7-E089-ED78-78CFDBEBF3F0}"/>
              </a:ext>
            </a:extLst>
          </p:cNvPr>
          <p:cNvSpPr/>
          <p:nvPr/>
        </p:nvSpPr>
        <p:spPr>
          <a:xfrm>
            <a:off x="4451250" y="2111077"/>
            <a:ext cx="1065791" cy="756954"/>
          </a:xfrm>
          <a:prstGeom prst="roundRect">
            <a:avLst>
              <a:gd name="adj" fmla="val 9467"/>
            </a:avLst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8AF2C62-CB80-AEB8-F0E6-45902B402E39}"/>
              </a:ext>
            </a:extLst>
          </p:cNvPr>
          <p:cNvSpPr txBox="1"/>
          <p:nvPr/>
        </p:nvSpPr>
        <p:spPr>
          <a:xfrm>
            <a:off x="4573092" y="2561632"/>
            <a:ext cx="79295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5E01821F-E1C6-2EDF-2888-1016D2238EE5}"/>
              </a:ext>
            </a:extLst>
          </p:cNvPr>
          <p:cNvSpPr/>
          <p:nvPr/>
        </p:nvSpPr>
        <p:spPr>
          <a:xfrm>
            <a:off x="4552098" y="2230130"/>
            <a:ext cx="792959" cy="2894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5F402191-C344-F7B5-D1C6-A7B9E83AD8F3}"/>
              </a:ext>
            </a:extLst>
          </p:cNvPr>
          <p:cNvSpPr txBox="1"/>
          <p:nvPr/>
        </p:nvSpPr>
        <p:spPr>
          <a:xfrm>
            <a:off x="4611093" y="2251756"/>
            <a:ext cx="6915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모서리가 둥근 직사각형 110">
            <a:extLst>
              <a:ext uri="{FF2B5EF4-FFF2-40B4-BE49-F238E27FC236}">
                <a16:creationId xmlns:a16="http://schemas.microsoft.com/office/drawing/2014/main" id="{C661EB9D-03A7-D60B-0687-98032401D68D}"/>
              </a:ext>
            </a:extLst>
          </p:cNvPr>
          <p:cNvSpPr/>
          <p:nvPr/>
        </p:nvSpPr>
        <p:spPr>
          <a:xfrm>
            <a:off x="5868635" y="2111077"/>
            <a:ext cx="1065791" cy="756954"/>
          </a:xfrm>
          <a:prstGeom prst="roundRect">
            <a:avLst>
              <a:gd name="adj" fmla="val 9467"/>
            </a:avLst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4F6D215E-16FB-6972-04A7-C697C753D7AE}"/>
              </a:ext>
            </a:extLst>
          </p:cNvPr>
          <p:cNvSpPr txBox="1"/>
          <p:nvPr/>
        </p:nvSpPr>
        <p:spPr>
          <a:xfrm>
            <a:off x="5990477" y="2561632"/>
            <a:ext cx="79295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thread-3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AB7CC613-D381-3B95-997E-061949DD9691}"/>
              </a:ext>
            </a:extLst>
          </p:cNvPr>
          <p:cNvSpPr/>
          <p:nvPr/>
        </p:nvSpPr>
        <p:spPr>
          <a:xfrm>
            <a:off x="5969483" y="2230130"/>
            <a:ext cx="792959" cy="2894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7E5EDEFA-5A6E-0AB7-D1D1-E200C516B1CF}"/>
              </a:ext>
            </a:extLst>
          </p:cNvPr>
          <p:cNvSpPr txBox="1"/>
          <p:nvPr/>
        </p:nvSpPr>
        <p:spPr>
          <a:xfrm>
            <a:off x="6028478" y="2251756"/>
            <a:ext cx="6915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ECF2F603-DFFA-8AC2-24DC-C15884A8499A}"/>
              </a:ext>
            </a:extLst>
          </p:cNvPr>
          <p:cNvSpPr/>
          <p:nvPr/>
        </p:nvSpPr>
        <p:spPr>
          <a:xfrm>
            <a:off x="3369181" y="5646590"/>
            <a:ext cx="1304128" cy="6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2A178303-D527-B7DB-C614-74F291D0E1BC}"/>
              </a:ext>
            </a:extLst>
          </p:cNvPr>
          <p:cNvSpPr txBox="1"/>
          <p:nvPr/>
        </p:nvSpPr>
        <p:spPr>
          <a:xfrm>
            <a:off x="3680674" y="5741878"/>
            <a:ext cx="6017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8E569461-7E6F-1652-32F8-C7EB07A58FFB}"/>
              </a:ext>
            </a:extLst>
          </p:cNvPr>
          <p:cNvSpPr/>
          <p:nvPr/>
        </p:nvSpPr>
        <p:spPr>
          <a:xfrm>
            <a:off x="3921589" y="6025896"/>
            <a:ext cx="701131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33" name="구부러진 연결선[U] 132">
            <a:extLst>
              <a:ext uri="{FF2B5EF4-FFF2-40B4-BE49-F238E27FC236}">
                <a16:creationId xmlns:a16="http://schemas.microsoft.com/office/drawing/2014/main" id="{89BD9354-F00D-40EE-377E-F59AB58819E1}"/>
              </a:ext>
            </a:extLst>
          </p:cNvPr>
          <p:cNvCxnSpPr>
            <a:cxnSpLocks/>
            <a:endCxn id="108" idx="1"/>
          </p:cNvCxnSpPr>
          <p:nvPr/>
        </p:nvCxnSpPr>
        <p:spPr>
          <a:xfrm flipV="1">
            <a:off x="4118190" y="2374867"/>
            <a:ext cx="433908" cy="302473"/>
          </a:xfrm>
          <a:prstGeom prst="curvedConnector3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5" name="구부러진 연결선[U] 134">
            <a:extLst>
              <a:ext uri="{FF2B5EF4-FFF2-40B4-BE49-F238E27FC236}">
                <a16:creationId xmlns:a16="http://schemas.microsoft.com/office/drawing/2014/main" id="{533B3BD7-5576-F35D-13AC-1D613AB743E6}"/>
              </a:ext>
            </a:extLst>
          </p:cNvPr>
          <p:cNvCxnSpPr>
            <a:cxnSpLocks/>
            <a:endCxn id="99" idx="3"/>
          </p:cNvCxnSpPr>
          <p:nvPr/>
        </p:nvCxnSpPr>
        <p:spPr>
          <a:xfrm rot="10800000">
            <a:off x="3954507" y="2374867"/>
            <a:ext cx="491838" cy="322321"/>
          </a:xfrm>
          <a:prstGeom prst="curvedConnector3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0" name="곱하기 129">
            <a:extLst>
              <a:ext uri="{FF2B5EF4-FFF2-40B4-BE49-F238E27FC236}">
                <a16:creationId xmlns:a16="http://schemas.microsoft.com/office/drawing/2014/main" id="{B8F3A6AC-54A8-388E-520D-D6A663459180}"/>
              </a:ext>
            </a:extLst>
          </p:cNvPr>
          <p:cNvSpPr/>
          <p:nvPr/>
        </p:nvSpPr>
        <p:spPr>
          <a:xfrm>
            <a:off x="4212654" y="2505218"/>
            <a:ext cx="133223" cy="191969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8" name="구부러진 연결선[U] 137">
            <a:extLst>
              <a:ext uri="{FF2B5EF4-FFF2-40B4-BE49-F238E27FC236}">
                <a16:creationId xmlns:a16="http://schemas.microsoft.com/office/drawing/2014/main" id="{69BC8694-13E1-35C9-EB73-75ACB0EF5F89}"/>
              </a:ext>
            </a:extLst>
          </p:cNvPr>
          <p:cNvCxnSpPr>
            <a:cxnSpLocks/>
            <a:endCxn id="113" idx="1"/>
          </p:cNvCxnSpPr>
          <p:nvPr/>
        </p:nvCxnSpPr>
        <p:spPr>
          <a:xfrm flipV="1">
            <a:off x="5514201" y="2374867"/>
            <a:ext cx="455282" cy="317640"/>
          </a:xfrm>
          <a:prstGeom prst="curvedConnector3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9" name="구부러진 연결선[U] 138">
            <a:extLst>
              <a:ext uri="{FF2B5EF4-FFF2-40B4-BE49-F238E27FC236}">
                <a16:creationId xmlns:a16="http://schemas.microsoft.com/office/drawing/2014/main" id="{4968A42C-4468-5BCD-E9C8-83ED37E285F4}"/>
              </a:ext>
            </a:extLst>
          </p:cNvPr>
          <p:cNvCxnSpPr>
            <a:cxnSpLocks/>
          </p:cNvCxnSpPr>
          <p:nvPr/>
        </p:nvCxnSpPr>
        <p:spPr>
          <a:xfrm rot="10800000">
            <a:off x="5350518" y="2390036"/>
            <a:ext cx="520146" cy="322319"/>
          </a:xfrm>
          <a:prstGeom prst="curvedConnector3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곱하기 142">
            <a:extLst>
              <a:ext uri="{FF2B5EF4-FFF2-40B4-BE49-F238E27FC236}">
                <a16:creationId xmlns:a16="http://schemas.microsoft.com/office/drawing/2014/main" id="{369BAE87-E468-B97E-0192-8C115A12EAC7}"/>
              </a:ext>
            </a:extLst>
          </p:cNvPr>
          <p:cNvSpPr/>
          <p:nvPr/>
        </p:nvSpPr>
        <p:spPr>
          <a:xfrm>
            <a:off x="5608665" y="2520385"/>
            <a:ext cx="133223" cy="191969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0F325148-0155-EC53-4FB6-6D1442288E65}"/>
              </a:ext>
            </a:extLst>
          </p:cNvPr>
          <p:cNvSpPr txBox="1"/>
          <p:nvPr/>
        </p:nvSpPr>
        <p:spPr>
          <a:xfrm>
            <a:off x="1000823" y="4546485"/>
            <a:ext cx="1774329" cy="17851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method1(){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method2();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void method2() {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method3();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method3() {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return 1;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0DF2614B-7ABF-F52E-88FB-5FB69C0ECBE5}"/>
              </a:ext>
            </a:extLst>
          </p:cNvPr>
          <p:cNvSpPr/>
          <p:nvPr/>
        </p:nvSpPr>
        <p:spPr>
          <a:xfrm>
            <a:off x="3404642" y="6024723"/>
            <a:ext cx="523878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E5946E3E-B94D-D996-2A39-D66C2A1DEAE3}"/>
              </a:ext>
            </a:extLst>
          </p:cNvPr>
          <p:cNvSpPr txBox="1"/>
          <p:nvPr/>
        </p:nvSpPr>
        <p:spPr>
          <a:xfrm>
            <a:off x="3581543" y="6339851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902BB061-7839-EAB5-B873-F1E94A6B0C13}"/>
              </a:ext>
            </a:extLst>
          </p:cNvPr>
          <p:cNvSpPr txBox="1"/>
          <p:nvPr/>
        </p:nvSpPr>
        <p:spPr>
          <a:xfrm>
            <a:off x="3354545" y="5400369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method1()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호출</a:t>
            </a:r>
            <a:endParaRPr lang="ko-Kore-KR" altLang="en-US" sz="1000"/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2E1EFF75-3471-DD18-7A46-BFA1E90895B4}"/>
              </a:ext>
            </a:extLst>
          </p:cNvPr>
          <p:cNvSpPr/>
          <p:nvPr/>
        </p:nvSpPr>
        <p:spPr>
          <a:xfrm>
            <a:off x="4744716" y="5378295"/>
            <a:ext cx="1316240" cy="93405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52D4C006-45DE-D7BB-2E28-933FDBB284F5}"/>
              </a:ext>
            </a:extLst>
          </p:cNvPr>
          <p:cNvSpPr txBox="1"/>
          <p:nvPr/>
        </p:nvSpPr>
        <p:spPr>
          <a:xfrm>
            <a:off x="5081625" y="5508498"/>
            <a:ext cx="7308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FA82A0DB-ADD1-301F-6CF4-C453F5268FCD}"/>
              </a:ext>
            </a:extLst>
          </p:cNvPr>
          <p:cNvSpPr/>
          <p:nvPr/>
        </p:nvSpPr>
        <p:spPr>
          <a:xfrm>
            <a:off x="5290385" y="6015799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2E3D34AF-C155-EC7A-D265-9E126B3FDA14}"/>
              </a:ext>
            </a:extLst>
          </p:cNvPr>
          <p:cNvSpPr/>
          <p:nvPr/>
        </p:nvSpPr>
        <p:spPr>
          <a:xfrm>
            <a:off x="4795828" y="6015799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0F932929-0C46-00B4-C56E-0EBAE380FD58}"/>
              </a:ext>
            </a:extLst>
          </p:cNvPr>
          <p:cNvSpPr txBox="1"/>
          <p:nvPr/>
        </p:nvSpPr>
        <p:spPr>
          <a:xfrm>
            <a:off x="4952697" y="6341589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59615836-8BE8-0E9F-3372-DF6BB1C4FBEF}"/>
              </a:ext>
            </a:extLst>
          </p:cNvPr>
          <p:cNvSpPr txBox="1"/>
          <p:nvPr/>
        </p:nvSpPr>
        <p:spPr>
          <a:xfrm>
            <a:off x="4728379" y="5132074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호출</a:t>
            </a:r>
            <a:endParaRPr lang="ko-Kore-KR" altLang="en-US" sz="1000"/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5072FC8A-66A6-50F7-F0B7-6379DED62A50}"/>
              </a:ext>
            </a:extLst>
          </p:cNvPr>
          <p:cNvSpPr/>
          <p:nvPr/>
        </p:nvSpPr>
        <p:spPr>
          <a:xfrm>
            <a:off x="5291681" y="5764049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0D5060EF-AFEC-DDAE-0542-5D7D2F7B1763}"/>
              </a:ext>
            </a:extLst>
          </p:cNvPr>
          <p:cNvSpPr/>
          <p:nvPr/>
        </p:nvSpPr>
        <p:spPr>
          <a:xfrm>
            <a:off x="4797124" y="5764049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1F542418-D67B-EA89-DDFD-DE3F06E1378A}"/>
              </a:ext>
            </a:extLst>
          </p:cNvPr>
          <p:cNvSpPr txBox="1"/>
          <p:nvPr/>
        </p:nvSpPr>
        <p:spPr>
          <a:xfrm>
            <a:off x="1220963" y="6354283"/>
            <a:ext cx="110489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1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StackMethod</a:t>
            </a: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114791AE-B5BF-BF39-CA3D-A771742F3ECE}"/>
              </a:ext>
            </a:extLst>
          </p:cNvPr>
          <p:cNvSpPr txBox="1"/>
          <p:nvPr/>
        </p:nvSpPr>
        <p:spPr>
          <a:xfrm>
            <a:off x="6114819" y="4889899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호출</a:t>
            </a:r>
            <a:endParaRPr lang="ko-Kore-KR" altLang="en-US" sz="1000"/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3D3437A7-D5BF-D048-CDE5-9C357C086B93}"/>
              </a:ext>
            </a:extLst>
          </p:cNvPr>
          <p:cNvSpPr/>
          <p:nvPr/>
        </p:nvSpPr>
        <p:spPr>
          <a:xfrm>
            <a:off x="6131156" y="5132074"/>
            <a:ext cx="1316240" cy="117854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ACE89C05-9266-F39A-0C40-7A228572E669}"/>
              </a:ext>
            </a:extLst>
          </p:cNvPr>
          <p:cNvSpPr txBox="1"/>
          <p:nvPr/>
        </p:nvSpPr>
        <p:spPr>
          <a:xfrm>
            <a:off x="6437179" y="5225690"/>
            <a:ext cx="7308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A1A3058E-F557-0F00-5A0B-7AD368641741}"/>
              </a:ext>
            </a:extLst>
          </p:cNvPr>
          <p:cNvSpPr/>
          <p:nvPr/>
        </p:nvSpPr>
        <p:spPr>
          <a:xfrm>
            <a:off x="6676825" y="6014062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91F9A637-4CC1-CD7A-6EB5-11EC13E126B4}"/>
              </a:ext>
            </a:extLst>
          </p:cNvPr>
          <p:cNvSpPr/>
          <p:nvPr/>
        </p:nvSpPr>
        <p:spPr>
          <a:xfrm>
            <a:off x="6182268" y="6014062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0B8E4F34-8102-725B-50CB-38864D3C4B63}"/>
              </a:ext>
            </a:extLst>
          </p:cNvPr>
          <p:cNvSpPr txBox="1"/>
          <p:nvPr/>
        </p:nvSpPr>
        <p:spPr>
          <a:xfrm>
            <a:off x="6339137" y="6339852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6" name="직사각형 205">
            <a:extLst>
              <a:ext uri="{FF2B5EF4-FFF2-40B4-BE49-F238E27FC236}">
                <a16:creationId xmlns:a16="http://schemas.microsoft.com/office/drawing/2014/main" id="{663DEA0B-D7E7-6A4E-6D15-95B5D563722E}"/>
              </a:ext>
            </a:extLst>
          </p:cNvPr>
          <p:cNvSpPr/>
          <p:nvPr/>
        </p:nvSpPr>
        <p:spPr>
          <a:xfrm>
            <a:off x="6678121" y="5762312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7" name="직사각형 206">
            <a:extLst>
              <a:ext uri="{FF2B5EF4-FFF2-40B4-BE49-F238E27FC236}">
                <a16:creationId xmlns:a16="http://schemas.microsoft.com/office/drawing/2014/main" id="{48A1A49A-60C7-58F6-71C0-27A3A4E97FA3}"/>
              </a:ext>
            </a:extLst>
          </p:cNvPr>
          <p:cNvSpPr/>
          <p:nvPr/>
        </p:nvSpPr>
        <p:spPr>
          <a:xfrm>
            <a:off x="6183564" y="5762312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08" name="직사각형 207">
            <a:extLst>
              <a:ext uri="{FF2B5EF4-FFF2-40B4-BE49-F238E27FC236}">
                <a16:creationId xmlns:a16="http://schemas.microsoft.com/office/drawing/2014/main" id="{A4D5D3F1-8B6D-3DB9-0E05-5C79F4FA4098}"/>
              </a:ext>
            </a:extLst>
          </p:cNvPr>
          <p:cNvSpPr/>
          <p:nvPr/>
        </p:nvSpPr>
        <p:spPr>
          <a:xfrm>
            <a:off x="6676825" y="5517645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9" name="직사각형 208">
            <a:extLst>
              <a:ext uri="{FF2B5EF4-FFF2-40B4-BE49-F238E27FC236}">
                <a16:creationId xmlns:a16="http://schemas.microsoft.com/office/drawing/2014/main" id="{B7D24600-64B2-4CE6-86E6-E1B1A8687420}"/>
              </a:ext>
            </a:extLst>
          </p:cNvPr>
          <p:cNvSpPr/>
          <p:nvPr/>
        </p:nvSpPr>
        <p:spPr>
          <a:xfrm>
            <a:off x="6182268" y="5517645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BDB58C13-6DE2-BD6C-EA7E-A6C80B4674B9}"/>
              </a:ext>
            </a:extLst>
          </p:cNvPr>
          <p:cNvSpPr txBox="1"/>
          <p:nvPr/>
        </p:nvSpPr>
        <p:spPr>
          <a:xfrm>
            <a:off x="7513123" y="4884699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ko-Kore-KR" altLang="en-US" sz="1000"/>
          </a:p>
        </p:txBody>
      </p: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A0A2C575-E3CF-9EFE-8B01-9275F90CF1FA}"/>
              </a:ext>
            </a:extLst>
          </p:cNvPr>
          <p:cNvSpPr/>
          <p:nvPr/>
        </p:nvSpPr>
        <p:spPr>
          <a:xfrm>
            <a:off x="7529460" y="5126874"/>
            <a:ext cx="1316240" cy="117854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CA75627F-565F-498A-71C6-B7B325CBF51B}"/>
              </a:ext>
            </a:extLst>
          </p:cNvPr>
          <p:cNvSpPr txBox="1"/>
          <p:nvPr/>
        </p:nvSpPr>
        <p:spPr>
          <a:xfrm>
            <a:off x="7835483" y="5220490"/>
            <a:ext cx="7308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C9063620-56E5-3853-71C3-B30105DB5DF7}"/>
              </a:ext>
            </a:extLst>
          </p:cNvPr>
          <p:cNvSpPr/>
          <p:nvPr/>
        </p:nvSpPr>
        <p:spPr>
          <a:xfrm>
            <a:off x="8075129" y="6008862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6D54BE9A-478A-ACF8-1735-61DC4A0A838E}"/>
              </a:ext>
            </a:extLst>
          </p:cNvPr>
          <p:cNvSpPr/>
          <p:nvPr/>
        </p:nvSpPr>
        <p:spPr>
          <a:xfrm>
            <a:off x="7580572" y="6008862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9F497C75-C933-7928-591D-418186B70541}"/>
              </a:ext>
            </a:extLst>
          </p:cNvPr>
          <p:cNvSpPr txBox="1"/>
          <p:nvPr/>
        </p:nvSpPr>
        <p:spPr>
          <a:xfrm>
            <a:off x="7737441" y="6334652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6" name="직사각형 215">
            <a:extLst>
              <a:ext uri="{FF2B5EF4-FFF2-40B4-BE49-F238E27FC236}">
                <a16:creationId xmlns:a16="http://schemas.microsoft.com/office/drawing/2014/main" id="{8A18D213-F0AF-38FD-8B84-0C4DED43A6A0}"/>
              </a:ext>
            </a:extLst>
          </p:cNvPr>
          <p:cNvSpPr/>
          <p:nvPr/>
        </p:nvSpPr>
        <p:spPr>
          <a:xfrm>
            <a:off x="8076425" y="5757112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3D153786-9D1E-44EC-762F-F525D839D5A4}"/>
              </a:ext>
            </a:extLst>
          </p:cNvPr>
          <p:cNvSpPr/>
          <p:nvPr/>
        </p:nvSpPr>
        <p:spPr>
          <a:xfrm>
            <a:off x="7581868" y="5757112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CE8149A7-DA3C-4CA7-0CA4-BB080BF007BD}"/>
              </a:ext>
            </a:extLst>
          </p:cNvPr>
          <p:cNvSpPr/>
          <p:nvPr/>
        </p:nvSpPr>
        <p:spPr>
          <a:xfrm>
            <a:off x="8075129" y="5512445"/>
            <a:ext cx="712368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CBF023C9-6440-44D2-C1C6-55C53470C21C}"/>
              </a:ext>
            </a:extLst>
          </p:cNvPr>
          <p:cNvSpPr/>
          <p:nvPr/>
        </p:nvSpPr>
        <p:spPr>
          <a:xfrm>
            <a:off x="7580572" y="5512445"/>
            <a:ext cx="496354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BB7CD9F6-B147-6DC4-199C-0E6EFB5BA0E6}"/>
              </a:ext>
            </a:extLst>
          </p:cNvPr>
          <p:cNvSpPr/>
          <p:nvPr/>
        </p:nvSpPr>
        <p:spPr>
          <a:xfrm>
            <a:off x="8927764" y="5372937"/>
            <a:ext cx="1316240" cy="93405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FDB3236D-A262-673D-10FF-1DD861FACED7}"/>
              </a:ext>
            </a:extLst>
          </p:cNvPr>
          <p:cNvSpPr txBox="1"/>
          <p:nvPr/>
        </p:nvSpPr>
        <p:spPr>
          <a:xfrm>
            <a:off x="9264673" y="5503140"/>
            <a:ext cx="7308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9D2AE0CF-700D-2C7D-1DE0-92C53CB72AA3}"/>
              </a:ext>
            </a:extLst>
          </p:cNvPr>
          <p:cNvSpPr/>
          <p:nvPr/>
        </p:nvSpPr>
        <p:spPr>
          <a:xfrm>
            <a:off x="9473433" y="6010441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B9AC5708-6F25-12C7-2D42-195BC4B2C09C}"/>
              </a:ext>
            </a:extLst>
          </p:cNvPr>
          <p:cNvSpPr/>
          <p:nvPr/>
        </p:nvSpPr>
        <p:spPr>
          <a:xfrm>
            <a:off x="8978876" y="6010441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24" name="TextBox 223">
            <a:extLst>
              <a:ext uri="{FF2B5EF4-FFF2-40B4-BE49-F238E27FC236}">
                <a16:creationId xmlns:a16="http://schemas.microsoft.com/office/drawing/2014/main" id="{9BE117D0-AFB8-132F-1E29-4A55E2163186}"/>
              </a:ext>
            </a:extLst>
          </p:cNvPr>
          <p:cNvSpPr txBox="1"/>
          <p:nvPr/>
        </p:nvSpPr>
        <p:spPr>
          <a:xfrm>
            <a:off x="9051553" y="6331589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id="{A5AD2EE5-82B3-6C39-79D6-011E30D06061}"/>
              </a:ext>
            </a:extLst>
          </p:cNvPr>
          <p:cNvSpPr txBox="1"/>
          <p:nvPr/>
        </p:nvSpPr>
        <p:spPr>
          <a:xfrm>
            <a:off x="8911427" y="5126716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ko-Kore-KR" altLang="en-US" sz="1000"/>
          </a:p>
        </p:txBody>
      </p:sp>
      <p:sp>
        <p:nvSpPr>
          <p:cNvPr id="226" name="직사각형 225">
            <a:extLst>
              <a:ext uri="{FF2B5EF4-FFF2-40B4-BE49-F238E27FC236}">
                <a16:creationId xmlns:a16="http://schemas.microsoft.com/office/drawing/2014/main" id="{EE1406C2-A3B6-F29C-B22D-EAA0C0549352}"/>
              </a:ext>
            </a:extLst>
          </p:cNvPr>
          <p:cNvSpPr/>
          <p:nvPr/>
        </p:nvSpPr>
        <p:spPr>
          <a:xfrm>
            <a:off x="9474729" y="5758691"/>
            <a:ext cx="712368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883722C9-D0E0-99BB-463D-248ED371ECAF}"/>
              </a:ext>
            </a:extLst>
          </p:cNvPr>
          <p:cNvSpPr/>
          <p:nvPr/>
        </p:nvSpPr>
        <p:spPr>
          <a:xfrm>
            <a:off x="8980172" y="5758691"/>
            <a:ext cx="496354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9EF21D3A-31C8-A677-7918-504AF43EA3F7}"/>
              </a:ext>
            </a:extLst>
          </p:cNvPr>
          <p:cNvSpPr/>
          <p:nvPr/>
        </p:nvSpPr>
        <p:spPr>
          <a:xfrm>
            <a:off x="10326068" y="5637075"/>
            <a:ext cx="1304128" cy="6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F39DC5B0-FDC1-7164-CB4A-DC4575FCBA67}"/>
              </a:ext>
            </a:extLst>
          </p:cNvPr>
          <p:cNvSpPr txBox="1"/>
          <p:nvPr/>
        </p:nvSpPr>
        <p:spPr>
          <a:xfrm>
            <a:off x="10637561" y="5732363"/>
            <a:ext cx="6017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4B423E52-F4F3-7DA1-2EBA-F2F9856B76D1}"/>
              </a:ext>
            </a:extLst>
          </p:cNvPr>
          <p:cNvSpPr/>
          <p:nvPr/>
        </p:nvSpPr>
        <p:spPr>
          <a:xfrm>
            <a:off x="10878476" y="6016381"/>
            <a:ext cx="701131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CAA0D462-63F1-BE8B-D02B-EB6E9E665DBA}"/>
              </a:ext>
            </a:extLst>
          </p:cNvPr>
          <p:cNvSpPr/>
          <p:nvPr/>
        </p:nvSpPr>
        <p:spPr>
          <a:xfrm>
            <a:off x="10361529" y="6015208"/>
            <a:ext cx="523878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49AE2FE4-397E-1E47-83FD-886B2F9135C7}"/>
              </a:ext>
            </a:extLst>
          </p:cNvPr>
          <p:cNvSpPr txBox="1"/>
          <p:nvPr/>
        </p:nvSpPr>
        <p:spPr>
          <a:xfrm>
            <a:off x="10311432" y="5390854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ko-Kore-KR" altLang="en-US" sz="1000"/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CC083022-7747-E68E-4CB7-08A09EAB32E6}"/>
              </a:ext>
            </a:extLst>
          </p:cNvPr>
          <p:cNvSpPr txBox="1"/>
          <p:nvPr/>
        </p:nvSpPr>
        <p:spPr>
          <a:xfrm>
            <a:off x="10466436" y="6333953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4" name="아래쪽 화살표[D] 233">
            <a:extLst>
              <a:ext uri="{FF2B5EF4-FFF2-40B4-BE49-F238E27FC236}">
                <a16:creationId xmlns:a16="http://schemas.microsoft.com/office/drawing/2014/main" id="{1AD4FF1D-229D-8650-66BB-AAA6C99DA799}"/>
              </a:ext>
            </a:extLst>
          </p:cNvPr>
          <p:cNvSpPr/>
          <p:nvPr/>
        </p:nvSpPr>
        <p:spPr>
          <a:xfrm rot="16200000">
            <a:off x="2933832" y="5269637"/>
            <a:ext cx="278559" cy="33879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2946941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DC6116E1-C08A-97DC-D73F-61DDA62FFA04}"/>
              </a:ext>
            </a:extLst>
          </p:cNvPr>
          <p:cNvSpPr/>
          <p:nvPr/>
        </p:nvSpPr>
        <p:spPr>
          <a:xfrm>
            <a:off x="9073856" y="2384960"/>
            <a:ext cx="2516618" cy="29358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F1A080E-DFA7-B0B6-A198-80CD91F6FE20}"/>
              </a:ext>
            </a:extLst>
          </p:cNvPr>
          <p:cNvSpPr/>
          <p:nvPr/>
        </p:nvSpPr>
        <p:spPr>
          <a:xfrm>
            <a:off x="9154630" y="4130569"/>
            <a:ext cx="2355069" cy="8856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D776A73B-2DE2-8B2C-FEC9-254567EBF5A1}"/>
              </a:ext>
            </a:extLst>
          </p:cNvPr>
          <p:cNvSpPr/>
          <p:nvPr/>
        </p:nvSpPr>
        <p:spPr>
          <a:xfrm>
            <a:off x="9877979" y="4418172"/>
            <a:ext cx="888930" cy="340577"/>
          </a:xfrm>
          <a:prstGeom prst="ellips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1C6C49-DBF6-5D76-D4F0-2EFF43BB8727}"/>
              </a:ext>
            </a:extLst>
          </p:cNvPr>
          <p:cNvSpPr/>
          <p:nvPr/>
        </p:nvSpPr>
        <p:spPr>
          <a:xfrm>
            <a:off x="250388" y="389525"/>
            <a:ext cx="22573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 메모리 상태 관리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0AA3609-43CE-C32E-4576-C7AD36D7F6CA}"/>
              </a:ext>
            </a:extLst>
          </p:cNvPr>
          <p:cNvSpPr/>
          <p:nvPr/>
        </p:nvSpPr>
        <p:spPr>
          <a:xfrm>
            <a:off x="564685" y="734022"/>
            <a:ext cx="5212385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 내부의 변수는 변수를 생성한 메서드가 실행되는 동안에만 존재한다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 메모리에 대한 액세스는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메모리와 비교할 때 빠르다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783A71-3DD0-87D5-AA94-8595B4731B48}"/>
              </a:ext>
            </a:extLst>
          </p:cNvPr>
          <p:cNvSpPr txBox="1"/>
          <p:nvPr/>
        </p:nvSpPr>
        <p:spPr>
          <a:xfrm>
            <a:off x="1000437" y="2205778"/>
            <a:ext cx="3252946" cy="34778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Company {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Account </a:t>
            </a:r>
            <a:r>
              <a:rPr lang="en-US" altLang="ko-Kore-KR" sz="1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getAccount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id, String name) {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return new Account(id, name);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r>
              <a:rPr lang="ko-KR" altLang="en-US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000" b="1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deptNo) {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int id = 10;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String name = ”</a:t>
            </a:r>
            <a:r>
              <a:rPr lang="ko-KR" altLang="en-US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홍길동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Account account = </a:t>
            </a:r>
            <a:r>
              <a:rPr lang="en-US" altLang="ko-Kore-KR" sz="1000" i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getAccount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(id, name);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Account {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int id;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String name;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id, String name) {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this.id = id;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this.name = name;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8C23D6F-FADE-1855-251A-DF27723BBA3E}"/>
              </a:ext>
            </a:extLst>
          </p:cNvPr>
          <p:cNvSpPr/>
          <p:nvPr/>
        </p:nvSpPr>
        <p:spPr>
          <a:xfrm>
            <a:off x="5378726" y="2066371"/>
            <a:ext cx="3279627" cy="361728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2CD8FA-89FC-A6BA-836A-702E49F191D5}"/>
              </a:ext>
            </a:extLst>
          </p:cNvPr>
          <p:cNvSpPr txBox="1"/>
          <p:nvPr/>
        </p:nvSpPr>
        <p:spPr>
          <a:xfrm>
            <a:off x="6814912" y="1762781"/>
            <a:ext cx="6017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7B063F4-B087-CA21-3219-48AAFB8FAB42}"/>
              </a:ext>
            </a:extLst>
          </p:cNvPr>
          <p:cNvSpPr/>
          <p:nvPr/>
        </p:nvSpPr>
        <p:spPr>
          <a:xfrm>
            <a:off x="5902603" y="4480444"/>
            <a:ext cx="2755749" cy="143399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49CF4CA-8AF4-BABF-4574-81FC6AFA05D2}"/>
              </a:ext>
            </a:extLst>
          </p:cNvPr>
          <p:cNvSpPr/>
          <p:nvPr/>
        </p:nvSpPr>
        <p:spPr>
          <a:xfrm>
            <a:off x="5378726" y="4480443"/>
            <a:ext cx="523878" cy="1433991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F8B130C-57AB-B54B-EE01-0CE5E0736D63}"/>
              </a:ext>
            </a:extLst>
          </p:cNvPr>
          <p:cNvSpPr txBox="1"/>
          <p:nvPr/>
        </p:nvSpPr>
        <p:spPr>
          <a:xfrm>
            <a:off x="10031314" y="2067015"/>
            <a:ext cx="6017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AEE10A2-177C-D262-BDF4-49C34D34AEA5}"/>
              </a:ext>
            </a:extLst>
          </p:cNvPr>
          <p:cNvSpPr txBox="1"/>
          <p:nvPr/>
        </p:nvSpPr>
        <p:spPr>
          <a:xfrm>
            <a:off x="4322192" y="3335279"/>
            <a:ext cx="9161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메모리</a:t>
            </a:r>
            <a:endParaRPr lang="ko-Kore-KR" altLang="en-US" sz="10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A318950-D313-7A13-33A2-4B4D1CBABE2E}"/>
              </a:ext>
            </a:extLst>
          </p:cNvPr>
          <p:cNvSpPr txBox="1"/>
          <p:nvPr/>
        </p:nvSpPr>
        <p:spPr>
          <a:xfrm>
            <a:off x="6629041" y="4512030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</a:t>
            </a:r>
            <a:endParaRPr lang="ko-Kore-KR" altLang="en-US" sz="12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D6CAEC-E778-594F-5BB3-C120B4894805}"/>
              </a:ext>
            </a:extLst>
          </p:cNvPr>
          <p:cNvSpPr txBox="1"/>
          <p:nvPr/>
        </p:nvSpPr>
        <p:spPr>
          <a:xfrm>
            <a:off x="6629041" y="4871201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id = 23</a:t>
            </a:r>
            <a:endParaRPr lang="ko-Kore-KR" altLang="en-US" sz="12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BBF39EE-9FD6-E6B4-A50E-7E0DC408F228}"/>
              </a:ext>
            </a:extLst>
          </p:cNvPr>
          <p:cNvSpPr txBox="1"/>
          <p:nvPr/>
        </p:nvSpPr>
        <p:spPr>
          <a:xfrm>
            <a:off x="6627676" y="5352402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name</a:t>
            </a:r>
            <a:endParaRPr lang="ko-Kore-KR" altLang="en-US" sz="12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45B8F95-0808-E9E3-C6FF-25E0672EBB44}"/>
              </a:ext>
            </a:extLst>
          </p:cNvPr>
          <p:cNvSpPr txBox="1"/>
          <p:nvPr/>
        </p:nvSpPr>
        <p:spPr>
          <a:xfrm>
            <a:off x="6627676" y="5554558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endParaRPr lang="ko-Kore-KR" altLang="en-US" sz="12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E7D5A09-509A-8D91-1A3D-33EE929C3F38}"/>
              </a:ext>
            </a:extLst>
          </p:cNvPr>
          <p:cNvSpPr txBox="1"/>
          <p:nvPr/>
        </p:nvSpPr>
        <p:spPr>
          <a:xfrm>
            <a:off x="9034517" y="3884348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pool</a:t>
            </a:r>
            <a:endParaRPr lang="ko-Kore-KR" altLang="en-US" sz="10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0BCCBB9-C8C5-EB80-A1AD-615EEBD56A74}"/>
              </a:ext>
            </a:extLst>
          </p:cNvPr>
          <p:cNvSpPr txBox="1"/>
          <p:nvPr/>
        </p:nvSpPr>
        <p:spPr>
          <a:xfrm>
            <a:off x="8907596" y="2543410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endParaRPr lang="ko-Kore-KR" altLang="en-US" sz="100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B9F514A-C0AC-7CBC-2F69-14E73847FB3E}"/>
              </a:ext>
            </a:extLst>
          </p:cNvPr>
          <p:cNvSpPr/>
          <p:nvPr/>
        </p:nvSpPr>
        <p:spPr>
          <a:xfrm>
            <a:off x="9154629" y="2779632"/>
            <a:ext cx="2355069" cy="8856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C5CF066-FBFC-3208-34C3-C3FF10F05DC7}"/>
              </a:ext>
            </a:extLst>
          </p:cNvPr>
          <p:cNvSpPr txBox="1"/>
          <p:nvPr/>
        </p:nvSpPr>
        <p:spPr>
          <a:xfrm>
            <a:off x="9352411" y="3070549"/>
            <a:ext cx="19595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23 | “name” reference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39D1334-5CBD-D3F3-6770-5B960EFB5F9D}"/>
              </a:ext>
            </a:extLst>
          </p:cNvPr>
          <p:cNvSpPr/>
          <p:nvPr/>
        </p:nvSpPr>
        <p:spPr>
          <a:xfrm>
            <a:off x="5902603" y="3272915"/>
            <a:ext cx="2755749" cy="120752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C7E1995-AD01-6C53-766B-A7FFB725420E}"/>
              </a:ext>
            </a:extLst>
          </p:cNvPr>
          <p:cNvSpPr/>
          <p:nvPr/>
        </p:nvSpPr>
        <p:spPr>
          <a:xfrm>
            <a:off x="5378726" y="3272915"/>
            <a:ext cx="523878" cy="120030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9F6B34F-D98F-AA71-FFF7-DA5E0FCFBFDF}"/>
              </a:ext>
            </a:extLst>
          </p:cNvPr>
          <p:cNvSpPr txBox="1"/>
          <p:nvPr/>
        </p:nvSpPr>
        <p:spPr>
          <a:xfrm>
            <a:off x="6590519" y="3304501"/>
            <a:ext cx="10504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getAccount</a:t>
            </a:r>
            <a:endParaRPr lang="ko-Kore-KR" altLang="en-US" sz="12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0F35D25-EDF4-2483-52A8-4DD526F9362D}"/>
              </a:ext>
            </a:extLst>
          </p:cNvPr>
          <p:cNvSpPr txBox="1"/>
          <p:nvPr/>
        </p:nvSpPr>
        <p:spPr>
          <a:xfrm>
            <a:off x="6629041" y="3663672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id = 23</a:t>
            </a:r>
            <a:endParaRPr lang="ko-Kore-KR" altLang="en-US" sz="12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1CEC507-4EAF-9B99-2810-55263286E89D}"/>
              </a:ext>
            </a:extLst>
          </p:cNvPr>
          <p:cNvSpPr txBox="1"/>
          <p:nvPr/>
        </p:nvSpPr>
        <p:spPr>
          <a:xfrm>
            <a:off x="6629041" y="3937625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name</a:t>
            </a:r>
            <a:endParaRPr lang="ko-Kore-KR" altLang="en-US" sz="12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4B67613-92C8-AC40-8BFF-B9916720FEDC}"/>
              </a:ext>
            </a:extLst>
          </p:cNvPr>
          <p:cNvSpPr txBox="1"/>
          <p:nvPr/>
        </p:nvSpPr>
        <p:spPr>
          <a:xfrm>
            <a:off x="6629041" y="4171453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endParaRPr lang="ko-Kore-KR" altLang="en-US" sz="120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FCA1D38-2C70-59C9-0130-5FB94585CEC4}"/>
              </a:ext>
            </a:extLst>
          </p:cNvPr>
          <p:cNvSpPr/>
          <p:nvPr/>
        </p:nvSpPr>
        <p:spPr>
          <a:xfrm>
            <a:off x="5902602" y="2066371"/>
            <a:ext cx="2755749" cy="120752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3555A3D-9959-8A93-C558-25969D6BC922}"/>
              </a:ext>
            </a:extLst>
          </p:cNvPr>
          <p:cNvSpPr/>
          <p:nvPr/>
        </p:nvSpPr>
        <p:spPr>
          <a:xfrm>
            <a:off x="5378725" y="2066371"/>
            <a:ext cx="523878" cy="120030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AC65C16-C8BC-AB94-42C6-DF1BA6EEF692}"/>
              </a:ext>
            </a:extLst>
          </p:cNvPr>
          <p:cNvSpPr txBox="1"/>
          <p:nvPr/>
        </p:nvSpPr>
        <p:spPr>
          <a:xfrm>
            <a:off x="6590519" y="2097957"/>
            <a:ext cx="10504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endParaRPr lang="ko-Kore-KR" altLang="en-US" sz="120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E7A386A-0EF9-B35E-5C8E-EC74BAEFE2E2}"/>
              </a:ext>
            </a:extLst>
          </p:cNvPr>
          <p:cNvSpPr txBox="1"/>
          <p:nvPr/>
        </p:nvSpPr>
        <p:spPr>
          <a:xfrm>
            <a:off x="6629041" y="2457128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id = 23</a:t>
            </a:r>
            <a:endParaRPr lang="ko-Kore-KR" altLang="en-US" sz="120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6868739-C833-FC4E-8149-6CCED99647A0}"/>
              </a:ext>
            </a:extLst>
          </p:cNvPr>
          <p:cNvSpPr txBox="1"/>
          <p:nvPr/>
        </p:nvSpPr>
        <p:spPr>
          <a:xfrm>
            <a:off x="6629041" y="2697614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name</a:t>
            </a:r>
            <a:endParaRPr lang="ko-Kore-KR" altLang="en-US" sz="120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6117325-CB13-F6E1-7629-CC43F253A20C}"/>
              </a:ext>
            </a:extLst>
          </p:cNvPr>
          <p:cNvSpPr txBox="1"/>
          <p:nvPr/>
        </p:nvSpPr>
        <p:spPr>
          <a:xfrm>
            <a:off x="6629041" y="2964909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endParaRPr lang="ko-Kore-KR" altLang="en-US" sz="120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9A24789-A51E-6A9F-D676-562B711FD7A5}"/>
              </a:ext>
            </a:extLst>
          </p:cNvPr>
          <p:cNvSpPr txBox="1"/>
          <p:nvPr/>
        </p:nvSpPr>
        <p:spPr>
          <a:xfrm>
            <a:off x="9352411" y="4472734"/>
            <a:ext cx="19595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“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홍길동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”</a:t>
            </a: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235DD85E-F56C-2FA8-A25E-E0526CEF59F5}"/>
              </a:ext>
            </a:extLst>
          </p:cNvPr>
          <p:cNvCxnSpPr>
            <a:endCxn id="43" idx="0"/>
          </p:cNvCxnSpPr>
          <p:nvPr/>
        </p:nvCxnSpPr>
        <p:spPr>
          <a:xfrm>
            <a:off x="10179513" y="3279024"/>
            <a:ext cx="152650" cy="1193710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A96A6774-7C41-38F3-A7E7-B47721CE473A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7463848" y="2853181"/>
            <a:ext cx="1690782" cy="1720219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FFAFC776-F25C-7FCC-1F2E-192EBD83CDAE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7443756" y="4120422"/>
            <a:ext cx="1710874" cy="452978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F2A577C5-B63D-6267-7841-5DBC744D2E87}"/>
              </a:ext>
            </a:extLst>
          </p:cNvPr>
          <p:cNvCxnSpPr>
            <a:cxnSpLocks/>
            <a:endCxn id="26" idx="1"/>
          </p:cNvCxnSpPr>
          <p:nvPr/>
        </p:nvCxnSpPr>
        <p:spPr>
          <a:xfrm flipV="1">
            <a:off x="7443756" y="4573400"/>
            <a:ext cx="1710874" cy="847507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57612927-A987-580A-6D6B-F5A485A3EBF3}"/>
              </a:ext>
            </a:extLst>
          </p:cNvPr>
          <p:cNvCxnSpPr>
            <a:cxnSpLocks/>
            <a:endCxn id="29" idx="1"/>
          </p:cNvCxnSpPr>
          <p:nvPr/>
        </p:nvCxnSpPr>
        <p:spPr>
          <a:xfrm>
            <a:off x="7587703" y="3113549"/>
            <a:ext cx="1566926" cy="10891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E919A402-6262-C89A-B3B3-75637C6D98B3}"/>
              </a:ext>
            </a:extLst>
          </p:cNvPr>
          <p:cNvCxnSpPr>
            <a:cxnSpLocks/>
            <a:endCxn id="29" idx="1"/>
          </p:cNvCxnSpPr>
          <p:nvPr/>
        </p:nvCxnSpPr>
        <p:spPr>
          <a:xfrm flipV="1">
            <a:off x="7545314" y="3222463"/>
            <a:ext cx="1609315" cy="110328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19F4BF57-FFAE-95DF-4DA5-C5748C222114}"/>
              </a:ext>
            </a:extLst>
          </p:cNvPr>
          <p:cNvCxnSpPr>
            <a:cxnSpLocks/>
            <a:endCxn id="29" idx="1"/>
          </p:cNvCxnSpPr>
          <p:nvPr/>
        </p:nvCxnSpPr>
        <p:spPr>
          <a:xfrm flipV="1">
            <a:off x="7463847" y="3222463"/>
            <a:ext cx="1690782" cy="246119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4" name="아래쪽 화살표[D] 73">
            <a:extLst>
              <a:ext uri="{FF2B5EF4-FFF2-40B4-BE49-F238E27FC236}">
                <a16:creationId xmlns:a16="http://schemas.microsoft.com/office/drawing/2014/main" id="{4DF3847F-677D-57B0-5EDD-AF6E6D400B9F}"/>
              </a:ext>
            </a:extLst>
          </p:cNvPr>
          <p:cNvSpPr/>
          <p:nvPr/>
        </p:nvSpPr>
        <p:spPr>
          <a:xfrm rot="16200000">
            <a:off x="4742186" y="3266281"/>
            <a:ext cx="160863" cy="767110"/>
          </a:xfrm>
          <a:prstGeom prst="downArrow">
            <a:avLst>
              <a:gd name="adj1" fmla="val 30576"/>
              <a:gd name="adj2" fmla="val 7967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6351BB4D-E17B-F3BC-32A8-88C31100C574}"/>
              </a:ext>
            </a:extLst>
          </p:cNvPr>
          <p:cNvSpPr txBox="1"/>
          <p:nvPr/>
        </p:nvSpPr>
        <p:spPr>
          <a:xfrm>
            <a:off x="6590519" y="5125511"/>
            <a:ext cx="110618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deptNo = 0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1484960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9B1189-EE7D-511A-C1D8-F57A83CAD1D4}"/>
              </a:ext>
            </a:extLst>
          </p:cNvPr>
          <p:cNvSpPr/>
          <p:nvPr/>
        </p:nvSpPr>
        <p:spPr>
          <a:xfrm>
            <a:off x="584764" y="251319"/>
            <a:ext cx="15696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커리큘럼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0B793F5-8838-00A1-4D40-6809FE6C321D}"/>
              </a:ext>
            </a:extLst>
          </p:cNvPr>
          <p:cNvSpPr/>
          <p:nvPr/>
        </p:nvSpPr>
        <p:spPr>
          <a:xfrm>
            <a:off x="762353" y="868407"/>
            <a:ext cx="4111080" cy="50090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Operating System Basic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Thread Fundamentals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Synchronization Fundamentals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Synchronization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Locks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</a:t>
            </a:r>
            <a:r>
              <a:rPr lang="ko-KR" altLang="en-US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도구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ko-KR" altLang="en-US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동시성 프레임워크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ko-KR" altLang="en-US">
                <a:latin typeface="NanumBarunGothic" panose="020B0603020101020101" pitchFamily="34" charset="-127"/>
                <a:ea typeface="NanumBarunGothic" panose="020B0603020101020101" pitchFamily="34" charset="-127"/>
              </a:rPr>
              <a:t>마무리</a:t>
            </a:r>
          </a:p>
        </p:txBody>
      </p:sp>
    </p:spTree>
    <p:extLst>
      <p:ext uri="{BB962C8B-B14F-4D97-AF65-F5344CB8AC3E}">
        <p14:creationId xmlns:p14="http://schemas.microsoft.com/office/powerpoint/2010/main" val="301670684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A0401ACD-35D4-404C-39A3-956318FDACE2}"/>
              </a:ext>
            </a:extLst>
          </p:cNvPr>
          <p:cNvSpPr/>
          <p:nvPr/>
        </p:nvSpPr>
        <p:spPr>
          <a:xfrm>
            <a:off x="2894561" y="1629014"/>
            <a:ext cx="1371824" cy="106339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1C6C49-DBF6-5D76-D4F0-2EFF43BB8727}"/>
              </a:ext>
            </a:extLst>
          </p:cNvPr>
          <p:cNvSpPr/>
          <p:nvPr/>
        </p:nvSpPr>
        <p:spPr>
          <a:xfrm>
            <a:off x="239216" y="195071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종료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0AA3609-43CE-C32E-4576-C7AD36D7F6CA}"/>
              </a:ext>
            </a:extLst>
          </p:cNvPr>
          <p:cNvSpPr/>
          <p:nvPr/>
        </p:nvSpPr>
        <p:spPr>
          <a:xfrm>
            <a:off x="553514" y="539568"/>
            <a:ext cx="5249178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</a:t>
            </a:r>
            <a:r>
              <a:rPr lang="ko-KR" altLang="en-US" sz="1200" b="0" i="0">
                <a:solidFill>
                  <a:srgbClr val="30303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레드는 </a:t>
            </a:r>
            <a:r>
              <a:rPr lang="en-US" altLang="ko-KR" sz="1200" b="0" i="0">
                <a:solidFill>
                  <a:srgbClr val="30303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 b="0" i="0">
                <a:solidFill>
                  <a:srgbClr val="30303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메서드의</a:t>
            </a:r>
            <a:r>
              <a:rPr lang="ko-KR" altLang="en-US" sz="1200" b="0" i="0">
                <a:solidFill>
                  <a:srgbClr val="040C2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코드가 모두 실행되면 스레드는 자동으로 종료한다</a:t>
            </a:r>
            <a:endParaRPr lang="en-US" altLang="ko-KR" sz="1200" b="0" i="0">
              <a:solidFill>
                <a:srgbClr val="040C2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40C2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예외가 발생할 경우 종료되며 다른 스레드에 영향을 미치지 않는다</a:t>
            </a:r>
            <a:endParaRPr lang="en-US" altLang="ko-KR" sz="1200" b="0" i="0">
              <a:solidFill>
                <a:srgbClr val="30303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어플리케이션은 싱글스레드인 경우와 멀티스레드인 경우  종료 기준이 다르다</a:t>
            </a:r>
            <a:endParaRPr lang="en-US" altLang="ko-KR" sz="1200">
              <a:solidFill>
                <a:srgbClr val="30303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D59045C-D2A6-6F45-3C90-2F36E982617C}"/>
              </a:ext>
            </a:extLst>
          </p:cNvPr>
          <p:cNvSpPr/>
          <p:nvPr/>
        </p:nvSpPr>
        <p:spPr>
          <a:xfrm>
            <a:off x="679043" y="2121263"/>
            <a:ext cx="173637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싱글스레드 어플리케이션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8D2B4A17-C232-8F2A-BE7D-7758E6186386}"/>
              </a:ext>
            </a:extLst>
          </p:cNvPr>
          <p:cNvSpPr/>
          <p:nvPr/>
        </p:nvSpPr>
        <p:spPr>
          <a:xfrm>
            <a:off x="679043" y="4016734"/>
            <a:ext cx="173637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멀티스레드 어플리케이션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1BB32C0-E69B-FC81-9D5E-DFB5F2CC5446}"/>
              </a:ext>
            </a:extLst>
          </p:cNvPr>
          <p:cNvSpPr txBox="1"/>
          <p:nvPr/>
        </p:nvSpPr>
        <p:spPr>
          <a:xfrm>
            <a:off x="3209511" y="1654242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A167A061-AF32-9A78-0A7A-590F6DE08B84}"/>
              </a:ext>
            </a:extLst>
          </p:cNvPr>
          <p:cNvSpPr/>
          <p:nvPr/>
        </p:nvSpPr>
        <p:spPr>
          <a:xfrm>
            <a:off x="3288969" y="1933783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1D4EB2-62E4-E33C-2F44-974AA48A0BD1}"/>
              </a:ext>
            </a:extLst>
          </p:cNvPr>
          <p:cNvSpPr txBox="1"/>
          <p:nvPr/>
        </p:nvSpPr>
        <p:spPr>
          <a:xfrm>
            <a:off x="3057205" y="2009232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1D2DFCC-0AF6-64D4-F7A6-89E164EEC001}"/>
              </a:ext>
            </a:extLst>
          </p:cNvPr>
          <p:cNvSpPr/>
          <p:nvPr/>
        </p:nvSpPr>
        <p:spPr>
          <a:xfrm>
            <a:off x="2863476" y="3505569"/>
            <a:ext cx="3048016" cy="106339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D72ECE-4F2C-4AEA-3867-142DDA555118}"/>
              </a:ext>
            </a:extLst>
          </p:cNvPr>
          <p:cNvSpPr txBox="1"/>
          <p:nvPr/>
        </p:nvSpPr>
        <p:spPr>
          <a:xfrm>
            <a:off x="4044762" y="3558904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B543AF2F-57B9-8418-96B3-FEC5FF08C6F0}"/>
              </a:ext>
            </a:extLst>
          </p:cNvPr>
          <p:cNvSpPr/>
          <p:nvPr/>
        </p:nvSpPr>
        <p:spPr>
          <a:xfrm>
            <a:off x="3178103" y="3844642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FEA05F-0C15-5C8A-FF06-764204272163}"/>
              </a:ext>
            </a:extLst>
          </p:cNvPr>
          <p:cNvSpPr txBox="1"/>
          <p:nvPr/>
        </p:nvSpPr>
        <p:spPr>
          <a:xfrm>
            <a:off x="2958289" y="3925900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8415C216-6781-3289-BE38-8AE889431FD8}"/>
              </a:ext>
            </a:extLst>
          </p:cNvPr>
          <p:cNvSpPr/>
          <p:nvPr/>
        </p:nvSpPr>
        <p:spPr>
          <a:xfrm>
            <a:off x="4109611" y="3850698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AD1CFF9-8E55-0E1C-C1B7-DF407DDAA039}"/>
              </a:ext>
            </a:extLst>
          </p:cNvPr>
          <p:cNvSpPr txBox="1"/>
          <p:nvPr/>
        </p:nvSpPr>
        <p:spPr>
          <a:xfrm>
            <a:off x="3889797" y="3944068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2EC90974-6219-6445-34A3-B8A4F6D9197A}"/>
              </a:ext>
            </a:extLst>
          </p:cNvPr>
          <p:cNvSpPr/>
          <p:nvPr/>
        </p:nvSpPr>
        <p:spPr>
          <a:xfrm>
            <a:off x="5021801" y="3850698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A62E73E-F063-A61E-F6FD-E77CE0B024D7}"/>
              </a:ext>
            </a:extLst>
          </p:cNvPr>
          <p:cNvSpPr txBox="1"/>
          <p:nvPr/>
        </p:nvSpPr>
        <p:spPr>
          <a:xfrm>
            <a:off x="4801987" y="3944068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B10B2E1-8BAC-688C-6EB9-BDEA6E4094E9}"/>
              </a:ext>
            </a:extLst>
          </p:cNvPr>
          <p:cNvSpPr/>
          <p:nvPr/>
        </p:nvSpPr>
        <p:spPr>
          <a:xfrm>
            <a:off x="4469020" y="1595189"/>
            <a:ext cx="6565149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싱글스레드는 사용자 스레드</a:t>
            </a: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(user thread) 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없는</a:t>
            </a: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</a:t>
            </a: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만 있는 상태이다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 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만 종료되면 어플리케이션이 종료된다</a:t>
            </a:r>
            <a:endParaRPr lang="en-US" altLang="ko-KR" sz="1200">
              <a:solidFill>
                <a:srgbClr val="30303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F6E4D7C-12A0-3EA8-9BFB-0EC48226CC23}"/>
              </a:ext>
            </a:extLst>
          </p:cNvPr>
          <p:cNvSpPr/>
          <p:nvPr/>
        </p:nvSpPr>
        <p:spPr>
          <a:xfrm>
            <a:off x="2795682" y="5024420"/>
            <a:ext cx="9067296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멀티스레드 인 경우 </a:t>
            </a: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실행하고 있는 모든 스레드가 종료되어야 어플리케이션이 종료된다</a:t>
            </a:r>
            <a:endParaRPr lang="en-US" altLang="ko-KR" sz="1200">
              <a:solidFill>
                <a:srgbClr val="30303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동일한 코드를 실행하는 각 스레드의 종료 시점은 처리 시간 및 </a:t>
            </a: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스케줄링에 의해 결정되므로 매번 다르게 나올 수 있다</a:t>
            </a:r>
            <a:endParaRPr lang="en-US" altLang="ko-KR" sz="1200">
              <a:solidFill>
                <a:srgbClr val="30303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2C3B369-F4E2-30F7-3A9E-26B9DBE05BB4}"/>
              </a:ext>
            </a:extLst>
          </p:cNvPr>
          <p:cNvSpPr/>
          <p:nvPr/>
        </p:nvSpPr>
        <p:spPr>
          <a:xfrm>
            <a:off x="2795682" y="6267557"/>
            <a:ext cx="5836187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유형이 데몬 스레드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(daemon thread)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일 경우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위 내용과 일부 다른 점이 있다 </a:t>
            </a:r>
            <a:endParaRPr lang="en-US" altLang="ko-KR" sz="1200">
              <a:solidFill>
                <a:srgbClr val="30303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연결선[R] 29">
            <a:extLst>
              <a:ext uri="{FF2B5EF4-FFF2-40B4-BE49-F238E27FC236}">
                <a16:creationId xmlns:a16="http://schemas.microsoft.com/office/drawing/2014/main" id="{389A770A-E421-B2C0-692B-59527741D839}"/>
              </a:ext>
            </a:extLst>
          </p:cNvPr>
          <p:cNvCxnSpPr>
            <a:cxnSpLocks/>
          </p:cNvCxnSpPr>
          <p:nvPr/>
        </p:nvCxnSpPr>
        <p:spPr>
          <a:xfrm>
            <a:off x="3560710" y="2486184"/>
            <a:ext cx="0" cy="28734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타원 30">
            <a:extLst>
              <a:ext uri="{FF2B5EF4-FFF2-40B4-BE49-F238E27FC236}">
                <a16:creationId xmlns:a16="http://schemas.microsoft.com/office/drawing/2014/main" id="{A2AF175F-1683-291A-8CB5-E0ED29A51AF7}"/>
              </a:ext>
            </a:extLst>
          </p:cNvPr>
          <p:cNvSpPr/>
          <p:nvPr/>
        </p:nvSpPr>
        <p:spPr>
          <a:xfrm>
            <a:off x="3522023" y="2767472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7E7F1C8-A549-9292-521A-05EF6111855B}"/>
              </a:ext>
            </a:extLst>
          </p:cNvPr>
          <p:cNvSpPr/>
          <p:nvPr/>
        </p:nvSpPr>
        <p:spPr>
          <a:xfrm>
            <a:off x="3355995" y="2841755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FB5F8233-0D56-E0B7-F430-E50997572395}"/>
              </a:ext>
            </a:extLst>
          </p:cNvPr>
          <p:cNvCxnSpPr>
            <a:cxnSpLocks/>
            <a:endCxn id="34" idx="0"/>
          </p:cNvCxnSpPr>
          <p:nvPr/>
        </p:nvCxnSpPr>
        <p:spPr>
          <a:xfrm>
            <a:off x="3447118" y="4415382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타원 33">
            <a:extLst>
              <a:ext uri="{FF2B5EF4-FFF2-40B4-BE49-F238E27FC236}">
                <a16:creationId xmlns:a16="http://schemas.microsoft.com/office/drawing/2014/main" id="{6479AD47-EC73-DF05-5FD3-ACC2545A62BC}"/>
              </a:ext>
            </a:extLst>
          </p:cNvPr>
          <p:cNvSpPr/>
          <p:nvPr/>
        </p:nvSpPr>
        <p:spPr>
          <a:xfrm>
            <a:off x="3406999" y="4602865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B34E034-0B98-6367-B5C7-3C5E2F9D101C}"/>
              </a:ext>
            </a:extLst>
          </p:cNvPr>
          <p:cNvSpPr/>
          <p:nvPr/>
        </p:nvSpPr>
        <p:spPr>
          <a:xfrm>
            <a:off x="3240971" y="4677148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F5E307B7-2D5C-074E-CECD-D54FDC6B0F73}"/>
              </a:ext>
            </a:extLst>
          </p:cNvPr>
          <p:cNvSpPr/>
          <p:nvPr/>
        </p:nvSpPr>
        <p:spPr>
          <a:xfrm>
            <a:off x="5910933" y="3857411"/>
            <a:ext cx="89639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 </a:t>
            </a:r>
            <a:endParaRPr lang="en-US" altLang="ko-KR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</a:t>
            </a:r>
          </a:p>
        </p:txBody>
      </p:sp>
      <p:cxnSp>
        <p:nvCxnSpPr>
          <p:cNvPr id="89" name="직선 연결선[R] 88">
            <a:extLst>
              <a:ext uri="{FF2B5EF4-FFF2-40B4-BE49-F238E27FC236}">
                <a16:creationId xmlns:a16="http://schemas.microsoft.com/office/drawing/2014/main" id="{2C169952-8BCF-8F8C-9F09-0EA703DB726F}"/>
              </a:ext>
            </a:extLst>
          </p:cNvPr>
          <p:cNvCxnSpPr>
            <a:cxnSpLocks/>
            <a:endCxn id="90" idx="0"/>
          </p:cNvCxnSpPr>
          <p:nvPr/>
        </p:nvCxnSpPr>
        <p:spPr>
          <a:xfrm>
            <a:off x="4397852" y="4408247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0" name="타원 89">
            <a:extLst>
              <a:ext uri="{FF2B5EF4-FFF2-40B4-BE49-F238E27FC236}">
                <a16:creationId xmlns:a16="http://schemas.microsoft.com/office/drawing/2014/main" id="{7AF22296-BFB8-A9AC-3C45-48A9B984B8CC}"/>
              </a:ext>
            </a:extLst>
          </p:cNvPr>
          <p:cNvSpPr/>
          <p:nvPr/>
        </p:nvSpPr>
        <p:spPr>
          <a:xfrm>
            <a:off x="4357733" y="4595730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5106F6BE-7D96-2E48-8741-A463A168CCE8}"/>
              </a:ext>
            </a:extLst>
          </p:cNvPr>
          <p:cNvSpPr/>
          <p:nvPr/>
        </p:nvSpPr>
        <p:spPr>
          <a:xfrm>
            <a:off x="4125089" y="4670013"/>
            <a:ext cx="55496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</a:t>
            </a:r>
          </a:p>
        </p:txBody>
      </p:sp>
      <p:cxnSp>
        <p:nvCxnSpPr>
          <p:cNvPr id="92" name="직선 연결선[R] 91">
            <a:extLst>
              <a:ext uri="{FF2B5EF4-FFF2-40B4-BE49-F238E27FC236}">
                <a16:creationId xmlns:a16="http://schemas.microsoft.com/office/drawing/2014/main" id="{ADE26069-4E55-CB5B-2845-40BBDACA6F0B}"/>
              </a:ext>
            </a:extLst>
          </p:cNvPr>
          <p:cNvCxnSpPr>
            <a:cxnSpLocks/>
            <a:endCxn id="93" idx="0"/>
          </p:cNvCxnSpPr>
          <p:nvPr/>
        </p:nvCxnSpPr>
        <p:spPr>
          <a:xfrm>
            <a:off x="5307550" y="4409157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타원 92">
            <a:extLst>
              <a:ext uri="{FF2B5EF4-FFF2-40B4-BE49-F238E27FC236}">
                <a16:creationId xmlns:a16="http://schemas.microsoft.com/office/drawing/2014/main" id="{269A4335-40D8-6D1E-AEFE-AF8B6F5E6B6B}"/>
              </a:ext>
            </a:extLst>
          </p:cNvPr>
          <p:cNvSpPr/>
          <p:nvPr/>
        </p:nvSpPr>
        <p:spPr>
          <a:xfrm>
            <a:off x="5267431" y="4596640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2F0C7CB1-482E-78A2-67D5-FF3BE3EFADDD}"/>
              </a:ext>
            </a:extLst>
          </p:cNvPr>
          <p:cNvSpPr/>
          <p:nvPr/>
        </p:nvSpPr>
        <p:spPr>
          <a:xfrm>
            <a:off x="5101403" y="4670923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C3DFD1F1-5381-D8FF-969E-FDC1B1902B74}"/>
              </a:ext>
            </a:extLst>
          </p:cNvPr>
          <p:cNvSpPr/>
          <p:nvPr/>
        </p:nvSpPr>
        <p:spPr>
          <a:xfrm>
            <a:off x="7511953" y="3505569"/>
            <a:ext cx="3048016" cy="106339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9EDB2ACC-7DEB-ED01-4A99-3EAC228A658A}"/>
              </a:ext>
            </a:extLst>
          </p:cNvPr>
          <p:cNvSpPr txBox="1"/>
          <p:nvPr/>
        </p:nvSpPr>
        <p:spPr>
          <a:xfrm>
            <a:off x="8693239" y="3558904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타원 96">
            <a:extLst>
              <a:ext uri="{FF2B5EF4-FFF2-40B4-BE49-F238E27FC236}">
                <a16:creationId xmlns:a16="http://schemas.microsoft.com/office/drawing/2014/main" id="{9D8BB5A0-153E-E2C1-15FC-1F436FAABBE5}"/>
              </a:ext>
            </a:extLst>
          </p:cNvPr>
          <p:cNvSpPr/>
          <p:nvPr/>
        </p:nvSpPr>
        <p:spPr>
          <a:xfrm>
            <a:off x="7826580" y="3844642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416EB4C-324B-AE78-6DBA-E4A4B4DFE1A0}"/>
              </a:ext>
            </a:extLst>
          </p:cNvPr>
          <p:cNvSpPr txBox="1"/>
          <p:nvPr/>
        </p:nvSpPr>
        <p:spPr>
          <a:xfrm>
            <a:off x="7606766" y="3925900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2A6851E8-7312-037C-C7E2-E9C9FABAAF14}"/>
              </a:ext>
            </a:extLst>
          </p:cNvPr>
          <p:cNvSpPr/>
          <p:nvPr/>
        </p:nvSpPr>
        <p:spPr>
          <a:xfrm>
            <a:off x="8758088" y="3850698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32A94425-0B50-7EF1-0DCB-AB647DCAE5BC}"/>
              </a:ext>
            </a:extLst>
          </p:cNvPr>
          <p:cNvSpPr txBox="1"/>
          <p:nvPr/>
        </p:nvSpPr>
        <p:spPr>
          <a:xfrm>
            <a:off x="8538274" y="3944068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1870B8C5-ED5C-769A-5022-989982568A76}"/>
              </a:ext>
            </a:extLst>
          </p:cNvPr>
          <p:cNvSpPr/>
          <p:nvPr/>
        </p:nvSpPr>
        <p:spPr>
          <a:xfrm>
            <a:off x="9670278" y="3850698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37863E20-AE20-4B4C-5407-7331541C4E46}"/>
              </a:ext>
            </a:extLst>
          </p:cNvPr>
          <p:cNvSpPr txBox="1"/>
          <p:nvPr/>
        </p:nvSpPr>
        <p:spPr>
          <a:xfrm>
            <a:off x="9450464" y="3944068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3" name="직선 연결선[R] 102">
            <a:extLst>
              <a:ext uri="{FF2B5EF4-FFF2-40B4-BE49-F238E27FC236}">
                <a16:creationId xmlns:a16="http://schemas.microsoft.com/office/drawing/2014/main" id="{885BFA8B-23D5-0629-23F6-83DCFC834CF5}"/>
              </a:ext>
            </a:extLst>
          </p:cNvPr>
          <p:cNvCxnSpPr>
            <a:cxnSpLocks/>
            <a:endCxn id="104" idx="0"/>
          </p:cNvCxnSpPr>
          <p:nvPr/>
        </p:nvCxnSpPr>
        <p:spPr>
          <a:xfrm>
            <a:off x="8095595" y="4415382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4" name="타원 103">
            <a:extLst>
              <a:ext uri="{FF2B5EF4-FFF2-40B4-BE49-F238E27FC236}">
                <a16:creationId xmlns:a16="http://schemas.microsoft.com/office/drawing/2014/main" id="{F91624DB-2506-FD54-9613-5DC4BF694DBE}"/>
              </a:ext>
            </a:extLst>
          </p:cNvPr>
          <p:cNvSpPr/>
          <p:nvPr/>
        </p:nvSpPr>
        <p:spPr>
          <a:xfrm>
            <a:off x="8055476" y="4602865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0B7BAF11-9A49-06F2-16B0-C18A9256BF49}"/>
              </a:ext>
            </a:extLst>
          </p:cNvPr>
          <p:cNvSpPr/>
          <p:nvPr/>
        </p:nvSpPr>
        <p:spPr>
          <a:xfrm>
            <a:off x="7889448" y="4677148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cxnSp>
        <p:nvCxnSpPr>
          <p:cNvPr id="106" name="직선 연결선[R] 105">
            <a:extLst>
              <a:ext uri="{FF2B5EF4-FFF2-40B4-BE49-F238E27FC236}">
                <a16:creationId xmlns:a16="http://schemas.microsoft.com/office/drawing/2014/main" id="{DC2790CD-DEB2-D14C-3B14-022D1550BA5F}"/>
              </a:ext>
            </a:extLst>
          </p:cNvPr>
          <p:cNvCxnSpPr>
            <a:cxnSpLocks/>
            <a:endCxn id="107" idx="0"/>
          </p:cNvCxnSpPr>
          <p:nvPr/>
        </p:nvCxnSpPr>
        <p:spPr>
          <a:xfrm>
            <a:off x="9046329" y="4408247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7" name="타원 106">
            <a:extLst>
              <a:ext uri="{FF2B5EF4-FFF2-40B4-BE49-F238E27FC236}">
                <a16:creationId xmlns:a16="http://schemas.microsoft.com/office/drawing/2014/main" id="{E602CAE2-010F-968F-375A-0DCDD785057B}"/>
              </a:ext>
            </a:extLst>
          </p:cNvPr>
          <p:cNvSpPr/>
          <p:nvPr/>
        </p:nvSpPr>
        <p:spPr>
          <a:xfrm>
            <a:off x="9006210" y="4595730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7753A4D0-2712-0AEC-B003-F9799092177C}"/>
              </a:ext>
            </a:extLst>
          </p:cNvPr>
          <p:cNvSpPr/>
          <p:nvPr/>
        </p:nvSpPr>
        <p:spPr>
          <a:xfrm>
            <a:off x="8844901" y="4670013"/>
            <a:ext cx="41229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cxnSp>
        <p:nvCxnSpPr>
          <p:cNvPr id="109" name="직선 연결선[R] 108">
            <a:extLst>
              <a:ext uri="{FF2B5EF4-FFF2-40B4-BE49-F238E27FC236}">
                <a16:creationId xmlns:a16="http://schemas.microsoft.com/office/drawing/2014/main" id="{BA590A0C-717E-0A96-0E99-514C48EA620F}"/>
              </a:ext>
            </a:extLst>
          </p:cNvPr>
          <p:cNvCxnSpPr>
            <a:cxnSpLocks/>
            <a:endCxn id="110" idx="0"/>
          </p:cNvCxnSpPr>
          <p:nvPr/>
        </p:nvCxnSpPr>
        <p:spPr>
          <a:xfrm>
            <a:off x="9956027" y="4409157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0" name="타원 109">
            <a:extLst>
              <a:ext uri="{FF2B5EF4-FFF2-40B4-BE49-F238E27FC236}">
                <a16:creationId xmlns:a16="http://schemas.microsoft.com/office/drawing/2014/main" id="{6AC60B09-0A18-33A6-C5C9-64EDEDBBF8BE}"/>
              </a:ext>
            </a:extLst>
          </p:cNvPr>
          <p:cNvSpPr/>
          <p:nvPr/>
        </p:nvSpPr>
        <p:spPr>
          <a:xfrm>
            <a:off x="9915908" y="4596640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581AAC11-96CA-00E4-AC7F-6A5BA1970A70}"/>
              </a:ext>
            </a:extLst>
          </p:cNvPr>
          <p:cNvSpPr/>
          <p:nvPr/>
        </p:nvSpPr>
        <p:spPr>
          <a:xfrm>
            <a:off x="9749880" y="4670923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D9D97F39-A991-4003-FA54-2F33AD3D0C54}"/>
              </a:ext>
            </a:extLst>
          </p:cNvPr>
          <p:cNvSpPr/>
          <p:nvPr/>
        </p:nvSpPr>
        <p:spPr>
          <a:xfrm>
            <a:off x="10596955" y="3857411"/>
            <a:ext cx="89639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 </a:t>
            </a:r>
            <a:endParaRPr lang="en-US" altLang="ko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E668150C-979F-3257-18EA-6295FDDA5AAC}"/>
              </a:ext>
            </a:extLst>
          </p:cNvPr>
          <p:cNvSpPr/>
          <p:nvPr/>
        </p:nvSpPr>
        <p:spPr>
          <a:xfrm>
            <a:off x="3040247" y="3039148"/>
            <a:ext cx="112402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 종료</a:t>
            </a:r>
          </a:p>
        </p:txBody>
      </p:sp>
    </p:spTree>
    <p:extLst>
      <p:ext uri="{BB962C8B-B14F-4D97-AF65-F5344CB8AC3E}">
        <p14:creationId xmlns:p14="http://schemas.microsoft.com/office/powerpoint/2010/main" val="7091493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425582" y="3105835"/>
            <a:ext cx="73408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생명주기와 상태 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getState()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8715929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581529"/>
            <a:ext cx="9862371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생성과 실행 그리고 종료에 따른 상태를 가지고 있으며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가지의 스레드 상태가 존재한다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상태를 의미하지 않는다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스레드는 어떤 시점이든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가지 상태 중 오직 하나의 상태를 가질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스레드의 현재 상태를 가져오려면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getState() 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사용하여 가져 올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클래스에는 스레드 상태에 대한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ENUM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상수를 정의하는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Thread.State 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클래스를 제공한다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6878EFC-20E4-332C-7959-6229092D94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8456211"/>
              </p:ext>
            </p:extLst>
          </p:nvPr>
        </p:nvGraphicFramePr>
        <p:xfrm>
          <a:off x="825814" y="2652642"/>
          <a:ext cx="9147786" cy="3307080"/>
        </p:xfrm>
        <a:graphic>
          <a:graphicData uri="http://schemas.openxmlformats.org/drawingml/2006/table">
            <a:tbl>
              <a:tblPr/>
              <a:tblGrid>
                <a:gridCol w="1733892">
                  <a:extLst>
                    <a:ext uri="{9D8B030D-6E8A-4147-A177-3AD203B41FA5}">
                      <a16:colId xmlns:a16="http://schemas.microsoft.com/office/drawing/2014/main" val="1091330370"/>
                    </a:ext>
                  </a:extLst>
                </a:gridCol>
                <a:gridCol w="1933624">
                  <a:extLst>
                    <a:ext uri="{9D8B030D-6E8A-4147-A177-3AD203B41FA5}">
                      <a16:colId xmlns:a16="http://schemas.microsoft.com/office/drawing/2014/main" val="1033055697"/>
                    </a:ext>
                  </a:extLst>
                </a:gridCol>
                <a:gridCol w="5480270">
                  <a:extLst>
                    <a:ext uri="{9D8B030D-6E8A-4147-A177-3AD203B41FA5}">
                      <a16:colId xmlns:a16="http://schemas.microsoft.com/office/drawing/2014/main" val="109993436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 b="1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altLang="ko-KR" sz="1200" b="1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ENUM</a:t>
                      </a:r>
                      <a:endParaRPr lang="ko-KR" altLang="en-US" sz="1200" b="1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 b="1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설명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24966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 생성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NEW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객체가 생성됨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아직 시작되지 않은 스레드 상태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20049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대기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중이거나 실행 가능한 스레드 상태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64753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일시 정지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WAITING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대기 중인 스레드 상태로서 다른 스레드가 특정 작업을 수행하기를 기다림 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65049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일시 정지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TIMED_WAITING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대기 시간이 지정된 스레드 상태로서 다른 스레드가 특정 작업을 수행하기를 기다림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9444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일시 정지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BLOCKED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모니터 락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(Lock)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이 해제될 때 까지 기다리며 차단된 스레드 상태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92479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종료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TERMINATED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실행이 완료된 스레드 상태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8739263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2D5F28A7-6A0C-0AE2-060A-20B69E7349A3}"/>
              </a:ext>
            </a:extLst>
          </p:cNvPr>
          <p:cNvSpPr/>
          <p:nvPr/>
        </p:nvSpPr>
        <p:spPr>
          <a:xfrm>
            <a:off x="244332" y="2314088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상태</a:t>
            </a:r>
          </a:p>
        </p:txBody>
      </p:sp>
    </p:spTree>
    <p:extLst>
      <p:ext uri="{BB962C8B-B14F-4D97-AF65-F5344CB8AC3E}">
        <p14:creationId xmlns:p14="http://schemas.microsoft.com/office/powerpoint/2010/main" val="284010291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04538" y="3239786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2028634" y="3213782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553837" y="3213782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788363" y="3213783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493274" y="524923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788361" y="5249232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788361" y="1178334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253001" y="3213782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227649" y="3419673"/>
            <a:ext cx="13261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987378" y="3419673"/>
            <a:ext cx="1265623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601454" y="2837577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549989" y="3613452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819814" y="3288767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387869" y="1590116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5153345" y="1384224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387869" y="3625565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5153345" y="3625565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625302" y="3692552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5092782" y="3625564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65517371-57D1-1BC9-6D85-11996DE14B70}"/>
              </a:ext>
            </a:extLst>
          </p:cNvPr>
          <p:cNvSpPr txBox="1"/>
          <p:nvPr/>
        </p:nvSpPr>
        <p:spPr>
          <a:xfrm>
            <a:off x="754595" y="3473736"/>
            <a:ext cx="12640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MyThread()</a:t>
            </a:r>
            <a:endParaRPr lang="ko-Kore-KR" altLang="en-US" sz="1000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54279" y="3259310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75005" y="3419673"/>
            <a:ext cx="12536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251361" y="3282179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452016" y="3418431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666D2561-0A4C-2144-6DA4-0CC027765EC3}"/>
              </a:ext>
            </a:extLst>
          </p:cNvPr>
          <p:cNvSpPr txBox="1"/>
          <p:nvPr/>
        </p:nvSpPr>
        <p:spPr>
          <a:xfrm>
            <a:off x="3246425" y="3473736"/>
            <a:ext cx="127479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myThread.start()</a:t>
            </a:r>
            <a:endParaRPr lang="ko-Kore-KR" altLang="en-US" sz="100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2D4A863-BBE8-DD74-75F8-C624BBB0AFDB}"/>
              </a:ext>
            </a:extLst>
          </p:cNvPr>
          <p:cNvSpPr txBox="1"/>
          <p:nvPr/>
        </p:nvSpPr>
        <p:spPr>
          <a:xfrm>
            <a:off x="5571130" y="2567892"/>
            <a:ext cx="13081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  <a:endParaRPr lang="ko-Kore-KR" altLang="en-US" sz="100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F6700C3-57D4-6A27-3A57-45886D92E9C6}"/>
              </a:ext>
            </a:extLst>
          </p:cNvPr>
          <p:cNvSpPr txBox="1"/>
          <p:nvPr/>
        </p:nvSpPr>
        <p:spPr>
          <a:xfrm>
            <a:off x="5447046" y="4036482"/>
            <a:ext cx="163500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yield(), I/O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suspend</a:t>
            </a:r>
            <a:endParaRPr lang="ko-Kore-KR" altLang="en-US" sz="100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7D45602-DB3E-B4FF-A3D4-31D6FB81BAC7}"/>
              </a:ext>
            </a:extLst>
          </p:cNvPr>
          <p:cNvSpPr txBox="1"/>
          <p:nvPr/>
        </p:nvSpPr>
        <p:spPr>
          <a:xfrm>
            <a:off x="8111514" y="2950347"/>
            <a:ext cx="1017350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endParaRPr lang="ko-Kore-KR" altLang="en-US" sz="100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A94CB00-54AA-7A94-B358-E7F501D71653}"/>
              </a:ext>
            </a:extLst>
          </p:cNvPr>
          <p:cNvSpPr txBox="1"/>
          <p:nvPr/>
        </p:nvSpPr>
        <p:spPr>
          <a:xfrm>
            <a:off x="2914871" y="5187741"/>
            <a:ext cx="1563390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시도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획득까지 대기</a:t>
            </a:r>
            <a:endParaRPr lang="ko-Kore-KR" altLang="en-US" sz="100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4A086B0B-C9E5-FC31-86F7-79B367BE1058}"/>
              </a:ext>
            </a:extLst>
          </p:cNvPr>
          <p:cNvSpPr txBox="1"/>
          <p:nvPr/>
        </p:nvSpPr>
        <p:spPr>
          <a:xfrm>
            <a:off x="5522875" y="4387329"/>
            <a:ext cx="831544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  <a:endParaRPr lang="ko-Kore-KR" altLang="en-US" sz="100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6297530-846F-47E6-9068-624E7B722840}"/>
              </a:ext>
            </a:extLst>
          </p:cNvPr>
          <p:cNvSpPr txBox="1"/>
          <p:nvPr/>
        </p:nvSpPr>
        <p:spPr>
          <a:xfrm>
            <a:off x="7402885" y="4314286"/>
            <a:ext cx="632942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C619CAF5-A4F8-3494-7250-2DB1285EF8E4}"/>
              </a:ext>
            </a:extLst>
          </p:cNvPr>
          <p:cNvSpPr txBox="1"/>
          <p:nvPr/>
        </p:nvSpPr>
        <p:spPr>
          <a:xfrm>
            <a:off x="4387388" y="4242599"/>
            <a:ext cx="77665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endParaRPr lang="ko-Kore-KR" altLang="en-US" sz="100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52CF2045-A34E-C10B-A3DF-63570224117C}"/>
              </a:ext>
            </a:extLst>
          </p:cNvPr>
          <p:cNvSpPr txBox="1"/>
          <p:nvPr/>
        </p:nvSpPr>
        <p:spPr>
          <a:xfrm>
            <a:off x="7393913" y="2045170"/>
            <a:ext cx="1062887" cy="682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wait(timeout)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join(timeout)</a:t>
            </a:r>
            <a:endParaRPr lang="ko-Kore-KR" altLang="en-US" sz="100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A68E8E8A-C9FE-9CE1-7BCE-083A7019C4C1}"/>
              </a:ext>
            </a:extLst>
          </p:cNvPr>
          <p:cNvSpPr txBox="1"/>
          <p:nvPr/>
        </p:nvSpPr>
        <p:spPr>
          <a:xfrm>
            <a:off x="4369034" y="1920629"/>
            <a:ext cx="13081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시간 지남</a:t>
            </a:r>
            <a:endParaRPr lang="ko-Kore-KR" altLang="en-US" sz="100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D55F2DB6-8CC8-6CD5-E71B-BC7785B7EE93}"/>
              </a:ext>
            </a:extLst>
          </p:cNvPr>
          <p:cNvSpPr txBox="1"/>
          <p:nvPr/>
        </p:nvSpPr>
        <p:spPr>
          <a:xfrm>
            <a:off x="7993374" y="3807935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/>
          </a:p>
        </p:txBody>
      </p:sp>
      <p:cxnSp>
        <p:nvCxnSpPr>
          <p:cNvPr id="100" name="구부러진 연결선[U] 99">
            <a:extLst>
              <a:ext uri="{FF2B5EF4-FFF2-40B4-BE49-F238E27FC236}">
                <a16:creationId xmlns:a16="http://schemas.microsoft.com/office/drawing/2014/main" id="{F29537AD-3227-4BDF-6545-BCF2448624D2}"/>
              </a:ext>
            </a:extLst>
          </p:cNvPr>
          <p:cNvCxnSpPr>
            <a:cxnSpLocks/>
            <a:endCxn id="99" idx="0"/>
          </p:cNvCxnSpPr>
          <p:nvPr/>
        </p:nvCxnSpPr>
        <p:spPr>
          <a:xfrm>
            <a:off x="7987378" y="3419674"/>
            <a:ext cx="336056" cy="388261"/>
          </a:xfrm>
          <a:prstGeom prst="curved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9ED1E19A-F561-8255-75BA-3FA513F7E7BB}"/>
              </a:ext>
            </a:extLst>
          </p:cNvPr>
          <p:cNvCxnSpPr>
            <a:cxnSpLocks/>
          </p:cNvCxnSpPr>
          <p:nvPr/>
        </p:nvCxnSpPr>
        <p:spPr>
          <a:xfrm>
            <a:off x="9139468" y="673862"/>
            <a:ext cx="935594" cy="0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1F153F32-93A5-D099-BB94-679B28CE101B}"/>
              </a:ext>
            </a:extLst>
          </p:cNvPr>
          <p:cNvCxnSpPr>
            <a:cxnSpLocks/>
          </p:cNvCxnSpPr>
          <p:nvPr/>
        </p:nvCxnSpPr>
        <p:spPr>
          <a:xfrm>
            <a:off x="9139468" y="1055225"/>
            <a:ext cx="935594" cy="0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6D84142B-E140-CCE7-A103-8A28373745C7}"/>
              </a:ext>
            </a:extLst>
          </p:cNvPr>
          <p:cNvSpPr txBox="1"/>
          <p:nvPr/>
        </p:nvSpPr>
        <p:spPr>
          <a:xfrm>
            <a:off x="10059815" y="550751"/>
            <a:ext cx="22468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실행상태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일시정지상태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종료상태</a:t>
            </a:r>
            <a:endParaRPr lang="ko-Kore-KR" altLang="en-US" sz="1000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DCECCDC9-1453-A759-5AAF-4E02774FB716}"/>
              </a:ext>
            </a:extLst>
          </p:cNvPr>
          <p:cNvSpPr txBox="1"/>
          <p:nvPr/>
        </p:nvSpPr>
        <p:spPr>
          <a:xfrm>
            <a:off x="10075061" y="932114"/>
            <a:ext cx="22468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일지정지상태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실행대기상태</a:t>
            </a:r>
            <a:endParaRPr lang="ko-Kore-KR" altLang="en-US" sz="1000"/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FD25C98C-8A6A-7BB2-244F-4078C227D5BD}"/>
              </a:ext>
            </a:extLst>
          </p:cNvPr>
          <p:cNvSpPr/>
          <p:nvPr/>
        </p:nvSpPr>
        <p:spPr>
          <a:xfrm>
            <a:off x="596582" y="6019617"/>
            <a:ext cx="9964435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참고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스레드에는 없는 상태정보이나 전체 생명주기 흐름을 이해하기 위해 실행 중인 상태로 표시한 것이며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상태에 포함된 개념이라 볼 수 있다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36896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20528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251870" y="2792090"/>
            <a:ext cx="9567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65517371-57D1-1BC9-6D85-11996DE14B70}"/>
              </a:ext>
            </a:extLst>
          </p:cNvPr>
          <p:cNvSpPr txBox="1"/>
          <p:nvPr/>
        </p:nvSpPr>
        <p:spPr>
          <a:xfrm>
            <a:off x="749222" y="2938183"/>
            <a:ext cx="12640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MyThread()</a:t>
            </a:r>
            <a:endParaRPr lang="ko-Kore-KR" altLang="en-US" sz="1000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2536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9593674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생성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객체는 생성 되었지만 아직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하지 않은 상태로서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객체가 존재하지만 아직 커널로의 실행은 안된 상태라 볼 수 있다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3300795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489680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2688695" y="2792090"/>
            <a:ext cx="1519963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65517371-57D1-1BC9-6D85-11996DE14B70}"/>
              </a:ext>
            </a:extLst>
          </p:cNvPr>
          <p:cNvSpPr txBox="1"/>
          <p:nvPr/>
        </p:nvSpPr>
        <p:spPr>
          <a:xfrm>
            <a:off x="2735646" y="2829342"/>
            <a:ext cx="12640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myThread.start()</a:t>
            </a:r>
            <a:endParaRPr lang="ko-Kore-KR" altLang="en-US" sz="1000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69045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363234"/>
            <a:ext cx="8509717" cy="12234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실행하면 내부적으로 커널로의 실행이 일어나고 커널 스레드로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매핑된다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바로 실행 상태가 아닌 언제든지 실행할 준비가 되어 있는 실행 가능한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상태가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실행상태로 전환하기 위해서는 현재 스레드가 어떤 상태로 존재하든지 반드시 실행 대기 상태를 거쳐야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2622280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>
            <a:extLst>
              <a:ext uri="{FF2B5EF4-FFF2-40B4-BE49-F238E27FC236}">
                <a16:creationId xmlns:a16="http://schemas.microsoft.com/office/drawing/2014/main" id="{01088A3B-7B01-E235-ED93-E0886C8E77FB}"/>
              </a:ext>
            </a:extLst>
          </p:cNvPr>
          <p:cNvSpPr/>
          <p:nvPr/>
        </p:nvSpPr>
        <p:spPr>
          <a:xfrm>
            <a:off x="5401617" y="2332692"/>
            <a:ext cx="1035509" cy="87806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50" y="5550959"/>
            <a:ext cx="11513308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가능한 상태의 스레드에게 실행할 시간을 제공하는 것은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스케줄러의 책임이다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스케줄러는 멀티 스레드 환경에서 각 스레드에게 고정된 시간을 할당해서 실행 상태와 실행 가능한 상태를 오가도록 스케줄링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3BE3F73-30EC-9A5F-ADAF-9F8D89AC938B}"/>
              </a:ext>
            </a:extLst>
          </p:cNvPr>
          <p:cNvSpPr txBox="1"/>
          <p:nvPr/>
        </p:nvSpPr>
        <p:spPr>
          <a:xfrm>
            <a:off x="5265310" y="1932995"/>
            <a:ext cx="13081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Scheduling</a:t>
            </a:r>
            <a:endParaRPr lang="ko-Kore-KR" altLang="en-US" sz="1200" b="1"/>
          </a:p>
        </p:txBody>
      </p:sp>
    </p:spTree>
    <p:extLst>
      <p:ext uri="{BB962C8B-B14F-4D97-AF65-F5344CB8AC3E}">
        <p14:creationId xmlns:p14="http://schemas.microsoft.com/office/powerpoint/2010/main" val="183563225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460122"/>
            <a:ext cx="9109223" cy="12234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스케줄러에 의해 스케줄링 되면 실행 상태로 전환되고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 받아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실행한다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아주 짧은 시간동안 실행된 다음 다른 스레드가 실행될 수 있도록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일시 중지하고 다른 스레드에 양도하게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상태에서 생성과 종료 상태를 제외한 다른  상태로 전환될 때 스레드 혹은 프로세스 간 컨텍스트 스위칭이 일어난다고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936F66-7696-823B-D090-3593560D9397}"/>
              </a:ext>
            </a:extLst>
          </p:cNvPr>
          <p:cNvSpPr txBox="1"/>
          <p:nvPr/>
        </p:nvSpPr>
        <p:spPr>
          <a:xfrm>
            <a:off x="5225951" y="1926938"/>
            <a:ext cx="13081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  <a:endParaRPr lang="ko-Kore-KR" altLang="en-US" sz="1200" b="1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6650942-76A4-1128-DA35-B7D8260D43B7}"/>
              </a:ext>
            </a:extLst>
          </p:cNvPr>
          <p:cNvSpPr txBox="1"/>
          <p:nvPr/>
        </p:nvSpPr>
        <p:spPr>
          <a:xfrm>
            <a:off x="7642197" y="3183897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17" name="구부러진 연결선[U] 16">
            <a:extLst>
              <a:ext uri="{FF2B5EF4-FFF2-40B4-BE49-F238E27FC236}">
                <a16:creationId xmlns:a16="http://schemas.microsoft.com/office/drawing/2014/main" id="{91848BFF-E632-763F-6762-183CEDC487D6}"/>
              </a:ext>
            </a:extLst>
          </p:cNvPr>
          <p:cNvCxnSpPr>
            <a:cxnSpLocks/>
            <a:stCxn id="7" idx="3"/>
            <a:endCxn id="15" idx="0"/>
          </p:cNvCxnSpPr>
          <p:nvPr/>
        </p:nvCxnSpPr>
        <p:spPr>
          <a:xfrm>
            <a:off x="7642199" y="2792091"/>
            <a:ext cx="330058" cy="391806"/>
          </a:xfrm>
          <a:prstGeom prst="curved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324065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3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8" y="2792090"/>
            <a:ext cx="105973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7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11719199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대기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상태에서 스레드의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yield()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메서드를 호출하거나 운영체제 스케줄러에 의해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실행을 일시 중지하는 경우 실행 가능한 상태로 전환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91617C-9391-7F18-77B9-F0A461239013}"/>
              </a:ext>
            </a:extLst>
          </p:cNvPr>
          <p:cNvSpPr txBox="1"/>
          <p:nvPr/>
        </p:nvSpPr>
        <p:spPr>
          <a:xfrm>
            <a:off x="5328280" y="3420623"/>
            <a:ext cx="1502470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Thread.y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ield() </a:t>
            </a:r>
          </a:p>
          <a:p>
            <a:pPr marL="171450" indent="-1714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suspend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370661289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2799257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상태로 전환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6F7337-A7C8-6EF3-DDCC-3151BE005015}"/>
              </a:ext>
            </a:extLst>
          </p:cNvPr>
          <p:cNvSpPr txBox="1"/>
          <p:nvPr/>
        </p:nvSpPr>
        <p:spPr>
          <a:xfrm>
            <a:off x="7642197" y="3183897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15" name="구부러진 연결선[U] 14">
            <a:extLst>
              <a:ext uri="{FF2B5EF4-FFF2-40B4-BE49-F238E27FC236}">
                <a16:creationId xmlns:a16="http://schemas.microsoft.com/office/drawing/2014/main" id="{7BABE99A-13DE-1046-4E58-0E38CC825989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7642199" y="2792091"/>
            <a:ext cx="330058" cy="391806"/>
          </a:xfrm>
          <a:prstGeom prst="curved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18836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D0B793F5-8838-00A1-4D40-6809FE6C321D}"/>
              </a:ext>
            </a:extLst>
          </p:cNvPr>
          <p:cNvSpPr/>
          <p:nvPr/>
        </p:nvSpPr>
        <p:spPr>
          <a:xfrm>
            <a:off x="344514" y="151179"/>
            <a:ext cx="11221737" cy="65556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ko-KR" sz="1200" b="1" i="0">
                <a:effectLst/>
                <a:latin typeface="Söhne"/>
              </a:rPr>
              <a:t>Operating System Basic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우선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운영 체제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(OS)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의 기본 개념과 동작 원리에 대해 이해하는 것은 동시성 프로그래밍을 배우는 데 중요한 기초입니다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자바 스레드 및 동기화를 다루기 전에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운영 체제가 어떻게 작동하는지를 살펴보겠습니다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pPr algn="l"/>
            <a:endParaRPr lang="en-US" altLang="ko-KR" sz="1200" b="1"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Java Thread Fundamentals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안녕하세요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!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강의는 자바 동시성 프로그래밍에 대한 중요한 주제인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"Java Thread Fundamentals"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을 다루게 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스레드는 자바에서 병렬 처리를 구현하고 다루는 데 핵심 역할을 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섹션에서는 스레드의 기초 개념부터 시작하여 자바에서 스레드를 어떻게 생성하고 관리하는지에 대해 자세히 살펴보겠습니다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Synchronization Fundamentals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다음으로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"Synchronization Fundamentals"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 대해 배워보겠습니다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동시성 프로그래밍에서 스레드 간의 상호작용과 동기화는 매우 중요한 주제입니다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섹션에서는 동기화의 기본 개념과 왜 동기화가 필요한지에 대해 이해하고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자바에서 동기화를 어떻게 구현하는지에 대해 살펴보겠습니다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Java Synchronization</a:t>
            </a:r>
          </a:p>
          <a:p>
            <a:pPr algn="l"/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"Java Synchronization"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에서는 자바에서 제공하는 동기화 메커니즘을 자세히 살펴보겠습니다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synchronized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키워드와 관련된 주요 개념과 사용 사례를 다룰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자바의 내장 동기화 메커니즘을 활용하여 스레드 간의 안전한 상호작용을 어떻게 구현하는지 배울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Java Locks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이어서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"Java Locks"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에서는 락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(Lock)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개념에 대해 다룰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락은 더 세밀한 동기화 제어를 가능하게 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자바에서는 어떤 종류의 락이 있으며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어떻게 사용하는지를 학습합니다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Java </a:t>
            </a:r>
            <a:r>
              <a:rPr lang="ko-KR" altLang="en-US" sz="1200" b="1" i="0">
                <a:effectLst/>
                <a:latin typeface="+mj-ea"/>
                <a:ea typeface="+mj-ea"/>
              </a:rPr>
              <a:t>동기화 도구</a:t>
            </a:r>
          </a:p>
          <a:p>
            <a:pPr algn="l"/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"Java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동기화 도구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에서는 자바에서 제공하는 다양한 동기화 도구와 클래스를 살펴봅니다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이러한 도구들은 복잡한 동시성 시나리오를 처리하는 데 도움이 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Semaphore, CountDownLatch, CyclicBarrier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등과 같은 동기화 도구를 다루고 실제 예제를 통해 사용법을 익힐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ko-KR" altLang="en-US" sz="1200" b="1" i="0">
                <a:effectLst/>
                <a:latin typeface="+mj-ea"/>
                <a:ea typeface="+mj-ea"/>
              </a:rPr>
              <a:t>자바 동시성 프레임워크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다음으로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 동시성 프레임워크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 대해 알아보겠습니다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자바는 멀티스레드 환경에서 작업을 수행하기 위한 다양한 도구와 라이브러리를 제공합니다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섹션에서는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Executor Framework, ThreadPoolExecutor, ForkJoinPool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등과 같은 프레임워크와 라이브러리를 소개하고 활용하는 방법을 배울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CompletableFuture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마지막으로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"CompletableFuture"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 대해 알아보겠습니다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CompletableFuture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는 자바에서 비동기 및 병렬 프로그래밍을 지원하는 강력한 라이브러리입니다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섹션에서는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CompletableFuture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를 이용하여 비동기 작업을 어떻게 구현하고 조합하는지에 대해 배울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ko-KR" altLang="en-US" sz="1200" b="1" i="0">
                <a:effectLst/>
                <a:latin typeface="Söhne"/>
              </a:rPr>
              <a:t>비동기 어플리케이션 예제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마지막 섹션에서는 앞에서 배운 동시성 프로그래밍 개념과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CompletableFuture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를 활용하여 실제 비동기 어플리케이션 예제를 다룰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이를 통해 강의에서 배운 내용을 실전에 적용하는 방법을 익힐 수 있을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8204099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489680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2688695" y="2792090"/>
            <a:ext cx="1519963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69045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9296948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일시 정지 상태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시간이 있는 경우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time-out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 변수가 있는 메서드를 호출할 때 시간이 지정된 대기 상태가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대기 시간이 길어지고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할당을 계속 받지 못하는 상황이 발생하면 기아 상태가 발생하게 되는데 이 상황을 피할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B8A07B-66B7-42BB-E78A-5C425422FE6E}"/>
              </a:ext>
            </a:extLst>
          </p:cNvPr>
          <p:cNvSpPr txBox="1"/>
          <p:nvPr/>
        </p:nvSpPr>
        <p:spPr>
          <a:xfrm>
            <a:off x="7042689" y="1357609"/>
            <a:ext cx="1199006" cy="682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sleep(time)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wait(timeout)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join(timeout)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156704602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489680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2688695" y="2792090"/>
            <a:ext cx="1519963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69045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10181070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대기상태의 지정 시간이 완료되거나 다른 스레드에 의해 인터럽트가 발생하거나 대기가 해제되도록 통지를 받게 되면 실행 대기 상태가 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2BBE7F-1E0A-22E1-E826-4A26181FDCCA}"/>
              </a:ext>
            </a:extLst>
          </p:cNvPr>
          <p:cNvSpPr txBox="1"/>
          <p:nvPr/>
        </p:nvSpPr>
        <p:spPr>
          <a:xfrm>
            <a:off x="3829353" y="1330300"/>
            <a:ext cx="1308121" cy="682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시간 지남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발생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통지 받음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483078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50" y="5550959"/>
            <a:ext cx="7286478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 영역 동시적 접근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스레드 환경에서 각 스레드가 동기화 된 임계 영역에 접근을 시도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856C59-5216-73E4-4213-68E2D0E2B08B}"/>
              </a:ext>
            </a:extLst>
          </p:cNvPr>
          <p:cNvSpPr txBox="1"/>
          <p:nvPr/>
        </p:nvSpPr>
        <p:spPr>
          <a:xfrm>
            <a:off x="5231649" y="3675638"/>
            <a:ext cx="156276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</a:t>
            </a:r>
            <a:r>
              <a:rPr lang="ko-Kore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</a:t>
            </a:r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시도</a:t>
            </a:r>
            <a:endParaRPr lang="ko-Kore-KR" altLang="en-US" sz="1000" b="1"/>
          </a:p>
        </p:txBody>
      </p:sp>
    </p:spTree>
    <p:extLst>
      <p:ext uri="{BB962C8B-B14F-4D97-AF65-F5344CB8AC3E}">
        <p14:creationId xmlns:p14="http://schemas.microsoft.com/office/powerpoint/2010/main" val="404633612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6499241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일시 정지 상태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차단됨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동기화 된 임계 영역에 접근을 시도하다가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획득하지 못해서 차단된 상태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획득할 때 까지 대기한다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936F66-7696-823B-D090-3593560D9397}"/>
              </a:ext>
            </a:extLst>
          </p:cNvPr>
          <p:cNvSpPr txBox="1"/>
          <p:nvPr/>
        </p:nvSpPr>
        <p:spPr>
          <a:xfrm>
            <a:off x="5225951" y="1926938"/>
            <a:ext cx="13081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  <a:endParaRPr lang="ko-Kore-KR" altLang="en-US" sz="1200" b="1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89B47A-B1FE-D076-1FCB-3FC3C16E13F5}"/>
              </a:ext>
            </a:extLst>
          </p:cNvPr>
          <p:cNvSpPr txBox="1"/>
          <p:nvPr/>
        </p:nvSpPr>
        <p:spPr>
          <a:xfrm>
            <a:off x="4148451" y="5041136"/>
            <a:ext cx="132618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획득까지 대기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61513978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8437049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일시 정지 상태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대기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획득하게 되면 실행 대기 상태가 된다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936F66-7696-823B-D090-3593560D9397}"/>
              </a:ext>
            </a:extLst>
          </p:cNvPr>
          <p:cNvSpPr txBox="1"/>
          <p:nvPr/>
        </p:nvSpPr>
        <p:spPr>
          <a:xfrm>
            <a:off x="5225951" y="1926938"/>
            <a:ext cx="13081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  <a:endParaRPr lang="ko-Kore-KR" altLang="en-US" sz="1200" b="1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89B47A-B1FE-D076-1FCB-3FC3C16E13F5}"/>
              </a:ext>
            </a:extLst>
          </p:cNvPr>
          <p:cNvSpPr txBox="1"/>
          <p:nvPr/>
        </p:nvSpPr>
        <p:spPr>
          <a:xfrm>
            <a:off x="4010365" y="3657849"/>
            <a:ext cx="73723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34205684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50" y="5550959"/>
            <a:ext cx="7286478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상태로 전환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6F7337-A7C8-6EF3-DDCC-3151BE005015}"/>
              </a:ext>
            </a:extLst>
          </p:cNvPr>
          <p:cNvSpPr txBox="1"/>
          <p:nvPr/>
        </p:nvSpPr>
        <p:spPr>
          <a:xfrm>
            <a:off x="7642197" y="3183897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15" name="구부러진 연결선[U] 14">
            <a:extLst>
              <a:ext uri="{FF2B5EF4-FFF2-40B4-BE49-F238E27FC236}">
                <a16:creationId xmlns:a16="http://schemas.microsoft.com/office/drawing/2014/main" id="{7BABE99A-13DE-1046-4E58-0E38CC825989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7642199" y="2792091"/>
            <a:ext cx="330058" cy="391806"/>
          </a:xfrm>
          <a:prstGeom prst="curved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815484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8" y="5550959"/>
            <a:ext cx="9321171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일시 정지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실행 상태에서 다른 스레드가 특정 작업을 수행하기를 기다리는 상태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다른 스레드에 의해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받을 때 까지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스레드의 실행이 종료되거나 인터럽트가 발생할 때까지 대기한다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35A34A1-19D0-9C1B-9557-C6E487BB0197}"/>
              </a:ext>
            </a:extLst>
          </p:cNvPr>
          <p:cNvSpPr txBox="1"/>
          <p:nvPr/>
        </p:nvSpPr>
        <p:spPr>
          <a:xfrm>
            <a:off x="7042689" y="3595487"/>
            <a:ext cx="632942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</p:txBody>
      </p:sp>
    </p:spTree>
    <p:extLst>
      <p:ext uri="{BB962C8B-B14F-4D97-AF65-F5344CB8AC3E}">
        <p14:creationId xmlns:p14="http://schemas.microsoft.com/office/powerpoint/2010/main" val="333584730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7304646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일시 정지 상태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대기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상태의 스레드가 다른 스레드에 의해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혹은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일어나면 실행 대기 상태가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스레드에 의해 인터럽트가 발생할 경우 실행 대기 상태로 전환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B08C41-1C25-D997-729D-50EA17AFF96C}"/>
              </a:ext>
            </a:extLst>
          </p:cNvPr>
          <p:cNvSpPr txBox="1"/>
          <p:nvPr/>
        </p:nvSpPr>
        <p:spPr>
          <a:xfrm>
            <a:off x="5256275" y="3575317"/>
            <a:ext cx="1101641" cy="682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발생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1670141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50" y="5550959"/>
            <a:ext cx="7286478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상태로 전환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6F7337-A7C8-6EF3-DDCC-3151BE005015}"/>
              </a:ext>
            </a:extLst>
          </p:cNvPr>
          <p:cNvSpPr txBox="1"/>
          <p:nvPr/>
        </p:nvSpPr>
        <p:spPr>
          <a:xfrm>
            <a:off x="7642197" y="3183897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15" name="구부러진 연결선[U] 14">
            <a:extLst>
              <a:ext uri="{FF2B5EF4-FFF2-40B4-BE49-F238E27FC236}">
                <a16:creationId xmlns:a16="http://schemas.microsoft.com/office/drawing/2014/main" id="{7BABE99A-13DE-1046-4E58-0E38CC825989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7642199" y="2792091"/>
            <a:ext cx="330058" cy="391806"/>
          </a:xfrm>
          <a:prstGeom prst="curved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411845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50" y="5550959"/>
            <a:ext cx="7286478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종료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실행이 완료되었거나 오류 또는 처리되지 않은 예외와 같이 비정상적으로 종료된</a:t>
            </a:r>
            <a:r>
              <a:rPr lang="en-US" altLang="ko-Kore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종료된 스레드는 종료되어 더 이상 사용할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DDFD3F-D762-9D3E-F318-99B41AFAB51B}"/>
              </a:ext>
            </a:extLst>
          </p:cNvPr>
          <p:cNvSpPr txBox="1"/>
          <p:nvPr/>
        </p:nvSpPr>
        <p:spPr>
          <a:xfrm>
            <a:off x="7878369" y="2846153"/>
            <a:ext cx="1199015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38265669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045599" y="3105835"/>
            <a:ext cx="41008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개발환경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필요사항</a:t>
            </a:r>
          </a:p>
        </p:txBody>
      </p:sp>
    </p:spTree>
    <p:extLst>
      <p:ext uri="{BB962C8B-B14F-4D97-AF65-F5344CB8AC3E}">
        <p14:creationId xmlns:p14="http://schemas.microsoft.com/office/powerpoint/2010/main" val="114192748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16649" y="3915244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2040745" y="388924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565948" y="388924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800474" y="3889241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505385" y="5749074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800472" y="5749075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800472" y="2168687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265112" y="388924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239760" y="4095131"/>
            <a:ext cx="13261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999489" y="4095131"/>
            <a:ext cx="1265623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613565" y="3513035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562100" y="4288910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831925" y="3964225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399980" y="2580469"/>
            <a:ext cx="2" cy="1308772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5165456" y="2374578"/>
            <a:ext cx="1635016" cy="1514662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399980" y="4301023"/>
            <a:ext cx="2" cy="1448052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5165456" y="4301022"/>
            <a:ext cx="1635016" cy="1653944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725220" y="4280203"/>
            <a:ext cx="1653942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5104893" y="4272304"/>
            <a:ext cx="0" cy="1476770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65517371-57D1-1BC9-6D85-11996DE14B70}"/>
              </a:ext>
            </a:extLst>
          </p:cNvPr>
          <p:cNvSpPr txBox="1"/>
          <p:nvPr/>
        </p:nvSpPr>
        <p:spPr>
          <a:xfrm>
            <a:off x="766706" y="4149194"/>
            <a:ext cx="12640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MyThread()</a:t>
            </a:r>
            <a:endParaRPr lang="ko-Kore-KR" altLang="en-US" sz="1000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66390" y="3934768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87116" y="4095131"/>
            <a:ext cx="12536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263472" y="3957637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464127" y="4093889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666D2561-0A4C-2144-6DA4-0CC027765EC3}"/>
              </a:ext>
            </a:extLst>
          </p:cNvPr>
          <p:cNvSpPr txBox="1"/>
          <p:nvPr/>
        </p:nvSpPr>
        <p:spPr>
          <a:xfrm>
            <a:off x="3190750" y="4149194"/>
            <a:ext cx="141944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myThread.start()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2D4A863-BBE8-DD74-75F8-C624BBB0AFDB}"/>
              </a:ext>
            </a:extLst>
          </p:cNvPr>
          <p:cNvSpPr txBox="1"/>
          <p:nvPr/>
        </p:nvSpPr>
        <p:spPr>
          <a:xfrm>
            <a:off x="5583241" y="3243350"/>
            <a:ext cx="13081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  <a:endParaRPr lang="ko-Kore-KR" altLang="en-US" sz="100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F6700C3-57D4-6A27-3A57-45886D92E9C6}"/>
              </a:ext>
            </a:extLst>
          </p:cNvPr>
          <p:cNvSpPr txBox="1"/>
          <p:nvPr/>
        </p:nvSpPr>
        <p:spPr>
          <a:xfrm>
            <a:off x="5459157" y="4711940"/>
            <a:ext cx="163500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yield(), I/O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suspend</a:t>
            </a:r>
            <a:endParaRPr lang="ko-Kore-KR" altLang="en-US" sz="100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7D45602-DB3E-B4FF-A3D4-31D6FB81BAC7}"/>
              </a:ext>
            </a:extLst>
          </p:cNvPr>
          <p:cNvSpPr txBox="1"/>
          <p:nvPr/>
        </p:nvSpPr>
        <p:spPr>
          <a:xfrm>
            <a:off x="8117578" y="3629544"/>
            <a:ext cx="1017350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endParaRPr lang="ko-Kore-KR" altLang="en-US" sz="100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A94CB00-54AA-7A94-B358-E7F501D71653}"/>
              </a:ext>
            </a:extLst>
          </p:cNvPr>
          <p:cNvSpPr txBox="1"/>
          <p:nvPr/>
        </p:nvSpPr>
        <p:spPr>
          <a:xfrm>
            <a:off x="4505742" y="6119442"/>
            <a:ext cx="1731560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시도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획득까지 대기</a:t>
            </a:r>
            <a:endParaRPr lang="ko-Kore-KR" altLang="en-US" sz="100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4A086B0B-C9E5-FC31-86F7-79B367BE1058}"/>
              </a:ext>
            </a:extLst>
          </p:cNvPr>
          <p:cNvSpPr txBox="1"/>
          <p:nvPr/>
        </p:nvSpPr>
        <p:spPr>
          <a:xfrm>
            <a:off x="5534986" y="5062787"/>
            <a:ext cx="831544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  <a:endParaRPr lang="ko-Kore-KR" altLang="en-US" sz="100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6297530-846F-47E6-9068-624E7B722840}"/>
              </a:ext>
            </a:extLst>
          </p:cNvPr>
          <p:cNvSpPr txBox="1"/>
          <p:nvPr/>
        </p:nvSpPr>
        <p:spPr>
          <a:xfrm>
            <a:off x="7452995" y="4808884"/>
            <a:ext cx="632942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C619CAF5-A4F8-3494-7250-2DB1285EF8E4}"/>
              </a:ext>
            </a:extLst>
          </p:cNvPr>
          <p:cNvSpPr txBox="1"/>
          <p:nvPr/>
        </p:nvSpPr>
        <p:spPr>
          <a:xfrm>
            <a:off x="4399499" y="4918057"/>
            <a:ext cx="77665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endParaRPr lang="ko-Kore-KR" altLang="en-US" sz="100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52CF2045-A34E-C10B-A3DF-63570224117C}"/>
              </a:ext>
            </a:extLst>
          </p:cNvPr>
          <p:cNvSpPr txBox="1"/>
          <p:nvPr/>
        </p:nvSpPr>
        <p:spPr>
          <a:xfrm>
            <a:off x="7393914" y="2908213"/>
            <a:ext cx="1062887" cy="682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wait(timeout)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join(timeout)</a:t>
            </a:r>
            <a:endParaRPr lang="ko-Kore-KR" altLang="en-US" sz="100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A68E8E8A-C9FE-9CE1-7BCE-083A7019C4C1}"/>
              </a:ext>
            </a:extLst>
          </p:cNvPr>
          <p:cNvSpPr txBox="1"/>
          <p:nvPr/>
        </p:nvSpPr>
        <p:spPr>
          <a:xfrm>
            <a:off x="4381145" y="2596087"/>
            <a:ext cx="13081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시간 지남</a:t>
            </a:r>
            <a:endParaRPr lang="ko-Kore-KR" altLang="en-US" sz="10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BD600C-FF0B-E91A-E177-1E8CEF854FCB}"/>
              </a:ext>
            </a:extLst>
          </p:cNvPr>
          <p:cNvSpPr txBox="1"/>
          <p:nvPr/>
        </p:nvSpPr>
        <p:spPr>
          <a:xfrm>
            <a:off x="8005485" y="4483393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4" name="구부러진 연결선[U] 3">
            <a:extLst>
              <a:ext uri="{FF2B5EF4-FFF2-40B4-BE49-F238E27FC236}">
                <a16:creationId xmlns:a16="http://schemas.microsoft.com/office/drawing/2014/main" id="{D8A87761-DF3B-82FA-377D-DB51DA48C804}"/>
              </a:ext>
            </a:extLst>
          </p:cNvPr>
          <p:cNvCxnSpPr>
            <a:cxnSpLocks/>
            <a:stCxn id="7" idx="3"/>
            <a:endCxn id="3" idx="0"/>
          </p:cNvCxnSpPr>
          <p:nvPr/>
        </p:nvCxnSpPr>
        <p:spPr>
          <a:xfrm>
            <a:off x="7999489" y="4095132"/>
            <a:ext cx="336056" cy="388261"/>
          </a:xfrm>
          <a:prstGeom prst="curved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1794A72-FAD2-44D3-9DF8-C931AFDFF1D1}"/>
              </a:ext>
            </a:extLst>
          </p:cNvPr>
          <p:cNvSpPr/>
          <p:nvPr/>
        </p:nvSpPr>
        <p:spPr>
          <a:xfrm>
            <a:off x="549504" y="574215"/>
            <a:ext cx="9109223" cy="1219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효과적으로 잘 운용하기 위해서는 스레드 생명주기와 상태를 잘 알아야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어떤 상황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시점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조건에 의해 상태 전이가 일어나는가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사용함에 있어 해당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어떤 상태를 일으키며 스레드 간 영향을 미치게 되는가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실행 관점에서 보면 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출발지가 스레드의 </a:t>
            </a:r>
            <a:r>
              <a:rPr lang="en-US" altLang="ko-KR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 실행 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이라면 목적지는 스레드의 </a:t>
            </a:r>
            <a:r>
              <a:rPr lang="en-US" altLang="ko-KR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 실행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된다는 점이다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2819594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64324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Thread Fundamentals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79839" y="2359890"/>
            <a:ext cx="5510804" cy="35317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기본 </a:t>
            </a: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/ interrupted() / isInterrupted()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name() / currentThread() /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isAlive()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Priority</a:t>
            </a:r>
          </a:p>
        </p:txBody>
      </p:sp>
    </p:spTree>
    <p:extLst>
      <p:ext uri="{BB962C8B-B14F-4D97-AF65-F5344CB8AC3E}">
        <p14:creationId xmlns:p14="http://schemas.microsoft.com/office/powerpoint/2010/main" val="264891065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989939" y="3105835"/>
            <a:ext cx="221214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0884518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351473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720805"/>
            <a:ext cx="8847193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지정된 시간 동안  현재 스레드의 실행을 일시 정지하고 대기상태로 빠졌다가 시간이 지나면 실행대기 상태로 전환된다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네이티브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메서드로 연결되며 시스템 콜을 통해 커널모드에서 수행 후 유저모드로 전환한다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5AB41B-F14C-DF5E-760C-21556DB99517}"/>
              </a:ext>
            </a:extLst>
          </p:cNvPr>
          <p:cNvSpPr/>
          <p:nvPr/>
        </p:nvSpPr>
        <p:spPr>
          <a:xfrm>
            <a:off x="268554" y="1768488"/>
            <a:ext cx="14638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예외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5D62E7-C885-5AC7-FD56-FC38AB8EE7DC}"/>
              </a:ext>
            </a:extLst>
          </p:cNvPr>
          <p:cNvSpPr/>
          <p:nvPr/>
        </p:nvSpPr>
        <p:spPr>
          <a:xfrm>
            <a:off x="589643" y="2107042"/>
            <a:ext cx="7912460" cy="36702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staic sleep(long millis) throws 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밀리초 시간 동안 스레드를 수면 상태로 만든다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밀리초에 대한 인수 값은 음수가 될 수 없으며 음수 일 경우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IllegalArgumentException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§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sleep( long   millis,  int  nanos)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밀리초에 나노초를 더한 시간 동안 스레드를 수면 상태로 만든다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나노초의 범위는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999999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수면 중에 인터럽트 될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예외를 발생시킨다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스레드는 잠자고 있는 스레드에게 인터럽트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중단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멈춤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신호를 보낼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스레드는 수면상태에서 깨어나고 실행대기 상태로 전환되어 실행상태를 기다린다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7593E0-17D0-0C71-BF16-71D89F9D568C}"/>
              </a:ext>
            </a:extLst>
          </p:cNvPr>
          <p:cNvSpPr txBox="1"/>
          <p:nvPr/>
        </p:nvSpPr>
        <p:spPr>
          <a:xfrm>
            <a:off x="8769837" y="3064115"/>
            <a:ext cx="3338492" cy="2231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try-catch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문으로 예외 처리 해 주어야 한다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Thread.sleep(3000)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초간 일시정지</a:t>
            </a:r>
            <a:endParaRPr lang="en-US" altLang="ko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business logic..</a:t>
            </a:r>
            <a:endParaRPr lang="ko-Kore-KR" altLang="en-US" sz="11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 catch (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e) {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인터럽트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발생 시 예외 처리 필요</a:t>
            </a:r>
            <a:endParaRPr lang="en-US" altLang="ko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B8D5FAF-7FB5-97E3-83F8-F336C54D4FF5}"/>
              </a:ext>
            </a:extLst>
          </p:cNvPr>
          <p:cNvSpPr/>
          <p:nvPr/>
        </p:nvSpPr>
        <p:spPr>
          <a:xfrm>
            <a:off x="9654120" y="2787116"/>
            <a:ext cx="10823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코드 방식</a:t>
            </a:r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038A78CD-316B-F9D0-9CBC-0037F519A8D7}"/>
              </a:ext>
            </a:extLst>
          </p:cNvPr>
          <p:cNvCxnSpPr>
            <a:cxnSpLocks/>
          </p:cNvCxnSpPr>
          <p:nvPr/>
        </p:nvCxnSpPr>
        <p:spPr>
          <a:xfrm>
            <a:off x="8502103" y="2280004"/>
            <a:ext cx="0" cy="354119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303288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38278284-D3F7-24EE-4FBB-EFE022FBE797}"/>
              </a:ext>
            </a:extLst>
          </p:cNvPr>
          <p:cNvSpPr/>
          <p:nvPr/>
        </p:nvSpPr>
        <p:spPr>
          <a:xfrm>
            <a:off x="2283068" y="1990488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D17FFFC-FF94-2F35-BEED-B5F7B780499D}"/>
              </a:ext>
            </a:extLst>
          </p:cNvPr>
          <p:cNvSpPr/>
          <p:nvPr/>
        </p:nvSpPr>
        <p:spPr>
          <a:xfrm>
            <a:off x="606974" y="973175"/>
            <a:ext cx="183575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시간이 지남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AA9DB49B-12D6-F671-8B71-5261F2F14954}"/>
              </a:ext>
            </a:extLst>
          </p:cNvPr>
          <p:cNvSpPr/>
          <p:nvPr/>
        </p:nvSpPr>
        <p:spPr>
          <a:xfrm>
            <a:off x="4893035" y="2014710"/>
            <a:ext cx="1047624" cy="42389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6C3B85CB-D18E-AEFA-6DEF-58A027E9600B}"/>
              </a:ext>
            </a:extLst>
          </p:cNvPr>
          <p:cNvSpPr/>
          <p:nvPr/>
        </p:nvSpPr>
        <p:spPr>
          <a:xfrm>
            <a:off x="3572912" y="1990488"/>
            <a:ext cx="954539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84946D54-1D66-4EC0-F2A5-B3127BAF8E26}"/>
              </a:ext>
            </a:extLst>
          </p:cNvPr>
          <p:cNvSpPr/>
          <p:nvPr/>
        </p:nvSpPr>
        <p:spPr>
          <a:xfrm>
            <a:off x="6335052" y="1990487"/>
            <a:ext cx="900388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101BF69D-EB42-9DA8-DCF3-1D2A16570858}"/>
              </a:ext>
            </a:extLst>
          </p:cNvPr>
          <p:cNvCxnSpPr>
            <a:stCxn id="2" idx="3"/>
            <a:endCxn id="5" idx="1"/>
          </p:cNvCxnSpPr>
          <p:nvPr/>
        </p:nvCxnSpPr>
        <p:spPr>
          <a:xfrm>
            <a:off x="3237607" y="2226658"/>
            <a:ext cx="335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62B8C474-AA89-BE45-5266-4A4D0D417020}"/>
              </a:ext>
            </a:extLst>
          </p:cNvPr>
          <p:cNvCxnSpPr>
            <a:cxnSpLocks/>
            <a:stCxn id="5" idx="3"/>
            <a:endCxn id="4" idx="2"/>
          </p:cNvCxnSpPr>
          <p:nvPr/>
        </p:nvCxnSpPr>
        <p:spPr>
          <a:xfrm flipV="1">
            <a:off x="4527451" y="2226657"/>
            <a:ext cx="36558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4640F4E1-B244-FECE-F7BA-9C27F624B6DF}"/>
              </a:ext>
            </a:extLst>
          </p:cNvPr>
          <p:cNvCxnSpPr>
            <a:cxnSpLocks/>
            <a:stCxn id="4" idx="6"/>
            <a:endCxn id="8" idx="1"/>
          </p:cNvCxnSpPr>
          <p:nvPr/>
        </p:nvCxnSpPr>
        <p:spPr>
          <a:xfrm>
            <a:off x="5940659" y="2226657"/>
            <a:ext cx="3943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B7F531F2-2710-81C5-F13C-D1331793A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540" y="1799284"/>
            <a:ext cx="854579" cy="854579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16332EF5-9998-9E1D-F06D-42053236A9F5}"/>
              </a:ext>
            </a:extLst>
          </p:cNvPr>
          <p:cNvSpPr/>
          <p:nvPr/>
        </p:nvSpPr>
        <p:spPr>
          <a:xfrm>
            <a:off x="866617" y="1533974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E7C50B60-166B-3164-DF5D-05D38EC89C2D}"/>
              </a:ext>
            </a:extLst>
          </p:cNvPr>
          <p:cNvCxnSpPr>
            <a:cxnSpLocks/>
            <a:stCxn id="15" idx="3"/>
            <a:endCxn id="2" idx="1"/>
          </p:cNvCxnSpPr>
          <p:nvPr/>
        </p:nvCxnSpPr>
        <p:spPr>
          <a:xfrm>
            <a:off x="1701119" y="2226574"/>
            <a:ext cx="581949" cy="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BFC72A39-84A8-8D5C-1B96-F55828578D2E}"/>
              </a:ext>
            </a:extLst>
          </p:cNvPr>
          <p:cNvCxnSpPr>
            <a:cxnSpLocks/>
            <a:stCxn id="8" idx="3"/>
            <a:endCxn id="67" idx="1"/>
          </p:cNvCxnSpPr>
          <p:nvPr/>
        </p:nvCxnSpPr>
        <p:spPr>
          <a:xfrm flipV="1">
            <a:off x="7235440" y="2226573"/>
            <a:ext cx="1797261" cy="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83FF6073-CE75-147B-2030-ED681080C959}"/>
              </a:ext>
            </a:extLst>
          </p:cNvPr>
          <p:cNvSpPr/>
          <p:nvPr/>
        </p:nvSpPr>
        <p:spPr>
          <a:xfrm>
            <a:off x="9032701" y="1990403"/>
            <a:ext cx="954539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08BAAFC9-C418-0D6E-1FFA-BB925BFF3C43}"/>
              </a:ext>
            </a:extLst>
          </p:cNvPr>
          <p:cNvSpPr/>
          <p:nvPr/>
        </p:nvSpPr>
        <p:spPr>
          <a:xfrm>
            <a:off x="7433727" y="2212085"/>
            <a:ext cx="1521819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수면 시간이 끝나면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실행대기 상태로 전환한다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8A0DE871-DE5A-2B91-CD43-1001512838B0}"/>
              </a:ext>
            </a:extLst>
          </p:cNvPr>
          <p:cNvSpPr/>
          <p:nvPr/>
        </p:nvSpPr>
        <p:spPr>
          <a:xfrm>
            <a:off x="2323152" y="4176199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3C68C3F-3446-BC00-89F0-BD06E2DA78A2}"/>
              </a:ext>
            </a:extLst>
          </p:cNvPr>
          <p:cNvSpPr/>
          <p:nvPr/>
        </p:nvSpPr>
        <p:spPr>
          <a:xfrm>
            <a:off x="499640" y="3429000"/>
            <a:ext cx="19620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발생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시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494B3FB4-C499-F306-0897-11AFB148FFAD}"/>
              </a:ext>
            </a:extLst>
          </p:cNvPr>
          <p:cNvSpPr/>
          <p:nvPr/>
        </p:nvSpPr>
        <p:spPr>
          <a:xfrm>
            <a:off x="4933119" y="4200421"/>
            <a:ext cx="1047624" cy="42389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A71C130B-04BB-8CA3-F930-AB4131CE519B}"/>
              </a:ext>
            </a:extLst>
          </p:cNvPr>
          <p:cNvSpPr/>
          <p:nvPr/>
        </p:nvSpPr>
        <p:spPr>
          <a:xfrm>
            <a:off x="3612996" y="4176199"/>
            <a:ext cx="954539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D9D6CC5A-EEF4-36CC-11F8-7FC99B8CE622}"/>
              </a:ext>
            </a:extLst>
          </p:cNvPr>
          <p:cNvSpPr/>
          <p:nvPr/>
        </p:nvSpPr>
        <p:spPr>
          <a:xfrm>
            <a:off x="2323149" y="5576402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81FE3662-874E-D1C2-07AA-3A2B86F5E369}"/>
              </a:ext>
            </a:extLst>
          </p:cNvPr>
          <p:cNvSpPr/>
          <p:nvPr/>
        </p:nvSpPr>
        <p:spPr>
          <a:xfrm>
            <a:off x="3795788" y="5576401"/>
            <a:ext cx="954539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9110E32C-C097-5D27-9E7B-386AD6157CF0}"/>
              </a:ext>
            </a:extLst>
          </p:cNvPr>
          <p:cNvSpPr/>
          <p:nvPr/>
        </p:nvSpPr>
        <p:spPr>
          <a:xfrm>
            <a:off x="6375136" y="4176198"/>
            <a:ext cx="900388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6143FF96-D2AB-F28A-573E-ED7A4BE48497}"/>
              </a:ext>
            </a:extLst>
          </p:cNvPr>
          <p:cNvCxnSpPr>
            <a:stCxn id="9" idx="3"/>
            <a:endCxn id="17" idx="1"/>
          </p:cNvCxnSpPr>
          <p:nvPr/>
        </p:nvCxnSpPr>
        <p:spPr>
          <a:xfrm>
            <a:off x="3277691" y="4412369"/>
            <a:ext cx="335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D27D582B-9C78-44A2-964C-E13325EB661E}"/>
              </a:ext>
            </a:extLst>
          </p:cNvPr>
          <p:cNvCxnSpPr>
            <a:cxnSpLocks/>
            <a:stCxn id="17" idx="3"/>
            <a:endCxn id="13" idx="2"/>
          </p:cNvCxnSpPr>
          <p:nvPr/>
        </p:nvCxnSpPr>
        <p:spPr>
          <a:xfrm flipV="1">
            <a:off x="4567535" y="4412368"/>
            <a:ext cx="36558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22C4BE4-EA59-5F79-5AAC-941835F213A4}"/>
              </a:ext>
            </a:extLst>
          </p:cNvPr>
          <p:cNvCxnSpPr>
            <a:cxnSpLocks/>
            <a:stCxn id="13" idx="6"/>
            <a:endCxn id="23" idx="1"/>
          </p:cNvCxnSpPr>
          <p:nvPr/>
        </p:nvCxnSpPr>
        <p:spPr>
          <a:xfrm>
            <a:off x="5980743" y="4412368"/>
            <a:ext cx="3943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9" name="그림 28">
            <a:extLst>
              <a:ext uri="{FF2B5EF4-FFF2-40B4-BE49-F238E27FC236}">
                <a16:creationId xmlns:a16="http://schemas.microsoft.com/office/drawing/2014/main" id="{21B6A43E-C6BB-DA5D-B87C-03D467153C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920" y="4624929"/>
            <a:ext cx="854579" cy="854579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FFF91B2C-45DC-ADD1-8621-3CD7D601580D}"/>
              </a:ext>
            </a:extLst>
          </p:cNvPr>
          <p:cNvSpPr/>
          <p:nvPr/>
        </p:nvSpPr>
        <p:spPr>
          <a:xfrm>
            <a:off x="845997" y="4359619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8C85F86E-F736-CE9E-170E-591753D9CEE5}"/>
              </a:ext>
            </a:extLst>
          </p:cNvPr>
          <p:cNvCxnSpPr>
            <a:cxnSpLocks/>
            <a:stCxn id="29" idx="3"/>
            <a:endCxn id="9" idx="1"/>
          </p:cNvCxnSpPr>
          <p:nvPr/>
        </p:nvCxnSpPr>
        <p:spPr>
          <a:xfrm flipV="1">
            <a:off x="1680499" y="4412369"/>
            <a:ext cx="642653" cy="6398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ED1CF314-342B-6492-CF12-BBF8F0F61E51}"/>
              </a:ext>
            </a:extLst>
          </p:cNvPr>
          <p:cNvCxnSpPr>
            <a:cxnSpLocks/>
            <a:stCxn id="29" idx="3"/>
            <a:endCxn id="19" idx="1"/>
          </p:cNvCxnSpPr>
          <p:nvPr/>
        </p:nvCxnSpPr>
        <p:spPr>
          <a:xfrm>
            <a:off x="1680499" y="5052219"/>
            <a:ext cx="642650" cy="7603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E2C8F9CF-AEBA-ABE5-32A0-8B22294C528B}"/>
              </a:ext>
            </a:extLst>
          </p:cNvPr>
          <p:cNvCxnSpPr>
            <a:stCxn id="19" idx="3"/>
            <a:endCxn id="21" idx="1"/>
          </p:cNvCxnSpPr>
          <p:nvPr/>
        </p:nvCxnSpPr>
        <p:spPr>
          <a:xfrm flipV="1">
            <a:off x="3277688" y="5812571"/>
            <a:ext cx="51810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꺾인 연결선[E] 36">
            <a:extLst>
              <a:ext uri="{FF2B5EF4-FFF2-40B4-BE49-F238E27FC236}">
                <a16:creationId xmlns:a16="http://schemas.microsoft.com/office/drawing/2014/main" id="{B21F9D67-ED70-AF30-95EF-3F18E3857A51}"/>
              </a:ext>
            </a:extLst>
          </p:cNvPr>
          <p:cNvCxnSpPr>
            <a:cxnSpLocks/>
            <a:stCxn id="21" idx="0"/>
            <a:endCxn id="9" idx="2"/>
          </p:cNvCxnSpPr>
          <p:nvPr/>
        </p:nvCxnSpPr>
        <p:spPr>
          <a:xfrm rot="16200000" flipV="1">
            <a:off x="3072809" y="4376152"/>
            <a:ext cx="927863" cy="147263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타원 37">
            <a:extLst>
              <a:ext uri="{FF2B5EF4-FFF2-40B4-BE49-F238E27FC236}">
                <a16:creationId xmlns:a16="http://schemas.microsoft.com/office/drawing/2014/main" id="{7EABB3BC-2473-A559-05C4-A79E47EA830A}"/>
              </a:ext>
            </a:extLst>
          </p:cNvPr>
          <p:cNvSpPr/>
          <p:nvPr/>
        </p:nvSpPr>
        <p:spPr>
          <a:xfrm>
            <a:off x="2977682" y="4874431"/>
            <a:ext cx="1243280" cy="42389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kumimoji="1" lang="ko-Kore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모서리가 둥근 직사각형 38">
            <a:extLst>
              <a:ext uri="{FF2B5EF4-FFF2-40B4-BE49-F238E27FC236}">
                <a16:creationId xmlns:a16="http://schemas.microsoft.com/office/drawing/2014/main" id="{5E244941-8FC3-BD51-804A-FEE03D2014BC}"/>
              </a:ext>
            </a:extLst>
          </p:cNvPr>
          <p:cNvSpPr/>
          <p:nvPr/>
        </p:nvSpPr>
        <p:spPr>
          <a:xfrm>
            <a:off x="10021618" y="4176198"/>
            <a:ext cx="1893911" cy="472339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70B5D579-608B-3408-86F8-9F0365A22AD9}"/>
              </a:ext>
            </a:extLst>
          </p:cNvPr>
          <p:cNvCxnSpPr>
            <a:cxnSpLocks/>
            <a:stCxn id="23" idx="3"/>
            <a:endCxn id="41" idx="1"/>
          </p:cNvCxnSpPr>
          <p:nvPr/>
        </p:nvCxnSpPr>
        <p:spPr>
          <a:xfrm>
            <a:off x="7275524" y="4412368"/>
            <a:ext cx="835181" cy="1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67014EB0-763C-FE06-AF7E-F3B4785F7EB4}"/>
              </a:ext>
            </a:extLst>
          </p:cNvPr>
          <p:cNvSpPr/>
          <p:nvPr/>
        </p:nvSpPr>
        <p:spPr>
          <a:xfrm>
            <a:off x="8110705" y="4177326"/>
            <a:ext cx="954539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22C2DBE-06CF-13C5-5914-560E65517B97}"/>
              </a:ext>
            </a:extLst>
          </p:cNvPr>
          <p:cNvSpPr/>
          <p:nvPr/>
        </p:nvSpPr>
        <p:spPr>
          <a:xfrm>
            <a:off x="3705210" y="6069675"/>
            <a:ext cx="2549096" cy="5347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수면상태로 인해 일시정지되고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실행상태로 컨텍스트 스위칭된다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A795E594-E051-7805-9109-9FBD477F67BB}"/>
              </a:ext>
            </a:extLst>
          </p:cNvPr>
          <p:cNvSpPr/>
          <p:nvPr/>
        </p:nvSpPr>
        <p:spPr>
          <a:xfrm>
            <a:off x="6785246" y="4784837"/>
            <a:ext cx="3204879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수면상태에 있는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인터럽트를 걸어 수면을 깨우고 실행대기상태로 전환한다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0EEC625D-4788-9395-CE94-870B0ACFFD28}"/>
              </a:ext>
            </a:extLst>
          </p:cNvPr>
          <p:cNvSpPr/>
          <p:nvPr/>
        </p:nvSpPr>
        <p:spPr>
          <a:xfrm>
            <a:off x="180584" y="397697"/>
            <a:ext cx="19510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작동방식</a:t>
            </a:r>
          </a:p>
        </p:txBody>
      </p:sp>
      <p:cxnSp>
        <p:nvCxnSpPr>
          <p:cNvPr id="58" name="직선 연결선[R] 57">
            <a:extLst>
              <a:ext uri="{FF2B5EF4-FFF2-40B4-BE49-F238E27FC236}">
                <a16:creationId xmlns:a16="http://schemas.microsoft.com/office/drawing/2014/main" id="{1D393398-FC95-418E-71B7-2BB81F27D852}"/>
              </a:ext>
            </a:extLst>
          </p:cNvPr>
          <p:cNvCxnSpPr>
            <a:cxnSpLocks/>
          </p:cNvCxnSpPr>
          <p:nvPr/>
        </p:nvCxnSpPr>
        <p:spPr>
          <a:xfrm>
            <a:off x="606974" y="3055089"/>
            <a:ext cx="11070823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14D6C956-7CDA-8E68-1795-8C226D1F2608}"/>
              </a:ext>
            </a:extLst>
          </p:cNvPr>
          <p:cNvCxnSpPr>
            <a:stCxn id="41" idx="3"/>
            <a:endCxn id="39" idx="1"/>
          </p:cNvCxnSpPr>
          <p:nvPr/>
        </p:nvCxnSpPr>
        <p:spPr>
          <a:xfrm flipV="1">
            <a:off x="9065244" y="4412368"/>
            <a:ext cx="956374" cy="1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꺾인 연결선[E] 69">
            <a:extLst>
              <a:ext uri="{FF2B5EF4-FFF2-40B4-BE49-F238E27FC236}">
                <a16:creationId xmlns:a16="http://schemas.microsoft.com/office/drawing/2014/main" id="{C3B415EF-B351-AC2B-BB64-A0AC155D1614}"/>
              </a:ext>
            </a:extLst>
          </p:cNvPr>
          <p:cNvCxnSpPr>
            <a:cxnSpLocks/>
            <a:endCxn id="23" idx="2"/>
          </p:cNvCxnSpPr>
          <p:nvPr/>
        </p:nvCxnSpPr>
        <p:spPr>
          <a:xfrm flipV="1">
            <a:off x="4273059" y="4648537"/>
            <a:ext cx="2552271" cy="71833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A1C5450D-7A57-B368-6D69-3EB9C4DC1BAF}"/>
              </a:ext>
            </a:extLst>
          </p:cNvPr>
          <p:cNvSpPr/>
          <p:nvPr/>
        </p:nvSpPr>
        <p:spPr>
          <a:xfrm>
            <a:off x="8596475" y="3820020"/>
            <a:ext cx="1893911" cy="3039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상태가 되면 예외를 처리한다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9111890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38278284-D3F7-24EE-4FBB-EFE022FBE797}"/>
              </a:ext>
            </a:extLst>
          </p:cNvPr>
          <p:cNvSpPr/>
          <p:nvPr/>
        </p:nvSpPr>
        <p:spPr>
          <a:xfrm>
            <a:off x="843893" y="3290429"/>
            <a:ext cx="954539" cy="38019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D17FFFC-FF94-2F35-BEED-B5F7B780499D}"/>
              </a:ext>
            </a:extLst>
          </p:cNvPr>
          <p:cNvSpPr/>
          <p:nvPr/>
        </p:nvSpPr>
        <p:spPr>
          <a:xfrm>
            <a:off x="69342" y="182301"/>
            <a:ext cx="293836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sleep(0)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sleep(n)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의미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AA9DB49B-12D6-F671-8B71-5261F2F14954}"/>
              </a:ext>
            </a:extLst>
          </p:cNvPr>
          <p:cNvSpPr/>
          <p:nvPr/>
        </p:nvSpPr>
        <p:spPr>
          <a:xfrm>
            <a:off x="2192753" y="3268581"/>
            <a:ext cx="1047624" cy="423894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101BF69D-EB42-9DA8-DCF3-1D2A16570858}"/>
              </a:ext>
            </a:extLst>
          </p:cNvPr>
          <p:cNvCxnSpPr>
            <a:cxnSpLocks/>
            <a:stCxn id="2" idx="3"/>
            <a:endCxn id="4" idx="2"/>
          </p:cNvCxnSpPr>
          <p:nvPr/>
        </p:nvCxnSpPr>
        <p:spPr>
          <a:xfrm>
            <a:off x="1798432" y="3480526"/>
            <a:ext cx="394321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4640F4E1-B244-FECE-F7BA-9C27F624B6DF}"/>
              </a:ext>
            </a:extLst>
          </p:cNvPr>
          <p:cNvCxnSpPr>
            <a:cxnSpLocks/>
            <a:stCxn id="4" idx="6"/>
            <a:endCxn id="27" idx="1"/>
          </p:cNvCxnSpPr>
          <p:nvPr/>
        </p:nvCxnSpPr>
        <p:spPr>
          <a:xfrm flipV="1">
            <a:off x="3240377" y="3480527"/>
            <a:ext cx="39472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B7F531F2-2710-81C5-F13C-D1331793A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2603" y="3165844"/>
            <a:ext cx="629362" cy="629362"/>
          </a:xfrm>
          <a:prstGeom prst="rect">
            <a:avLst/>
          </a:prstGeom>
        </p:spPr>
      </p:pic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E7C50B60-166B-3164-DF5D-05D38EC89C2D}"/>
              </a:ext>
            </a:extLst>
          </p:cNvPr>
          <p:cNvCxnSpPr>
            <a:cxnSpLocks/>
            <a:stCxn id="15" idx="1"/>
            <a:endCxn id="99" idx="3"/>
          </p:cNvCxnSpPr>
          <p:nvPr/>
        </p:nvCxnSpPr>
        <p:spPr>
          <a:xfrm flipH="1" flipV="1">
            <a:off x="9279670" y="2723653"/>
            <a:ext cx="1272933" cy="7568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6652DDB9-4F2C-9B40-C0DD-F8358E4EAFFA}"/>
              </a:ext>
            </a:extLst>
          </p:cNvPr>
          <p:cNvSpPr/>
          <p:nvPr/>
        </p:nvSpPr>
        <p:spPr>
          <a:xfrm>
            <a:off x="328461" y="1288627"/>
            <a:ext cx="116942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sleep(0)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64628B-F7C7-6F7A-65C1-46F965E28B12}"/>
              </a:ext>
            </a:extLst>
          </p:cNvPr>
          <p:cNvSpPr txBox="1"/>
          <p:nvPr/>
        </p:nvSpPr>
        <p:spPr>
          <a:xfrm>
            <a:off x="557443" y="1567322"/>
            <a:ext cx="11381855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커널 모드로 전환 후 스케줄러는 현재 스레드와 동일한 우선순위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(Priority)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스레드가 있을 경우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실행대기상태 스레드에게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할당함으로 컨텍스트 스위칭이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 우선순위가 동일한 실행대기 상태의 다른 스레드가 없으면 스케줄러는 현재 스레드에게 계속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할당해서 컨텍스트 스위칭이 없고 모드 전환만 일어난다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BBAB1A2-AA2B-429C-8D88-6CF214FD4E24}"/>
              </a:ext>
            </a:extLst>
          </p:cNvPr>
          <p:cNvSpPr txBox="1"/>
          <p:nvPr/>
        </p:nvSpPr>
        <p:spPr>
          <a:xfrm>
            <a:off x="335574" y="579902"/>
            <a:ext cx="11087732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sleep(millis)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네이티브 메서드이기 때문에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sleep(millis)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실행하게 되면 시스템 콜을 호출하게 되어 유저모드에서 커널모드로 전환된다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스레드에게 명확하게 실행을 양보하기 위함이라면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sleep(0)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보다는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sleep(1)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사용하도록 한다</a:t>
            </a:r>
            <a:endParaRPr lang="en-US" altLang="ko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다이아몬드 26">
            <a:extLst>
              <a:ext uri="{FF2B5EF4-FFF2-40B4-BE49-F238E27FC236}">
                <a16:creationId xmlns:a16="http://schemas.microsoft.com/office/drawing/2014/main" id="{4889A2E9-8C3C-0046-291A-257A3C7425A8}"/>
              </a:ext>
            </a:extLst>
          </p:cNvPr>
          <p:cNvSpPr/>
          <p:nvPr/>
        </p:nvSpPr>
        <p:spPr>
          <a:xfrm>
            <a:off x="3635101" y="3112207"/>
            <a:ext cx="878542" cy="736640"/>
          </a:xfrm>
          <a:prstGeom prst="diamond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05C85B0-7E8F-CB93-2986-7F91D242583A}"/>
              </a:ext>
            </a:extLst>
          </p:cNvPr>
          <p:cNvSpPr/>
          <p:nvPr/>
        </p:nvSpPr>
        <p:spPr>
          <a:xfrm>
            <a:off x="3755853" y="3357416"/>
            <a:ext cx="71303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Priority 5?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모서리가 둥근 직사각형 34">
            <a:extLst>
              <a:ext uri="{FF2B5EF4-FFF2-40B4-BE49-F238E27FC236}">
                <a16:creationId xmlns:a16="http://schemas.microsoft.com/office/drawing/2014/main" id="{83846141-6273-20EF-47AF-47621B9FA334}"/>
              </a:ext>
            </a:extLst>
          </p:cNvPr>
          <p:cNvSpPr/>
          <p:nvPr/>
        </p:nvSpPr>
        <p:spPr>
          <a:xfrm>
            <a:off x="5546073" y="2533556"/>
            <a:ext cx="954539" cy="38019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Other</a:t>
            </a:r>
          </a:p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꺾인 연결선[E] 54">
            <a:extLst>
              <a:ext uri="{FF2B5EF4-FFF2-40B4-BE49-F238E27FC236}">
                <a16:creationId xmlns:a16="http://schemas.microsoft.com/office/drawing/2014/main" id="{09AA5523-F763-F247-60D7-80693ECA0753}"/>
              </a:ext>
            </a:extLst>
          </p:cNvPr>
          <p:cNvCxnSpPr>
            <a:cxnSpLocks/>
            <a:stCxn id="27" idx="0"/>
            <a:endCxn id="35" idx="1"/>
          </p:cNvCxnSpPr>
          <p:nvPr/>
        </p:nvCxnSpPr>
        <p:spPr>
          <a:xfrm rot="5400000" flipH="1" flipV="1">
            <a:off x="4615945" y="2182080"/>
            <a:ext cx="388554" cy="147170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F5A7D547-3B0D-EEDE-EB83-59C445E77376}"/>
              </a:ext>
            </a:extLst>
          </p:cNvPr>
          <p:cNvCxnSpPr>
            <a:cxnSpLocks/>
            <a:stCxn id="27" idx="3"/>
            <a:endCxn id="102" idx="1"/>
          </p:cNvCxnSpPr>
          <p:nvPr/>
        </p:nvCxnSpPr>
        <p:spPr>
          <a:xfrm flipV="1">
            <a:off x="4513643" y="3479470"/>
            <a:ext cx="1032429" cy="10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23B02F4-3466-4FDE-5A89-56E882460B46}"/>
              </a:ext>
            </a:extLst>
          </p:cNvPr>
          <p:cNvSpPr/>
          <p:nvPr/>
        </p:nvSpPr>
        <p:spPr>
          <a:xfrm>
            <a:off x="943649" y="3042734"/>
            <a:ext cx="71303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Priority 5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다이아몬드 84">
            <a:extLst>
              <a:ext uri="{FF2B5EF4-FFF2-40B4-BE49-F238E27FC236}">
                <a16:creationId xmlns:a16="http://schemas.microsoft.com/office/drawing/2014/main" id="{C77A37A0-F758-5BF8-506F-6ED61B4722E1}"/>
              </a:ext>
            </a:extLst>
          </p:cNvPr>
          <p:cNvSpPr/>
          <p:nvPr/>
        </p:nvSpPr>
        <p:spPr>
          <a:xfrm>
            <a:off x="7052926" y="2355333"/>
            <a:ext cx="878542" cy="736640"/>
          </a:xfrm>
          <a:prstGeom prst="diamond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0CDEC36C-3D56-4029-3A58-0D7EA7A1DE79}"/>
              </a:ext>
            </a:extLst>
          </p:cNvPr>
          <p:cNvSpPr/>
          <p:nvPr/>
        </p:nvSpPr>
        <p:spPr>
          <a:xfrm>
            <a:off x="7128425" y="2607173"/>
            <a:ext cx="78169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?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169C3208-5AB7-900B-0779-326A7653B0EF}"/>
              </a:ext>
            </a:extLst>
          </p:cNvPr>
          <p:cNvSpPr/>
          <p:nvPr/>
        </p:nvSpPr>
        <p:spPr>
          <a:xfrm>
            <a:off x="4765479" y="2484063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2536BA54-0AA4-A53B-099A-B0CEE8984077}"/>
              </a:ext>
            </a:extLst>
          </p:cNvPr>
          <p:cNvSpPr/>
          <p:nvPr/>
        </p:nvSpPr>
        <p:spPr>
          <a:xfrm>
            <a:off x="4786318" y="3234305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3A5B7EAC-50D5-BBAF-05A9-ACBB2EB95613}"/>
              </a:ext>
            </a:extLst>
          </p:cNvPr>
          <p:cNvCxnSpPr>
            <a:cxnSpLocks/>
            <a:stCxn id="35" idx="3"/>
            <a:endCxn id="85" idx="1"/>
          </p:cNvCxnSpPr>
          <p:nvPr/>
        </p:nvCxnSpPr>
        <p:spPr>
          <a:xfrm>
            <a:off x="6500612" y="2723653"/>
            <a:ext cx="5523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9" name="모서리가 둥근 직사각형 98">
            <a:extLst>
              <a:ext uri="{FF2B5EF4-FFF2-40B4-BE49-F238E27FC236}">
                <a16:creationId xmlns:a16="http://schemas.microsoft.com/office/drawing/2014/main" id="{282773AD-B2FA-851A-17F7-F60C89718509}"/>
              </a:ext>
            </a:extLst>
          </p:cNvPr>
          <p:cNvSpPr/>
          <p:nvPr/>
        </p:nvSpPr>
        <p:spPr>
          <a:xfrm>
            <a:off x="8325131" y="2533556"/>
            <a:ext cx="954539" cy="38019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AA635A99-4973-8FA8-7701-68FD9257657B}"/>
              </a:ext>
            </a:extLst>
          </p:cNvPr>
          <p:cNvCxnSpPr>
            <a:cxnSpLocks/>
            <a:stCxn id="85" idx="3"/>
            <a:endCxn id="99" idx="1"/>
          </p:cNvCxnSpPr>
          <p:nvPr/>
        </p:nvCxnSpPr>
        <p:spPr>
          <a:xfrm>
            <a:off x="7931468" y="2723653"/>
            <a:ext cx="39366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2" name="모서리가 둥근 직사각형 101">
            <a:extLst>
              <a:ext uri="{FF2B5EF4-FFF2-40B4-BE49-F238E27FC236}">
                <a16:creationId xmlns:a16="http://schemas.microsoft.com/office/drawing/2014/main" id="{D388300E-953C-4C0D-3EE4-A21EF4BB46AC}"/>
              </a:ext>
            </a:extLst>
          </p:cNvPr>
          <p:cNvSpPr/>
          <p:nvPr/>
        </p:nvSpPr>
        <p:spPr>
          <a:xfrm>
            <a:off x="5546072" y="3289373"/>
            <a:ext cx="954539" cy="38019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8" name="직선 연결선[R] 107">
            <a:extLst>
              <a:ext uri="{FF2B5EF4-FFF2-40B4-BE49-F238E27FC236}">
                <a16:creationId xmlns:a16="http://schemas.microsoft.com/office/drawing/2014/main" id="{537DEF88-6582-B1D8-2C9D-6CFBC3E86C84}"/>
              </a:ext>
            </a:extLst>
          </p:cNvPr>
          <p:cNvCxnSpPr>
            <a:cxnSpLocks/>
          </p:cNvCxnSpPr>
          <p:nvPr/>
        </p:nvCxnSpPr>
        <p:spPr>
          <a:xfrm flipH="1">
            <a:off x="3429316" y="2442775"/>
            <a:ext cx="9301" cy="1465836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9DA7ECA-9F9A-BBC0-B3E5-C07B2A21CD5C}"/>
              </a:ext>
            </a:extLst>
          </p:cNvPr>
          <p:cNvSpPr/>
          <p:nvPr/>
        </p:nvSpPr>
        <p:spPr>
          <a:xfrm>
            <a:off x="2864229" y="2358803"/>
            <a:ext cx="52602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CECE850F-CB2B-D985-9A0B-A07A80047E21}"/>
              </a:ext>
            </a:extLst>
          </p:cNvPr>
          <p:cNvSpPr/>
          <p:nvPr/>
        </p:nvSpPr>
        <p:spPr>
          <a:xfrm>
            <a:off x="3492839" y="2358803"/>
            <a:ext cx="62634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DEB91C6D-3066-887F-D7AB-6B63FE018375}"/>
              </a:ext>
            </a:extLst>
          </p:cNvPr>
          <p:cNvCxnSpPr>
            <a:cxnSpLocks/>
            <a:stCxn id="15" idx="1"/>
            <a:endCxn id="102" idx="3"/>
          </p:cNvCxnSpPr>
          <p:nvPr/>
        </p:nvCxnSpPr>
        <p:spPr>
          <a:xfrm flipH="1" flipV="1">
            <a:off x="6500611" y="3479470"/>
            <a:ext cx="4051992" cy="10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9" name="모서리가 둥근 직사각형 128">
            <a:extLst>
              <a:ext uri="{FF2B5EF4-FFF2-40B4-BE49-F238E27FC236}">
                <a16:creationId xmlns:a16="http://schemas.microsoft.com/office/drawing/2014/main" id="{C25C490F-CA37-1746-D3C9-EC22F2B318E8}"/>
              </a:ext>
            </a:extLst>
          </p:cNvPr>
          <p:cNvSpPr/>
          <p:nvPr/>
        </p:nvSpPr>
        <p:spPr>
          <a:xfrm>
            <a:off x="913172" y="5841848"/>
            <a:ext cx="954539" cy="38019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0" name="타원 129">
            <a:extLst>
              <a:ext uri="{FF2B5EF4-FFF2-40B4-BE49-F238E27FC236}">
                <a16:creationId xmlns:a16="http://schemas.microsoft.com/office/drawing/2014/main" id="{71ABDE19-91E3-B1C4-55BA-3280B9390F38}"/>
              </a:ext>
            </a:extLst>
          </p:cNvPr>
          <p:cNvSpPr/>
          <p:nvPr/>
        </p:nvSpPr>
        <p:spPr>
          <a:xfrm>
            <a:off x="2262032" y="5820000"/>
            <a:ext cx="1047624" cy="423894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1" name="직선 화살표 연결선 130">
            <a:extLst>
              <a:ext uri="{FF2B5EF4-FFF2-40B4-BE49-F238E27FC236}">
                <a16:creationId xmlns:a16="http://schemas.microsoft.com/office/drawing/2014/main" id="{68AFC8AD-1571-0C2A-91EA-FDFE4CF2F4EC}"/>
              </a:ext>
            </a:extLst>
          </p:cNvPr>
          <p:cNvCxnSpPr>
            <a:cxnSpLocks/>
            <a:stCxn id="129" idx="3"/>
            <a:endCxn id="130" idx="2"/>
          </p:cNvCxnSpPr>
          <p:nvPr/>
        </p:nvCxnSpPr>
        <p:spPr>
          <a:xfrm>
            <a:off x="1867711" y="6031945"/>
            <a:ext cx="394321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id="{FCA10D18-2E86-5AAF-8FD7-D2C652395DE5}"/>
              </a:ext>
            </a:extLst>
          </p:cNvPr>
          <p:cNvCxnSpPr>
            <a:cxnSpLocks/>
            <a:stCxn id="130" idx="6"/>
            <a:endCxn id="170" idx="1"/>
          </p:cNvCxnSpPr>
          <p:nvPr/>
        </p:nvCxnSpPr>
        <p:spPr>
          <a:xfrm flipV="1">
            <a:off x="3309656" y="6030889"/>
            <a:ext cx="473679" cy="10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33" name="그림 132">
            <a:extLst>
              <a:ext uri="{FF2B5EF4-FFF2-40B4-BE49-F238E27FC236}">
                <a16:creationId xmlns:a16="http://schemas.microsoft.com/office/drawing/2014/main" id="{0E6F976E-456C-E4A4-379F-A695F8FF4B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4293" y="5716208"/>
            <a:ext cx="629362" cy="629362"/>
          </a:xfrm>
          <a:prstGeom prst="rect">
            <a:avLst/>
          </a:prstGeom>
        </p:spPr>
      </p:pic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5029A3E9-E9E2-1C51-CC15-BEC27234FDE1}"/>
              </a:ext>
            </a:extLst>
          </p:cNvPr>
          <p:cNvSpPr/>
          <p:nvPr/>
        </p:nvSpPr>
        <p:spPr>
          <a:xfrm>
            <a:off x="377963" y="4653356"/>
            <a:ext cx="11710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sleep(n)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19B8FB86-0AF8-87AA-DD23-408ACCC92B14}"/>
              </a:ext>
            </a:extLst>
          </p:cNvPr>
          <p:cNvSpPr txBox="1"/>
          <p:nvPr/>
        </p:nvSpPr>
        <p:spPr>
          <a:xfrm>
            <a:off x="606945" y="4932051"/>
            <a:ext cx="11250361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커널 모드로 전환 후 스케줄러는 조건에 상관없이 현재 스레드를 대기상태에 두고 다른 스레드에게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할당함으로 모든 전환과 함께 컨텍스트 스위칭이 발생한다</a:t>
            </a:r>
          </a:p>
        </p:txBody>
      </p:sp>
      <p:sp>
        <p:nvSpPr>
          <p:cNvPr id="139" name="모서리가 둥근 직사각형 138">
            <a:extLst>
              <a:ext uri="{FF2B5EF4-FFF2-40B4-BE49-F238E27FC236}">
                <a16:creationId xmlns:a16="http://schemas.microsoft.com/office/drawing/2014/main" id="{13D1966F-5098-18D9-A323-C59C0599C773}"/>
              </a:ext>
            </a:extLst>
          </p:cNvPr>
          <p:cNvSpPr/>
          <p:nvPr/>
        </p:nvSpPr>
        <p:spPr>
          <a:xfrm>
            <a:off x="5637775" y="5842408"/>
            <a:ext cx="954539" cy="38019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Other</a:t>
            </a:r>
          </a:p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D46FD37D-E6A6-4BF7-9C99-D4A6ED237595}"/>
              </a:ext>
            </a:extLst>
          </p:cNvPr>
          <p:cNvSpPr/>
          <p:nvPr/>
        </p:nvSpPr>
        <p:spPr>
          <a:xfrm>
            <a:off x="1012928" y="5594153"/>
            <a:ext cx="71303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Priority 5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2077DF46-DB50-B6B8-6BC7-7CBE8B2532E6}"/>
              </a:ext>
            </a:extLst>
          </p:cNvPr>
          <p:cNvCxnSpPr>
            <a:cxnSpLocks/>
            <a:stCxn id="139" idx="3"/>
            <a:endCxn id="150" idx="1"/>
          </p:cNvCxnSpPr>
          <p:nvPr/>
        </p:nvCxnSpPr>
        <p:spPr>
          <a:xfrm flipV="1">
            <a:off x="6592314" y="6030889"/>
            <a:ext cx="738281" cy="16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0" name="모서리가 둥근 직사각형 149">
            <a:extLst>
              <a:ext uri="{FF2B5EF4-FFF2-40B4-BE49-F238E27FC236}">
                <a16:creationId xmlns:a16="http://schemas.microsoft.com/office/drawing/2014/main" id="{57BF5E6D-65EA-71B0-217D-52AA68BFF416}"/>
              </a:ext>
            </a:extLst>
          </p:cNvPr>
          <p:cNvSpPr/>
          <p:nvPr/>
        </p:nvSpPr>
        <p:spPr>
          <a:xfrm>
            <a:off x="7330595" y="5840792"/>
            <a:ext cx="954539" cy="38019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1" name="직선 연결선[R] 150">
            <a:extLst>
              <a:ext uri="{FF2B5EF4-FFF2-40B4-BE49-F238E27FC236}">
                <a16:creationId xmlns:a16="http://schemas.microsoft.com/office/drawing/2014/main" id="{FF426DC9-419F-7465-A7A0-43D1DE3219DC}"/>
              </a:ext>
            </a:extLst>
          </p:cNvPr>
          <p:cNvCxnSpPr>
            <a:cxnSpLocks/>
          </p:cNvCxnSpPr>
          <p:nvPr/>
        </p:nvCxnSpPr>
        <p:spPr>
          <a:xfrm>
            <a:off x="3477581" y="5671189"/>
            <a:ext cx="0" cy="616055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4CD0EEED-AE98-C9A5-A2C3-D2663D81041A}"/>
              </a:ext>
            </a:extLst>
          </p:cNvPr>
          <p:cNvSpPr/>
          <p:nvPr/>
        </p:nvSpPr>
        <p:spPr>
          <a:xfrm>
            <a:off x="2913731" y="5317154"/>
            <a:ext cx="52602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DF9F1F04-2A28-8686-612E-75AAE3E02F68}"/>
              </a:ext>
            </a:extLst>
          </p:cNvPr>
          <p:cNvSpPr/>
          <p:nvPr/>
        </p:nvSpPr>
        <p:spPr>
          <a:xfrm>
            <a:off x="3542341" y="5317154"/>
            <a:ext cx="62634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4" name="직선 화살표 연결선 153">
            <a:extLst>
              <a:ext uri="{FF2B5EF4-FFF2-40B4-BE49-F238E27FC236}">
                <a16:creationId xmlns:a16="http://schemas.microsoft.com/office/drawing/2014/main" id="{66D354A8-FE01-5349-60E5-7E0CA0F42C52}"/>
              </a:ext>
            </a:extLst>
          </p:cNvPr>
          <p:cNvCxnSpPr>
            <a:cxnSpLocks/>
            <a:stCxn id="133" idx="1"/>
            <a:endCxn id="150" idx="3"/>
          </p:cNvCxnSpPr>
          <p:nvPr/>
        </p:nvCxnSpPr>
        <p:spPr>
          <a:xfrm flipH="1">
            <a:off x="8285134" y="6030889"/>
            <a:ext cx="9691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7" name="직선 연결선[R] 166">
            <a:extLst>
              <a:ext uri="{FF2B5EF4-FFF2-40B4-BE49-F238E27FC236}">
                <a16:creationId xmlns:a16="http://schemas.microsoft.com/office/drawing/2014/main" id="{B6782AD8-B6D8-1A2C-1F35-4BAA15397905}"/>
              </a:ext>
            </a:extLst>
          </p:cNvPr>
          <p:cNvCxnSpPr>
            <a:cxnSpLocks/>
          </p:cNvCxnSpPr>
          <p:nvPr/>
        </p:nvCxnSpPr>
        <p:spPr>
          <a:xfrm>
            <a:off x="440324" y="4250377"/>
            <a:ext cx="11070823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0" name="모서리가 둥근 직사각형 169">
            <a:extLst>
              <a:ext uri="{FF2B5EF4-FFF2-40B4-BE49-F238E27FC236}">
                <a16:creationId xmlns:a16="http://schemas.microsoft.com/office/drawing/2014/main" id="{08F0BDCF-C0F6-8131-64AD-212A3E36B820}"/>
              </a:ext>
            </a:extLst>
          </p:cNvPr>
          <p:cNvSpPr/>
          <p:nvPr/>
        </p:nvSpPr>
        <p:spPr>
          <a:xfrm>
            <a:off x="3783335" y="5857764"/>
            <a:ext cx="1297682" cy="34625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</a:p>
        </p:txBody>
      </p: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0E20E8C4-5D58-5F84-4EE9-E3EC5031933D}"/>
              </a:ext>
            </a:extLst>
          </p:cNvPr>
          <p:cNvCxnSpPr>
            <a:stCxn id="170" idx="3"/>
            <a:endCxn id="139" idx="1"/>
          </p:cNvCxnSpPr>
          <p:nvPr/>
        </p:nvCxnSpPr>
        <p:spPr>
          <a:xfrm>
            <a:off x="5081017" y="6030889"/>
            <a:ext cx="556758" cy="16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7DBCCC43-F258-C450-3661-C78D0E0D01DC}"/>
              </a:ext>
            </a:extLst>
          </p:cNvPr>
          <p:cNvSpPr/>
          <p:nvPr/>
        </p:nvSpPr>
        <p:spPr>
          <a:xfrm>
            <a:off x="7930076" y="2483354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3" name="꺾인 연결선[E] 182">
            <a:extLst>
              <a:ext uri="{FF2B5EF4-FFF2-40B4-BE49-F238E27FC236}">
                <a16:creationId xmlns:a16="http://schemas.microsoft.com/office/drawing/2014/main" id="{1EC5377F-0826-9A8F-31AA-788A2B467566}"/>
              </a:ext>
            </a:extLst>
          </p:cNvPr>
          <p:cNvCxnSpPr>
            <a:stCxn id="85" idx="2"/>
            <a:endCxn id="102" idx="3"/>
          </p:cNvCxnSpPr>
          <p:nvPr/>
        </p:nvCxnSpPr>
        <p:spPr>
          <a:xfrm rot="5400000">
            <a:off x="6802656" y="2789928"/>
            <a:ext cx="387497" cy="99158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EFC4E6A9-D3B5-6FE5-1FE8-B717C364A334}"/>
              </a:ext>
            </a:extLst>
          </p:cNvPr>
          <p:cNvSpPr/>
          <p:nvPr/>
        </p:nvSpPr>
        <p:spPr>
          <a:xfrm>
            <a:off x="7495336" y="3162611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536F8571-4A9A-70FD-D545-88D3DADF0028}"/>
              </a:ext>
            </a:extLst>
          </p:cNvPr>
          <p:cNvSpPr/>
          <p:nvPr/>
        </p:nvSpPr>
        <p:spPr>
          <a:xfrm>
            <a:off x="10479999" y="2909374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5F2284A1-A53E-B66B-1E0E-45F36A8FC520}"/>
              </a:ext>
            </a:extLst>
          </p:cNvPr>
          <p:cNvSpPr/>
          <p:nvPr/>
        </p:nvSpPr>
        <p:spPr>
          <a:xfrm>
            <a:off x="9181688" y="5466733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0346827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직사각형 80">
            <a:extLst>
              <a:ext uri="{FF2B5EF4-FFF2-40B4-BE49-F238E27FC236}">
                <a16:creationId xmlns:a16="http://schemas.microsoft.com/office/drawing/2014/main" id="{06E02D47-9D5C-5F26-E11F-C0CC84D0CBE7}"/>
              </a:ext>
            </a:extLst>
          </p:cNvPr>
          <p:cNvSpPr/>
          <p:nvPr/>
        </p:nvSpPr>
        <p:spPr>
          <a:xfrm>
            <a:off x="432973" y="635185"/>
            <a:ext cx="33384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작동 방식 정리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E3F949B5-3E3A-9033-B08E-696D90E906B3}"/>
              </a:ext>
            </a:extLst>
          </p:cNvPr>
          <p:cNvSpPr txBox="1"/>
          <p:nvPr/>
        </p:nvSpPr>
        <p:spPr>
          <a:xfrm>
            <a:off x="682761" y="1349658"/>
            <a:ext cx="11087733" cy="337528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되면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스케줄러는 현재 스레드를 지정된 시간 동안 대기 상태로 전환하고 다른 스레드 혹은 프로세스에게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사용하도록 한다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시간이 끝나면 스레드 상태는 바로 실행상태가 아닌 실행 대기 상태로 전환 되고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실행을 재개할 때 까지 기다린다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. </a:t>
            </a: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상태가 되면 스레드는 남은 지점부터 실행을 다시 시작한다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메서드 영역에서 수면 중인 스레드는 획득한 모니터나 락을 잃지 않고 계속 유지한다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중인 스레드에게 인터럽트가 발생할 경우 현재 스레드는 대기에서 해제되고 실행상태로 전환되어 예외를 처리하게 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수면 시간은 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 및 시스템 기능에 따라 제한되기 때문에 정확성이 보장되지 않으며 시스템의 부하가 많고 적음에 따라 지정한 수면 시간과 차이가 날 수 있다</a:t>
            </a:r>
          </a:p>
        </p:txBody>
      </p:sp>
    </p:spTree>
    <p:extLst>
      <p:ext uri="{BB962C8B-B14F-4D97-AF65-F5344CB8AC3E}">
        <p14:creationId xmlns:p14="http://schemas.microsoft.com/office/powerpoint/2010/main" val="6447954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5201377" y="3105835"/>
            <a:ext cx="17892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254046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351473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5" y="720805"/>
            <a:ext cx="10758604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한 스레드가 다른 스레드가 종료될 때까지 실행을 중지하고 대기상태에 들어갔다가 스레드가 종료되면 실행대기 상태로 전환된다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순서를 제어하거나 다른 스레드의 작업을 기다려야 하거나 순차적인 흐름을 구성하고자 할 때 사용할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네이티브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메서드로 연결되며 시스템 콜을 통해 커널모드로 수행한다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내부적으로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&amp; notify()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흐름을 가지고 제어한다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5AB41B-F14C-DF5E-760C-21556DB99517}"/>
              </a:ext>
            </a:extLst>
          </p:cNvPr>
          <p:cNvSpPr/>
          <p:nvPr/>
        </p:nvSpPr>
        <p:spPr>
          <a:xfrm>
            <a:off x="238276" y="1901299"/>
            <a:ext cx="18293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예외 처리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5D62E7-C885-5AC7-FD56-FC38AB8EE7DC}"/>
              </a:ext>
            </a:extLst>
          </p:cNvPr>
          <p:cNvSpPr/>
          <p:nvPr/>
        </p:nvSpPr>
        <p:spPr>
          <a:xfrm>
            <a:off x="559365" y="2239853"/>
            <a:ext cx="7912458" cy="42242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join() throws 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작업이 종료 될 때까지 대기 상태를 유지한다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join(long millis) throws 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밀리초 시간 동안 스레드의 대기 상태를 유지한다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밀리초에 대한 인수 값은 음수가 될 수 없으며 음수 일 경우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IllegalArgumentException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§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join( long   millis,  int  nanos)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밀리초에 나노초를 더한 시간 동안 스레드의 대기 상태를 유지한다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나노초의 범위는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999999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인터럽트 될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예외가 발생시킨다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 중인 스레드에게 인터럽트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중단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멈춤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신호를 보낼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스레드는 대기상태에서 실행대기 상태로 전환되어 실행상태를 기다린다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7593E0-17D0-0C71-BF16-71D89F9D568C}"/>
              </a:ext>
            </a:extLst>
          </p:cNvPr>
          <p:cNvSpPr txBox="1"/>
          <p:nvPr/>
        </p:nvSpPr>
        <p:spPr>
          <a:xfrm>
            <a:off x="8679002" y="2565903"/>
            <a:ext cx="3273937" cy="360483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main(String[] args) {</a:t>
            </a:r>
          </a:p>
          <a:p>
            <a:pPr>
              <a:lnSpc>
                <a:spcPct val="200000"/>
              </a:lnSpc>
            </a:pP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 = new MyRunnable();</a:t>
            </a:r>
          </a:p>
          <a:p>
            <a:pPr>
              <a:lnSpc>
                <a:spcPct val="200000"/>
              </a:lnSpc>
            </a:pP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Thread(r);</a:t>
            </a:r>
          </a:p>
          <a:p>
            <a:pPr>
              <a:lnSpc>
                <a:spcPct val="200000"/>
              </a:lnSpc>
            </a:pP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</a:p>
          <a:p>
            <a:pPr>
              <a:lnSpc>
                <a:spcPct val="200000"/>
              </a:lnSpc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try-catch 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문으로 예외 처리 해 주어야 한다</a:t>
            </a:r>
            <a:endParaRPr lang="en-US" altLang="ko-Kore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thread.join();</a:t>
            </a:r>
            <a:r>
              <a:rPr lang="ko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메인 스레드는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작업이</a:t>
            </a:r>
            <a:endParaRPr lang="en-US" altLang="ko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종료될 때 까지 일시정지한다</a:t>
            </a:r>
            <a:endParaRPr lang="en-US" altLang="ko-Kore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(</a:t>
            </a:r>
            <a:r>
              <a:rPr lang="en-US" altLang="ko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e) {</a:t>
            </a:r>
          </a:p>
          <a:p>
            <a:pPr>
              <a:lnSpc>
                <a:spcPct val="200000"/>
              </a:lnSpc>
            </a:pP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인터럽트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발생 시 예외 처리 필요</a:t>
            </a:r>
            <a:endParaRPr lang="en-US" altLang="ko-Kore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200000"/>
              </a:lnSpc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B8D5FAF-7FB5-97E3-83F8-F336C54D4FF5}"/>
              </a:ext>
            </a:extLst>
          </p:cNvPr>
          <p:cNvSpPr/>
          <p:nvPr/>
        </p:nvSpPr>
        <p:spPr>
          <a:xfrm>
            <a:off x="9726788" y="2293944"/>
            <a:ext cx="10823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코드 방식</a:t>
            </a:r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038A78CD-316B-F9D0-9CBC-0037F519A8D7}"/>
              </a:ext>
            </a:extLst>
          </p:cNvPr>
          <p:cNvCxnSpPr>
            <a:cxnSpLocks/>
          </p:cNvCxnSpPr>
          <p:nvPr/>
        </p:nvCxnSpPr>
        <p:spPr>
          <a:xfrm>
            <a:off x="8502103" y="2513086"/>
            <a:ext cx="0" cy="354119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809493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38278284-D3F7-24EE-4FBB-EFE022FBE797}"/>
              </a:ext>
            </a:extLst>
          </p:cNvPr>
          <p:cNvSpPr/>
          <p:nvPr/>
        </p:nvSpPr>
        <p:spPr>
          <a:xfrm>
            <a:off x="2335106" y="1086304"/>
            <a:ext cx="954539" cy="35694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</a:p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D17FFFC-FF94-2F35-BEED-B5F7B780499D}"/>
              </a:ext>
            </a:extLst>
          </p:cNvPr>
          <p:cNvSpPr/>
          <p:nvPr/>
        </p:nvSpPr>
        <p:spPr>
          <a:xfrm>
            <a:off x="511594" y="657956"/>
            <a:ext cx="185429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&amp; notify()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6C3B85CB-D18E-AEFA-6DEF-58A027E9600B}"/>
              </a:ext>
            </a:extLst>
          </p:cNvPr>
          <p:cNvSpPr/>
          <p:nvPr/>
        </p:nvSpPr>
        <p:spPr>
          <a:xfrm>
            <a:off x="3624950" y="1086304"/>
            <a:ext cx="954539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73AAE02E-5BEF-DCB4-1D53-83DF27FEBC78}"/>
              </a:ext>
            </a:extLst>
          </p:cNvPr>
          <p:cNvSpPr/>
          <p:nvPr/>
        </p:nvSpPr>
        <p:spPr>
          <a:xfrm>
            <a:off x="2335103" y="2515207"/>
            <a:ext cx="954539" cy="35694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73008E16-2BB1-9124-8DA2-598CC930BAEA}"/>
              </a:ext>
            </a:extLst>
          </p:cNvPr>
          <p:cNvSpPr/>
          <p:nvPr/>
        </p:nvSpPr>
        <p:spPr>
          <a:xfrm>
            <a:off x="3739836" y="2515206"/>
            <a:ext cx="954539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84946D54-1D66-4EC0-F2A5-B3127BAF8E26}"/>
              </a:ext>
            </a:extLst>
          </p:cNvPr>
          <p:cNvSpPr/>
          <p:nvPr/>
        </p:nvSpPr>
        <p:spPr>
          <a:xfrm>
            <a:off x="7053214" y="1086303"/>
            <a:ext cx="900388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101BF69D-EB42-9DA8-DCF3-1D2A16570858}"/>
              </a:ext>
            </a:extLst>
          </p:cNvPr>
          <p:cNvCxnSpPr>
            <a:stCxn id="2" idx="3"/>
            <a:endCxn id="5" idx="1"/>
          </p:cNvCxnSpPr>
          <p:nvPr/>
        </p:nvCxnSpPr>
        <p:spPr>
          <a:xfrm>
            <a:off x="3289645" y="1264776"/>
            <a:ext cx="335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B7F531F2-2710-81C5-F13C-D1331793A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874" y="1540301"/>
            <a:ext cx="854579" cy="854579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16332EF5-9998-9E1D-F06D-42053236A9F5}"/>
              </a:ext>
            </a:extLst>
          </p:cNvPr>
          <p:cNvSpPr/>
          <p:nvPr/>
        </p:nvSpPr>
        <p:spPr>
          <a:xfrm>
            <a:off x="857951" y="1274991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E7C50B60-166B-3164-DF5D-05D38EC89C2D}"/>
              </a:ext>
            </a:extLst>
          </p:cNvPr>
          <p:cNvCxnSpPr>
            <a:cxnSpLocks/>
            <a:stCxn id="15" idx="3"/>
            <a:endCxn id="2" idx="1"/>
          </p:cNvCxnSpPr>
          <p:nvPr/>
        </p:nvCxnSpPr>
        <p:spPr>
          <a:xfrm flipV="1">
            <a:off x="1692453" y="1264776"/>
            <a:ext cx="642653" cy="7028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E0446426-0A2E-B9CD-9D6B-AC26F1230A02}"/>
              </a:ext>
            </a:extLst>
          </p:cNvPr>
          <p:cNvCxnSpPr>
            <a:cxnSpLocks/>
            <a:stCxn id="15" idx="3"/>
            <a:endCxn id="6" idx="1"/>
          </p:cNvCxnSpPr>
          <p:nvPr/>
        </p:nvCxnSpPr>
        <p:spPr>
          <a:xfrm>
            <a:off x="1692453" y="1967591"/>
            <a:ext cx="642650" cy="726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DCA469E-A923-A3F4-0DFD-0BF7AC700588}"/>
              </a:ext>
            </a:extLst>
          </p:cNvPr>
          <p:cNvCxnSpPr>
            <a:stCxn id="6" idx="3"/>
            <a:endCxn id="7" idx="1"/>
          </p:cNvCxnSpPr>
          <p:nvPr/>
        </p:nvCxnSpPr>
        <p:spPr>
          <a:xfrm flipV="1">
            <a:off x="3289642" y="2693678"/>
            <a:ext cx="45019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E3C2AEB0-32BC-5042-9A20-E52E26DBEDF0}"/>
              </a:ext>
            </a:extLst>
          </p:cNvPr>
          <p:cNvSpPr/>
          <p:nvPr/>
        </p:nvSpPr>
        <p:spPr>
          <a:xfrm>
            <a:off x="5726645" y="2515206"/>
            <a:ext cx="954539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7A4F8F98-F25B-43A6-C348-B43E81C16D39}"/>
              </a:ext>
            </a:extLst>
          </p:cNvPr>
          <p:cNvCxnSpPr>
            <a:cxnSpLocks/>
            <a:stCxn id="7" idx="3"/>
            <a:endCxn id="24" idx="1"/>
          </p:cNvCxnSpPr>
          <p:nvPr/>
        </p:nvCxnSpPr>
        <p:spPr>
          <a:xfrm>
            <a:off x="4694375" y="2693678"/>
            <a:ext cx="10322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BFC72A39-84A8-8D5C-1B96-F55828578D2E}"/>
              </a:ext>
            </a:extLst>
          </p:cNvPr>
          <p:cNvCxnSpPr>
            <a:cxnSpLocks/>
            <a:stCxn id="8" idx="3"/>
            <a:endCxn id="67" idx="1"/>
          </p:cNvCxnSpPr>
          <p:nvPr/>
        </p:nvCxnSpPr>
        <p:spPr>
          <a:xfrm>
            <a:off x="7953602" y="1264775"/>
            <a:ext cx="697501" cy="1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83FF6073-CE75-147B-2030-ED681080C959}"/>
              </a:ext>
            </a:extLst>
          </p:cNvPr>
          <p:cNvSpPr/>
          <p:nvPr/>
        </p:nvSpPr>
        <p:spPr>
          <a:xfrm>
            <a:off x="8651103" y="1087431"/>
            <a:ext cx="954539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4B32E45F-67DE-C010-A8AE-D3DE447D0A43}"/>
              </a:ext>
            </a:extLst>
          </p:cNvPr>
          <p:cNvSpPr/>
          <p:nvPr/>
        </p:nvSpPr>
        <p:spPr>
          <a:xfrm>
            <a:off x="4123372" y="2079102"/>
            <a:ext cx="282007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대기상태로 인해 일시정지되고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실행상태로 컨텍스트 스위칭된다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" name="꺾인 연결선[E] 18">
            <a:extLst>
              <a:ext uri="{FF2B5EF4-FFF2-40B4-BE49-F238E27FC236}">
                <a16:creationId xmlns:a16="http://schemas.microsoft.com/office/drawing/2014/main" id="{CC75C5DA-6FA3-07D2-93F2-DB313CAECE2D}"/>
              </a:ext>
            </a:extLst>
          </p:cNvPr>
          <p:cNvCxnSpPr>
            <a:stCxn id="5" idx="2"/>
            <a:endCxn id="6" idx="0"/>
          </p:cNvCxnSpPr>
          <p:nvPr/>
        </p:nvCxnSpPr>
        <p:spPr>
          <a:xfrm rot="5400000">
            <a:off x="2921318" y="1334304"/>
            <a:ext cx="1071959" cy="128984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타원 3">
            <a:extLst>
              <a:ext uri="{FF2B5EF4-FFF2-40B4-BE49-F238E27FC236}">
                <a16:creationId xmlns:a16="http://schemas.microsoft.com/office/drawing/2014/main" id="{AA9DB49B-12D6-F671-8B71-5261F2F14954}"/>
              </a:ext>
            </a:extLst>
          </p:cNvPr>
          <p:cNvSpPr/>
          <p:nvPr/>
        </p:nvSpPr>
        <p:spPr>
          <a:xfrm>
            <a:off x="2909268" y="1810713"/>
            <a:ext cx="1047624" cy="320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5" name="꺾인 연결선[E] 24">
            <a:extLst>
              <a:ext uri="{FF2B5EF4-FFF2-40B4-BE49-F238E27FC236}">
                <a16:creationId xmlns:a16="http://schemas.microsoft.com/office/drawing/2014/main" id="{9C01E7CC-CA84-C629-DF73-E6758E437465}"/>
              </a:ext>
            </a:extLst>
          </p:cNvPr>
          <p:cNvCxnSpPr>
            <a:cxnSpLocks/>
          </p:cNvCxnSpPr>
          <p:nvPr/>
        </p:nvCxnSpPr>
        <p:spPr>
          <a:xfrm flipV="1">
            <a:off x="4097747" y="1395144"/>
            <a:ext cx="2955467" cy="48893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1350A385-1817-1C08-3281-8EB8FD70A03E}"/>
              </a:ext>
            </a:extLst>
          </p:cNvPr>
          <p:cNvSpPr/>
          <p:nvPr/>
        </p:nvSpPr>
        <p:spPr>
          <a:xfrm>
            <a:off x="7576067" y="2515206"/>
            <a:ext cx="1199194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6F3F5EF7-6AB0-A375-F994-BCA3D226236A}"/>
              </a:ext>
            </a:extLst>
          </p:cNvPr>
          <p:cNvCxnSpPr>
            <a:cxnSpLocks/>
            <a:stCxn id="24" idx="3"/>
            <a:endCxn id="30" idx="1"/>
          </p:cNvCxnSpPr>
          <p:nvPr/>
        </p:nvCxnSpPr>
        <p:spPr>
          <a:xfrm>
            <a:off x="6681184" y="2693678"/>
            <a:ext cx="89488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타원 34">
            <a:extLst>
              <a:ext uri="{FF2B5EF4-FFF2-40B4-BE49-F238E27FC236}">
                <a16:creationId xmlns:a16="http://schemas.microsoft.com/office/drawing/2014/main" id="{040074C6-43CE-D5EE-D6EA-82900BCF174F}"/>
              </a:ext>
            </a:extLst>
          </p:cNvPr>
          <p:cNvSpPr/>
          <p:nvPr/>
        </p:nvSpPr>
        <p:spPr>
          <a:xfrm>
            <a:off x="5093640" y="1471807"/>
            <a:ext cx="1047624" cy="320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7" name="꺾인 연결선[E] 36">
            <a:extLst>
              <a:ext uri="{FF2B5EF4-FFF2-40B4-BE49-F238E27FC236}">
                <a16:creationId xmlns:a16="http://schemas.microsoft.com/office/drawing/2014/main" id="{40B4D0FE-0E1B-11BC-A661-1C83FD503946}"/>
              </a:ext>
            </a:extLst>
          </p:cNvPr>
          <p:cNvCxnSpPr>
            <a:cxnSpLocks/>
            <a:stCxn id="30" idx="0"/>
            <a:endCxn id="8" idx="2"/>
          </p:cNvCxnSpPr>
          <p:nvPr/>
        </p:nvCxnSpPr>
        <p:spPr>
          <a:xfrm rot="16200000" flipV="1">
            <a:off x="7303557" y="1643099"/>
            <a:ext cx="1071959" cy="67225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타원 37">
            <a:extLst>
              <a:ext uri="{FF2B5EF4-FFF2-40B4-BE49-F238E27FC236}">
                <a16:creationId xmlns:a16="http://schemas.microsoft.com/office/drawing/2014/main" id="{C88DAFE6-530D-95D2-F731-43566BCE6F19}"/>
              </a:ext>
            </a:extLst>
          </p:cNvPr>
          <p:cNvSpPr/>
          <p:nvPr/>
        </p:nvSpPr>
        <p:spPr>
          <a:xfrm>
            <a:off x="7337504" y="1822515"/>
            <a:ext cx="1047624" cy="320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CEAC267-52BE-46D4-0373-3956AB3D1E0E}"/>
              </a:ext>
            </a:extLst>
          </p:cNvPr>
          <p:cNvSpPr/>
          <p:nvPr/>
        </p:nvSpPr>
        <p:spPr>
          <a:xfrm>
            <a:off x="8351645" y="1845764"/>
            <a:ext cx="3290132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모든 실행을 종료하게 되면 대기 상태에 있는 메인스레드에 통지를 날리고 대기상태에서 해제하도록 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모서리가 둥근 직사각형 53">
            <a:extLst>
              <a:ext uri="{FF2B5EF4-FFF2-40B4-BE49-F238E27FC236}">
                <a16:creationId xmlns:a16="http://schemas.microsoft.com/office/drawing/2014/main" id="{719A2AB5-F874-5E79-480A-1FDF631A74EF}"/>
              </a:ext>
            </a:extLst>
          </p:cNvPr>
          <p:cNvSpPr/>
          <p:nvPr/>
        </p:nvSpPr>
        <p:spPr>
          <a:xfrm>
            <a:off x="2335106" y="3843774"/>
            <a:ext cx="954539" cy="35582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</a:p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083213B6-6FF5-7A4F-5B4A-84C9930B6D3D}"/>
              </a:ext>
            </a:extLst>
          </p:cNvPr>
          <p:cNvSpPr/>
          <p:nvPr/>
        </p:nvSpPr>
        <p:spPr>
          <a:xfrm>
            <a:off x="520600" y="3402611"/>
            <a:ext cx="17215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발생</a:t>
            </a:r>
          </a:p>
        </p:txBody>
      </p:sp>
      <p:sp>
        <p:nvSpPr>
          <p:cNvPr id="56" name="모서리가 둥근 직사각형 55">
            <a:extLst>
              <a:ext uri="{FF2B5EF4-FFF2-40B4-BE49-F238E27FC236}">
                <a16:creationId xmlns:a16="http://schemas.microsoft.com/office/drawing/2014/main" id="{688EC331-5E66-3DF6-0346-A1D17A979E26}"/>
              </a:ext>
            </a:extLst>
          </p:cNvPr>
          <p:cNvSpPr/>
          <p:nvPr/>
        </p:nvSpPr>
        <p:spPr>
          <a:xfrm>
            <a:off x="3624950" y="3843774"/>
            <a:ext cx="954539" cy="35582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모서리가 둥근 직사각형 56">
            <a:extLst>
              <a:ext uri="{FF2B5EF4-FFF2-40B4-BE49-F238E27FC236}">
                <a16:creationId xmlns:a16="http://schemas.microsoft.com/office/drawing/2014/main" id="{C146ABD3-FD7D-E6E2-8D65-1588DF9F14D1}"/>
              </a:ext>
            </a:extLst>
          </p:cNvPr>
          <p:cNvSpPr/>
          <p:nvPr/>
        </p:nvSpPr>
        <p:spPr>
          <a:xfrm>
            <a:off x="2335103" y="5150394"/>
            <a:ext cx="954539" cy="35582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EA90831D-2ECD-E115-C0A6-9FD1CFA71E89}"/>
              </a:ext>
            </a:extLst>
          </p:cNvPr>
          <p:cNvSpPr/>
          <p:nvPr/>
        </p:nvSpPr>
        <p:spPr>
          <a:xfrm>
            <a:off x="3739836" y="5150393"/>
            <a:ext cx="954539" cy="35582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9" name="모서리가 둥근 직사각형 58">
            <a:extLst>
              <a:ext uri="{FF2B5EF4-FFF2-40B4-BE49-F238E27FC236}">
                <a16:creationId xmlns:a16="http://schemas.microsoft.com/office/drawing/2014/main" id="{D402C813-8D61-5C45-748D-9E1E248C0471}"/>
              </a:ext>
            </a:extLst>
          </p:cNvPr>
          <p:cNvSpPr/>
          <p:nvPr/>
        </p:nvSpPr>
        <p:spPr>
          <a:xfrm>
            <a:off x="6387090" y="3843773"/>
            <a:ext cx="900388" cy="35582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009641F2-2B31-3D8C-EBA2-7F8434E5F880}"/>
              </a:ext>
            </a:extLst>
          </p:cNvPr>
          <p:cNvCxnSpPr>
            <a:stCxn id="54" idx="3"/>
            <a:endCxn id="56" idx="1"/>
          </p:cNvCxnSpPr>
          <p:nvPr/>
        </p:nvCxnSpPr>
        <p:spPr>
          <a:xfrm>
            <a:off x="3289645" y="4021685"/>
            <a:ext cx="335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3" name="그림 62">
            <a:extLst>
              <a:ext uri="{FF2B5EF4-FFF2-40B4-BE49-F238E27FC236}">
                <a16:creationId xmlns:a16="http://schemas.microsoft.com/office/drawing/2014/main" id="{D879A3B6-CAE0-41C7-4508-038664D72E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943" y="4901015"/>
            <a:ext cx="854579" cy="854579"/>
          </a:xfrm>
          <a:prstGeom prst="rect">
            <a:avLst/>
          </a:prstGeom>
        </p:spPr>
      </p:pic>
      <p:sp>
        <p:nvSpPr>
          <p:cNvPr id="64" name="직사각형 63">
            <a:extLst>
              <a:ext uri="{FF2B5EF4-FFF2-40B4-BE49-F238E27FC236}">
                <a16:creationId xmlns:a16="http://schemas.microsoft.com/office/drawing/2014/main" id="{642405E9-5982-B994-6B15-8053DEC85148}"/>
              </a:ext>
            </a:extLst>
          </p:cNvPr>
          <p:cNvSpPr/>
          <p:nvPr/>
        </p:nvSpPr>
        <p:spPr>
          <a:xfrm>
            <a:off x="798020" y="4635705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C3A8635F-2DE8-A8BD-4B8B-9709FA74459F}"/>
              </a:ext>
            </a:extLst>
          </p:cNvPr>
          <p:cNvCxnSpPr>
            <a:cxnSpLocks/>
            <a:stCxn id="63" idx="3"/>
            <a:endCxn id="54" idx="1"/>
          </p:cNvCxnSpPr>
          <p:nvPr/>
        </p:nvCxnSpPr>
        <p:spPr>
          <a:xfrm flipV="1">
            <a:off x="1632522" y="4021685"/>
            <a:ext cx="702584" cy="1306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B6C40A90-A504-6E2F-4C61-24457CFA3924}"/>
              </a:ext>
            </a:extLst>
          </p:cNvPr>
          <p:cNvCxnSpPr>
            <a:cxnSpLocks/>
            <a:stCxn id="63" idx="3"/>
            <a:endCxn id="57" idx="1"/>
          </p:cNvCxnSpPr>
          <p:nvPr/>
        </p:nvCxnSpPr>
        <p:spPr>
          <a:xfrm>
            <a:off x="1632522" y="5328305"/>
            <a:ext cx="70258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6E973731-B6F4-71DD-A307-35F3078AB0DB}"/>
              </a:ext>
            </a:extLst>
          </p:cNvPr>
          <p:cNvCxnSpPr>
            <a:stCxn id="57" idx="3"/>
            <a:endCxn id="58" idx="1"/>
          </p:cNvCxnSpPr>
          <p:nvPr/>
        </p:nvCxnSpPr>
        <p:spPr>
          <a:xfrm flipV="1">
            <a:off x="3289642" y="5328304"/>
            <a:ext cx="45019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0E9EEE9B-4F24-3281-47B0-7C0150EDD8D7}"/>
              </a:ext>
            </a:extLst>
          </p:cNvPr>
          <p:cNvCxnSpPr>
            <a:cxnSpLocks/>
            <a:stCxn id="59" idx="3"/>
            <a:endCxn id="72" idx="1"/>
          </p:cNvCxnSpPr>
          <p:nvPr/>
        </p:nvCxnSpPr>
        <p:spPr>
          <a:xfrm>
            <a:off x="7287478" y="4021684"/>
            <a:ext cx="586898" cy="1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모서리가 둥근 직사각형 71">
            <a:extLst>
              <a:ext uri="{FF2B5EF4-FFF2-40B4-BE49-F238E27FC236}">
                <a16:creationId xmlns:a16="http://schemas.microsoft.com/office/drawing/2014/main" id="{1D3DB2E9-7223-10AE-4E15-866F44E83F4B}"/>
              </a:ext>
            </a:extLst>
          </p:cNvPr>
          <p:cNvSpPr/>
          <p:nvPr/>
        </p:nvSpPr>
        <p:spPr>
          <a:xfrm>
            <a:off x="7874376" y="3844901"/>
            <a:ext cx="954539" cy="35582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2002E677-6FAB-67BD-C3AC-3EAD500E04C1}"/>
              </a:ext>
            </a:extLst>
          </p:cNvPr>
          <p:cNvCxnSpPr>
            <a:cxnSpLocks/>
            <a:stCxn id="72" idx="3"/>
            <a:endCxn id="98" idx="1"/>
          </p:cNvCxnSpPr>
          <p:nvPr/>
        </p:nvCxnSpPr>
        <p:spPr>
          <a:xfrm flipV="1">
            <a:off x="8828915" y="4021683"/>
            <a:ext cx="785351" cy="11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ED9D1A4E-CAFF-C19F-31B1-37BD21FF6F81}"/>
              </a:ext>
            </a:extLst>
          </p:cNvPr>
          <p:cNvSpPr/>
          <p:nvPr/>
        </p:nvSpPr>
        <p:spPr>
          <a:xfrm>
            <a:off x="4053786" y="4674813"/>
            <a:ext cx="279675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대기상태로 인해 일시정지되고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실행상태로 컨텍스트 스위칭된다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2F7BD231-A4C6-6319-4591-C2674F646F63}"/>
              </a:ext>
            </a:extLst>
          </p:cNvPr>
          <p:cNvCxnSpPr>
            <a:stCxn id="56" idx="2"/>
            <a:endCxn id="57" idx="0"/>
          </p:cNvCxnSpPr>
          <p:nvPr/>
        </p:nvCxnSpPr>
        <p:spPr>
          <a:xfrm rot="5400000">
            <a:off x="2981898" y="4030071"/>
            <a:ext cx="950799" cy="128984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" name="타원 81">
            <a:extLst>
              <a:ext uri="{FF2B5EF4-FFF2-40B4-BE49-F238E27FC236}">
                <a16:creationId xmlns:a16="http://schemas.microsoft.com/office/drawing/2014/main" id="{299069CB-B04B-48C7-F65D-00DB7708A7AC}"/>
              </a:ext>
            </a:extLst>
          </p:cNvPr>
          <p:cNvSpPr/>
          <p:nvPr/>
        </p:nvSpPr>
        <p:spPr>
          <a:xfrm>
            <a:off x="2909268" y="4505030"/>
            <a:ext cx="1047624" cy="31932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4" name="꺾인 연결선[E] 83">
            <a:extLst>
              <a:ext uri="{FF2B5EF4-FFF2-40B4-BE49-F238E27FC236}">
                <a16:creationId xmlns:a16="http://schemas.microsoft.com/office/drawing/2014/main" id="{78063EBB-578B-1A7F-5FAB-3C9E765FAAF6}"/>
              </a:ext>
            </a:extLst>
          </p:cNvPr>
          <p:cNvCxnSpPr>
            <a:cxnSpLocks/>
          </p:cNvCxnSpPr>
          <p:nvPr/>
        </p:nvCxnSpPr>
        <p:spPr>
          <a:xfrm flipV="1">
            <a:off x="4097747" y="3963425"/>
            <a:ext cx="2289343" cy="48815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7" name="타원 86">
            <a:extLst>
              <a:ext uri="{FF2B5EF4-FFF2-40B4-BE49-F238E27FC236}">
                <a16:creationId xmlns:a16="http://schemas.microsoft.com/office/drawing/2014/main" id="{ACDFE777-9E15-58AF-2232-95FFC8C5992A}"/>
              </a:ext>
            </a:extLst>
          </p:cNvPr>
          <p:cNvSpPr/>
          <p:nvPr/>
        </p:nvSpPr>
        <p:spPr>
          <a:xfrm>
            <a:off x="4679021" y="4065996"/>
            <a:ext cx="1047624" cy="31932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1" name="직선 연결선[R] 90">
            <a:extLst>
              <a:ext uri="{FF2B5EF4-FFF2-40B4-BE49-F238E27FC236}">
                <a16:creationId xmlns:a16="http://schemas.microsoft.com/office/drawing/2014/main" id="{C8818FE6-C92D-1315-C069-C91A37C95736}"/>
              </a:ext>
            </a:extLst>
          </p:cNvPr>
          <p:cNvCxnSpPr>
            <a:cxnSpLocks/>
          </p:cNvCxnSpPr>
          <p:nvPr/>
        </p:nvCxnSpPr>
        <p:spPr>
          <a:xfrm>
            <a:off x="618928" y="3240359"/>
            <a:ext cx="10889249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꺾인 연결선[E] 95">
            <a:extLst>
              <a:ext uri="{FF2B5EF4-FFF2-40B4-BE49-F238E27FC236}">
                <a16:creationId xmlns:a16="http://schemas.microsoft.com/office/drawing/2014/main" id="{88626405-A339-22BB-7F1D-CDBF590E1222}"/>
              </a:ext>
            </a:extLst>
          </p:cNvPr>
          <p:cNvCxnSpPr>
            <a:cxnSpLocks/>
            <a:stCxn id="105" idx="0"/>
            <a:endCxn id="57" idx="2"/>
          </p:cNvCxnSpPr>
          <p:nvPr/>
        </p:nvCxnSpPr>
        <p:spPr>
          <a:xfrm rot="16200000" flipV="1">
            <a:off x="3153342" y="5165247"/>
            <a:ext cx="722797" cy="140473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7" name="타원 96">
            <a:extLst>
              <a:ext uri="{FF2B5EF4-FFF2-40B4-BE49-F238E27FC236}">
                <a16:creationId xmlns:a16="http://schemas.microsoft.com/office/drawing/2014/main" id="{5F6EF166-7E33-DFB1-D468-401954E18158}"/>
              </a:ext>
            </a:extLst>
          </p:cNvPr>
          <p:cNvSpPr/>
          <p:nvPr/>
        </p:nvSpPr>
        <p:spPr>
          <a:xfrm>
            <a:off x="2893099" y="5691611"/>
            <a:ext cx="1243280" cy="31932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kumimoji="1" lang="ko-Kore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모서리가 둥근 직사각형 97">
            <a:extLst>
              <a:ext uri="{FF2B5EF4-FFF2-40B4-BE49-F238E27FC236}">
                <a16:creationId xmlns:a16="http://schemas.microsoft.com/office/drawing/2014/main" id="{073C2F9E-9CC4-10FE-8B90-3B433AB4A69D}"/>
              </a:ext>
            </a:extLst>
          </p:cNvPr>
          <p:cNvSpPr/>
          <p:nvPr/>
        </p:nvSpPr>
        <p:spPr>
          <a:xfrm>
            <a:off x="9614266" y="3843772"/>
            <a:ext cx="1893911" cy="355821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83829D7F-BF96-0A77-BD84-888C561C47CE}"/>
              </a:ext>
            </a:extLst>
          </p:cNvPr>
          <p:cNvSpPr/>
          <p:nvPr/>
        </p:nvSpPr>
        <p:spPr>
          <a:xfrm>
            <a:off x="6789283" y="5208521"/>
            <a:ext cx="3490246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에게 인터럽트를 걸어 예외를 발생시키고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대기에서 해제되고 실행 대기 상태로 전환한다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모서리가 둥근 직사각형 103">
            <a:extLst>
              <a:ext uri="{FF2B5EF4-FFF2-40B4-BE49-F238E27FC236}">
                <a16:creationId xmlns:a16="http://schemas.microsoft.com/office/drawing/2014/main" id="{981407EF-FA02-C7C5-45CE-E75E3E5910B5}"/>
              </a:ext>
            </a:extLst>
          </p:cNvPr>
          <p:cNvSpPr/>
          <p:nvPr/>
        </p:nvSpPr>
        <p:spPr>
          <a:xfrm>
            <a:off x="2335103" y="6229013"/>
            <a:ext cx="954539" cy="35582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5" name="모서리가 둥근 직사각형 104">
            <a:extLst>
              <a:ext uri="{FF2B5EF4-FFF2-40B4-BE49-F238E27FC236}">
                <a16:creationId xmlns:a16="http://schemas.microsoft.com/office/drawing/2014/main" id="{70227A84-FB0A-E914-E870-9DE9883B5B9D}"/>
              </a:ext>
            </a:extLst>
          </p:cNvPr>
          <p:cNvSpPr/>
          <p:nvPr/>
        </p:nvSpPr>
        <p:spPr>
          <a:xfrm>
            <a:off x="3739836" y="6229012"/>
            <a:ext cx="954539" cy="35582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F3E03793-62D1-EAC9-FF72-AFAEBED52117}"/>
              </a:ext>
            </a:extLst>
          </p:cNvPr>
          <p:cNvCxnSpPr>
            <a:stCxn id="104" idx="3"/>
            <a:endCxn id="105" idx="1"/>
          </p:cNvCxnSpPr>
          <p:nvPr/>
        </p:nvCxnSpPr>
        <p:spPr>
          <a:xfrm flipV="1">
            <a:off x="3289642" y="6406923"/>
            <a:ext cx="45019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68D947E4-2018-ED65-E66D-7B497F9B0D68}"/>
              </a:ext>
            </a:extLst>
          </p:cNvPr>
          <p:cNvCxnSpPr>
            <a:cxnSpLocks/>
            <a:stCxn id="63" idx="3"/>
            <a:endCxn id="104" idx="1"/>
          </p:cNvCxnSpPr>
          <p:nvPr/>
        </p:nvCxnSpPr>
        <p:spPr>
          <a:xfrm>
            <a:off x="1632522" y="5328305"/>
            <a:ext cx="702581" cy="10786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3" name="꺾인 연결선[E] 122">
            <a:extLst>
              <a:ext uri="{FF2B5EF4-FFF2-40B4-BE49-F238E27FC236}">
                <a16:creationId xmlns:a16="http://schemas.microsoft.com/office/drawing/2014/main" id="{D97E5086-B122-C60E-17D9-E47A2B947644}"/>
              </a:ext>
            </a:extLst>
          </p:cNvPr>
          <p:cNvCxnSpPr>
            <a:cxnSpLocks/>
            <a:endCxn id="59" idx="2"/>
          </p:cNvCxnSpPr>
          <p:nvPr/>
        </p:nvCxnSpPr>
        <p:spPr>
          <a:xfrm flipV="1">
            <a:off x="4228318" y="4199594"/>
            <a:ext cx="2608966" cy="187847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6A2FC61-1469-9EBB-6AB3-9BF62D38A428}"/>
              </a:ext>
            </a:extLst>
          </p:cNvPr>
          <p:cNvSpPr/>
          <p:nvPr/>
        </p:nvSpPr>
        <p:spPr>
          <a:xfrm>
            <a:off x="132367" y="172933"/>
            <a:ext cx="17860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작동방식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1867F626-5FDC-8893-C451-37F20023B693}"/>
              </a:ext>
            </a:extLst>
          </p:cNvPr>
          <p:cNvSpPr/>
          <p:nvPr/>
        </p:nvSpPr>
        <p:spPr>
          <a:xfrm>
            <a:off x="8274634" y="3496820"/>
            <a:ext cx="1893911" cy="3039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상태가 되면 예외를 처리한다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161561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4C6B8CCD-6363-4701-B231-72858B25D8D8}"/>
              </a:ext>
            </a:extLst>
          </p:cNvPr>
          <p:cNvSpPr/>
          <p:nvPr/>
        </p:nvSpPr>
        <p:spPr>
          <a:xfrm>
            <a:off x="2132288" y="1692426"/>
            <a:ext cx="15504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개발환경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E9C275C-4A2C-46E5-8BA6-DEE72B1E0666}"/>
              </a:ext>
            </a:extLst>
          </p:cNvPr>
          <p:cNvSpPr/>
          <p:nvPr/>
        </p:nvSpPr>
        <p:spPr>
          <a:xfrm>
            <a:off x="2472972" y="2193068"/>
            <a:ext cx="2324675" cy="16850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JDK 17 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이상</a:t>
            </a:r>
            <a:endParaRPr lang="en-US" altLang="ko-KR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Gradle</a:t>
            </a:r>
            <a:endParaRPr lang="en-US" altLang="ko-KR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인텔리제이</a:t>
            </a: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이클립스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853F46B-B8BB-4FD1-8D6A-83AE98282926}"/>
              </a:ext>
            </a:extLst>
          </p:cNvPr>
          <p:cNvSpPr/>
          <p:nvPr/>
        </p:nvSpPr>
        <p:spPr>
          <a:xfrm>
            <a:off x="5896698" y="1692426"/>
            <a:ext cx="15504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선수지식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E546EC6-BA14-4AA4-A72C-7CF7D5772CC2}"/>
              </a:ext>
            </a:extLst>
          </p:cNvPr>
          <p:cNvSpPr/>
          <p:nvPr/>
        </p:nvSpPr>
        <p:spPr>
          <a:xfrm>
            <a:off x="6237382" y="2193068"/>
            <a:ext cx="2832955" cy="27930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Java 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기초 문법</a:t>
            </a:r>
            <a:endParaRPr lang="en-US" altLang="ko-KR" b="1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Lamda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Funtional Programming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Spring Boot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Spring MVC</a:t>
            </a:r>
          </a:p>
        </p:txBody>
      </p:sp>
    </p:spTree>
    <p:extLst>
      <p:ext uri="{BB962C8B-B14F-4D97-AF65-F5344CB8AC3E}">
        <p14:creationId xmlns:p14="http://schemas.microsoft.com/office/powerpoint/2010/main" val="26948931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696E0327-C710-0C5B-BC43-638F5FF6D016}"/>
              </a:ext>
            </a:extLst>
          </p:cNvPr>
          <p:cNvSpPr/>
          <p:nvPr/>
        </p:nvSpPr>
        <p:spPr>
          <a:xfrm>
            <a:off x="568908" y="889291"/>
            <a:ext cx="31293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작동 방식 정리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E1B5338-ADF3-2591-9706-1B25CEE21E58}"/>
              </a:ext>
            </a:extLst>
          </p:cNvPr>
          <p:cNvSpPr txBox="1"/>
          <p:nvPr/>
        </p:nvSpPr>
        <p:spPr>
          <a:xfrm>
            <a:off x="670638" y="1754179"/>
            <a:ext cx="11087733" cy="244938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실행하면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스케줄러는 현재 스레드를 대기 상태로 전환하고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수행중인 스레드에게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사용하도록 한다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수행중인 스레드의 작업이 종료되면 현재 스레드는 실행 대기 상태로 전환 되고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실행을 재개할 때 까지 기다린다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. </a:t>
            </a: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상태가 되면 스레드는 남은 지점부터 실행을 다시 시작한다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수행중인 스레드가 여러 개일 경우 각 스레드의 작업이 종료될 때 까지 현재 스레드는 대기하고 종료 이후 실행을 재개하는 흐름을 반복한다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수행중인 스레드에게 인터럽트가 발생할 경우 현재 스레드는 대기에서 해제되고 실행상태로 전환되어 예외를 처리하게 된다 </a:t>
            </a:r>
          </a:p>
        </p:txBody>
      </p:sp>
    </p:spTree>
    <p:extLst>
      <p:ext uri="{BB962C8B-B14F-4D97-AF65-F5344CB8AC3E}">
        <p14:creationId xmlns:p14="http://schemas.microsoft.com/office/powerpoint/2010/main" val="283111313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115965" y="3105835"/>
            <a:ext cx="99600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interrupted()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isInterrupted()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9632426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2597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595303"/>
            <a:ext cx="10693931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사전적 의미는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‘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방해하다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’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라는 뜻으로 어떤 주체의 행동이나 실행흐름을 방해한다는 의미로 해석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스레드에서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특정한 스레드에게 인터럽트 신호를 알려 줌으로써 스레드의 실행을 중단하거나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취소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강제 종료 등으로 사용할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5AB41B-F14C-DF5E-760C-21556DB99517}"/>
              </a:ext>
            </a:extLst>
          </p:cNvPr>
          <p:cNvSpPr/>
          <p:nvPr/>
        </p:nvSpPr>
        <p:spPr>
          <a:xfrm>
            <a:off x="268554" y="1494236"/>
            <a:ext cx="149072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5D62E7-C885-5AC7-FD56-FC38AB8EE7DC}"/>
              </a:ext>
            </a:extLst>
          </p:cNvPr>
          <p:cNvSpPr/>
          <p:nvPr/>
        </p:nvSpPr>
        <p:spPr>
          <a:xfrm>
            <a:off x="559364" y="1797604"/>
            <a:ext cx="10574801" cy="22852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스레드에게 인터럽트가 발생했다는 신호를 보내는 메카니즘이다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스레드가 현재 실행 흐름을 멈추고 인터럽트 이벤트를 먼저 처리하도록 시그널을 보내는 장치라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</a:t>
            </a: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속성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인터럽트 상태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(Interrupt State 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알려진 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가지고 있으며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발생 여부를 확인할 수 있는 상태 값이다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기본값은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fasle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인터럽트된 스레드가 처리해야 하는 특별한 규칙이나 정해진 기준은 없으나 일반적으로 인터럽트 상태를 사용해서 스레드를 중지하거나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취소하거나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스레드를 종료 하는 등의 기능을 구현할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스레드가 다른 스레드를 인터럽트 할 수 있고 자기 자신을 인터럽트 할 수도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하는 횟수는 제한이 없으며 인터럽트 할 때 마다 스레드의 인터럽트 상태를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변경한다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DF111956-3330-1835-6B8E-B1D8353631AC}"/>
              </a:ext>
            </a:extLst>
          </p:cNvPr>
          <p:cNvSpPr/>
          <p:nvPr/>
        </p:nvSpPr>
        <p:spPr>
          <a:xfrm>
            <a:off x="1396017" y="4425728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D0131F29-FA9A-821A-433C-3D51266DB0D5}"/>
              </a:ext>
            </a:extLst>
          </p:cNvPr>
          <p:cNvSpPr/>
          <p:nvPr/>
        </p:nvSpPr>
        <p:spPr>
          <a:xfrm>
            <a:off x="5827058" y="4425728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4D9EFD60-CA4E-4A41-48A5-A14558F5F556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1873287" y="4898067"/>
            <a:ext cx="0" cy="149551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EF859CE-C3C4-3F82-D1AF-0230C72D730C}"/>
              </a:ext>
            </a:extLst>
          </p:cNvPr>
          <p:cNvCxnSpPr>
            <a:cxnSpLocks/>
          </p:cNvCxnSpPr>
          <p:nvPr/>
        </p:nvCxnSpPr>
        <p:spPr>
          <a:xfrm>
            <a:off x="6304328" y="4898067"/>
            <a:ext cx="0" cy="149551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869B414-711F-2CFD-A94D-6A268950CB78}"/>
              </a:ext>
            </a:extLst>
          </p:cNvPr>
          <p:cNvSpPr txBox="1"/>
          <p:nvPr/>
        </p:nvSpPr>
        <p:spPr>
          <a:xfrm>
            <a:off x="1728100" y="5443520"/>
            <a:ext cx="17621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thread2.interrupt()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21AD94E-A656-C0DC-0D58-D7D8B15D9053}"/>
              </a:ext>
            </a:extLst>
          </p:cNvPr>
          <p:cNvSpPr txBox="1"/>
          <p:nvPr/>
        </p:nvSpPr>
        <p:spPr>
          <a:xfrm>
            <a:off x="6304327" y="5097365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false;</a:t>
            </a:r>
            <a:endParaRPr lang="ko-Kore-KR" altLang="en-US" sz="1100"/>
          </a:p>
        </p:txBody>
      </p:sp>
      <p:cxnSp>
        <p:nvCxnSpPr>
          <p:cNvPr id="19" name="구부러진 연결선[U] 18">
            <a:extLst>
              <a:ext uri="{FF2B5EF4-FFF2-40B4-BE49-F238E27FC236}">
                <a16:creationId xmlns:a16="http://schemas.microsoft.com/office/drawing/2014/main" id="{BC0B3C07-3004-B404-CDBA-DB2FD46C155B}"/>
              </a:ext>
            </a:extLst>
          </p:cNvPr>
          <p:cNvCxnSpPr>
            <a:cxnSpLocks/>
          </p:cNvCxnSpPr>
          <p:nvPr/>
        </p:nvCxnSpPr>
        <p:spPr>
          <a:xfrm>
            <a:off x="3434699" y="5582019"/>
            <a:ext cx="2661300" cy="322629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2B8D50F-FA76-6B2C-B249-394D300BB019}"/>
              </a:ext>
            </a:extLst>
          </p:cNvPr>
          <p:cNvSpPr txBox="1"/>
          <p:nvPr/>
        </p:nvSpPr>
        <p:spPr>
          <a:xfrm>
            <a:off x="3635435" y="5228170"/>
            <a:ext cx="17621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 Signal</a:t>
            </a:r>
            <a:endParaRPr kumimoji="1"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4A3211E-8409-2B45-2A78-F7CDC2531988}"/>
              </a:ext>
            </a:extLst>
          </p:cNvPr>
          <p:cNvSpPr txBox="1"/>
          <p:nvPr/>
        </p:nvSpPr>
        <p:spPr>
          <a:xfrm>
            <a:off x="6304327" y="5791930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true;</a:t>
            </a:r>
            <a:endParaRPr lang="ko-Kore-KR" altLang="en-US" sz="11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6E4C771-D910-5438-DE03-CA7FC1CEFD3E}"/>
              </a:ext>
            </a:extLst>
          </p:cNvPr>
          <p:cNvSpPr txBox="1"/>
          <p:nvPr/>
        </p:nvSpPr>
        <p:spPr>
          <a:xfrm>
            <a:off x="7684891" y="5720519"/>
            <a:ext cx="393071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인터럽트가 발생했다는 신호를 받으면 상태값이 변경됨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상태값을 사용해서 취소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종료 처리 등 할 수 있음</a:t>
            </a:r>
            <a:endParaRPr lang="ko-Kore-KR" altLang="en-US" sz="110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103176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35AB41B-F14C-DF5E-760C-21556DB99517}"/>
              </a:ext>
            </a:extLst>
          </p:cNvPr>
          <p:cNvSpPr/>
          <p:nvPr/>
        </p:nvSpPr>
        <p:spPr>
          <a:xfrm>
            <a:off x="226323" y="138249"/>
            <a:ext cx="24400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 확인 방법</a:t>
            </a:r>
            <a:endParaRPr lang="en-US" altLang="ko-KR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5D62E7-C885-5AC7-FD56-FC38AB8EE7DC}"/>
              </a:ext>
            </a:extLst>
          </p:cNvPr>
          <p:cNvSpPr/>
          <p:nvPr/>
        </p:nvSpPr>
        <p:spPr>
          <a:xfrm>
            <a:off x="547412" y="476803"/>
            <a:ext cx="10407459" cy="15004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boolean interrupted()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인터럽트 상태를 반환하는 정적 메소드이다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 현재 인터럽트 상태가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반환하고 인터럽트 상태를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초기화 하므로 인터럽트를 해제하는 역할을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인터럽트를 해제하는 경우 다른 곳에서 스레드에 대한 인터럽트 상태를 체크하는 곳이 있다면 별도의 처리가 필요할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인터럽트를 강제로 해제했기 때문에 다시 인터럽트를 걸어서 인터럽트 상태를 유지할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E31A6B89-DB13-C3B7-706E-170E4AFA27ED}"/>
              </a:ext>
            </a:extLst>
          </p:cNvPr>
          <p:cNvSpPr/>
          <p:nvPr/>
        </p:nvSpPr>
        <p:spPr>
          <a:xfrm>
            <a:off x="1724720" y="2104509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A24E9984-2082-B6FA-0E08-6D339D42EF1E}"/>
              </a:ext>
            </a:extLst>
          </p:cNvPr>
          <p:cNvSpPr/>
          <p:nvPr/>
        </p:nvSpPr>
        <p:spPr>
          <a:xfrm>
            <a:off x="6155761" y="2104509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82247994-BBEF-0BFA-9558-212181839EEB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2201990" y="2576848"/>
            <a:ext cx="0" cy="281393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96923FAF-CCA0-8FC9-7E01-CA1A3C8B3F66}"/>
              </a:ext>
            </a:extLst>
          </p:cNvPr>
          <p:cNvCxnSpPr>
            <a:cxnSpLocks/>
          </p:cNvCxnSpPr>
          <p:nvPr/>
        </p:nvCxnSpPr>
        <p:spPr>
          <a:xfrm>
            <a:off x="6633031" y="2576848"/>
            <a:ext cx="0" cy="281393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055D947-2CB0-F5F9-10B2-1B40069DEF24}"/>
              </a:ext>
            </a:extLst>
          </p:cNvPr>
          <p:cNvSpPr txBox="1"/>
          <p:nvPr/>
        </p:nvSpPr>
        <p:spPr>
          <a:xfrm>
            <a:off x="2206211" y="2793600"/>
            <a:ext cx="17621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thread2.interrupt()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3B134E3-DF10-6B25-8B32-8FC1340521AF}"/>
              </a:ext>
            </a:extLst>
          </p:cNvPr>
          <p:cNvSpPr txBox="1"/>
          <p:nvPr/>
        </p:nvSpPr>
        <p:spPr>
          <a:xfrm>
            <a:off x="6588631" y="2726356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false;</a:t>
            </a:r>
            <a:endParaRPr lang="ko-Kore-KR" altLang="en-US" sz="11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F1D02C8-E9AB-BE8E-5804-6467AED61CC9}"/>
              </a:ext>
            </a:extLst>
          </p:cNvPr>
          <p:cNvSpPr txBox="1"/>
          <p:nvPr/>
        </p:nvSpPr>
        <p:spPr>
          <a:xfrm>
            <a:off x="4035692" y="2781647"/>
            <a:ext cx="119371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 Signal</a:t>
            </a:r>
            <a:endParaRPr kumimoji="1" lang="ko-Kore-KR" altLang="en-US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09AF310-C70E-4373-1E2C-32754BE68DE1}"/>
              </a:ext>
            </a:extLst>
          </p:cNvPr>
          <p:cNvSpPr txBox="1"/>
          <p:nvPr/>
        </p:nvSpPr>
        <p:spPr>
          <a:xfrm>
            <a:off x="6588631" y="3095193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true;</a:t>
            </a:r>
            <a:endParaRPr lang="ko-Kore-KR" altLang="en-US" sz="11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835D1A6-9ABB-B778-F24B-3553694DB83F}"/>
              </a:ext>
            </a:extLst>
          </p:cNvPr>
          <p:cNvSpPr txBox="1"/>
          <p:nvPr/>
        </p:nvSpPr>
        <p:spPr>
          <a:xfrm>
            <a:off x="6774758" y="3502388"/>
            <a:ext cx="279186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Thread.interrupted()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초기화</a:t>
            </a:r>
            <a:endParaRPr lang="ko-Kore-KR" altLang="en-US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57EB44A-0860-0E44-07EB-98EB5EAA458A}"/>
              </a:ext>
            </a:extLst>
          </p:cNvPr>
          <p:cNvSpPr txBox="1"/>
          <p:nvPr/>
        </p:nvSpPr>
        <p:spPr>
          <a:xfrm>
            <a:off x="2244673" y="3205230"/>
            <a:ext cx="2201815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if(thread2. isI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nterrupted()){</a:t>
            </a: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kumimoji="1"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kumimoji="1"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됨</a:t>
            </a:r>
            <a:endParaRPr kumimoji="1" lang="en-US" altLang="ko-Kore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242AE9C-A244-305D-185A-E44D568F73A5}"/>
              </a:ext>
            </a:extLst>
          </p:cNvPr>
          <p:cNvSpPr txBox="1"/>
          <p:nvPr/>
        </p:nvSpPr>
        <p:spPr>
          <a:xfrm>
            <a:off x="2197769" y="3896423"/>
            <a:ext cx="2201809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if(thread2. isI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nterrupted()){</a:t>
            </a: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kumimoji="1"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안됨</a:t>
            </a:r>
            <a:endParaRPr kumimoji="1" lang="en-US" altLang="ko-Kore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74A8F4B-ABA3-1DAD-EACB-95871659A6E3}"/>
              </a:ext>
            </a:extLst>
          </p:cNvPr>
          <p:cNvSpPr txBox="1"/>
          <p:nvPr/>
        </p:nvSpPr>
        <p:spPr>
          <a:xfrm>
            <a:off x="6616007" y="4191467"/>
            <a:ext cx="447722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this.interrupt()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인터럽트를 다시 발생시켜서 인터럽트 상태를 유지함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100">
              <a:solidFill>
                <a:srgbClr val="0070C0"/>
              </a:solidFill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FF1041FC-0DCD-CD19-0803-2E2BCE1F3F20}"/>
              </a:ext>
            </a:extLst>
          </p:cNvPr>
          <p:cNvCxnSpPr/>
          <p:nvPr/>
        </p:nvCxnSpPr>
        <p:spPr>
          <a:xfrm>
            <a:off x="2197770" y="3070599"/>
            <a:ext cx="44352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93762FB-D35F-D4D6-57F7-C1D5480C3AEA}"/>
              </a:ext>
            </a:extLst>
          </p:cNvPr>
          <p:cNvSpPr/>
          <p:nvPr/>
        </p:nvSpPr>
        <p:spPr>
          <a:xfrm>
            <a:off x="6633028" y="3507082"/>
            <a:ext cx="173225" cy="480746"/>
          </a:xfrm>
          <a:prstGeom prst="rect">
            <a:avLst/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4CCC055-D8C7-73C8-C03E-A32BBA07653B}"/>
              </a:ext>
            </a:extLst>
          </p:cNvPr>
          <p:cNvSpPr txBox="1"/>
          <p:nvPr/>
        </p:nvSpPr>
        <p:spPr>
          <a:xfrm>
            <a:off x="6806253" y="3726218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false;</a:t>
            </a:r>
            <a:endParaRPr lang="ko-Kore-KR" altLang="en-US" sz="1100"/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F8FDE62-675F-7431-0BB3-830564D24422}"/>
              </a:ext>
            </a:extLst>
          </p:cNvPr>
          <p:cNvCxnSpPr>
            <a:cxnSpLocks/>
          </p:cNvCxnSpPr>
          <p:nvPr/>
        </p:nvCxnSpPr>
        <p:spPr>
          <a:xfrm>
            <a:off x="4195482" y="3385400"/>
            <a:ext cx="243754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19148717-AB1C-6C44-1353-691EBF4D9086}"/>
              </a:ext>
            </a:extLst>
          </p:cNvPr>
          <p:cNvCxnSpPr>
            <a:cxnSpLocks/>
          </p:cNvCxnSpPr>
          <p:nvPr/>
        </p:nvCxnSpPr>
        <p:spPr>
          <a:xfrm>
            <a:off x="4195482" y="4086788"/>
            <a:ext cx="24205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D01C1C06-C471-68D9-34C0-67161B2A4716}"/>
              </a:ext>
            </a:extLst>
          </p:cNvPr>
          <p:cNvSpPr txBox="1"/>
          <p:nvPr/>
        </p:nvSpPr>
        <p:spPr>
          <a:xfrm>
            <a:off x="2204551" y="4668343"/>
            <a:ext cx="2283773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if(thread2. isI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nterrupted()){</a:t>
            </a: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kumimoji="1"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kumimoji="1"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됨</a:t>
            </a:r>
            <a:endParaRPr kumimoji="1" lang="en-US" altLang="ko-Kore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56C2C2E-6827-912D-34E4-94A999D0BEDE}"/>
              </a:ext>
            </a:extLst>
          </p:cNvPr>
          <p:cNvSpPr txBox="1"/>
          <p:nvPr/>
        </p:nvSpPr>
        <p:spPr>
          <a:xfrm>
            <a:off x="6619386" y="4502235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true;</a:t>
            </a:r>
            <a:endParaRPr lang="ko-Kore-KR" altLang="en-US" sz="1100"/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52C30A89-DA93-5A80-5E8D-21134AACCF68}"/>
              </a:ext>
            </a:extLst>
          </p:cNvPr>
          <p:cNvCxnSpPr>
            <a:cxnSpLocks/>
          </p:cNvCxnSpPr>
          <p:nvPr/>
        </p:nvCxnSpPr>
        <p:spPr>
          <a:xfrm>
            <a:off x="4195482" y="4811901"/>
            <a:ext cx="24437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73C5957-37A5-F185-E0E2-E8F316043969}"/>
              </a:ext>
            </a:extLst>
          </p:cNvPr>
          <p:cNvSpPr/>
          <p:nvPr/>
        </p:nvSpPr>
        <p:spPr>
          <a:xfrm>
            <a:off x="547411" y="5475333"/>
            <a:ext cx="10736163" cy="12234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isInterrupted()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인터럽트 상태를 반환하는 인스턴스 메서드이다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메서드는 스레드의 인터럽트 상태를 변경하지 않고 계속 유지한다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상태를 확인하는 용도로만 사용할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이 메서드를 사용하는 것이 좋다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6642003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35AB41B-F14C-DF5E-760C-21556DB99517}"/>
              </a:ext>
            </a:extLst>
          </p:cNvPr>
          <p:cNvSpPr/>
          <p:nvPr/>
        </p:nvSpPr>
        <p:spPr>
          <a:xfrm>
            <a:off x="226323" y="365346"/>
            <a:ext cx="24672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5D62E7-C885-5AC7-FD56-FC38AB8EE7DC}"/>
              </a:ext>
            </a:extLst>
          </p:cNvPr>
          <p:cNvSpPr/>
          <p:nvPr/>
        </p:nvSpPr>
        <p:spPr>
          <a:xfrm>
            <a:off x="547412" y="703900"/>
            <a:ext cx="11644588" cy="22621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메카니즘의 일부이며 대기나 차단 등 블록킹 상태에 있거나 블록킹 상태를 만나는 시점의 스레드에 인터럽트 할 때 발생하는 예외이다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발생하면 인터럽트 상태는 자동으로 초기화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Thread.interrupted()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것과 같은 상태로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곳에서 인터럽트 상태를 참조하고 있다면 예외 구문에서 대상 스레드에 다시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해야 할 수도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발생하는 케이스는 다음과 같다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Thread.join(),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Object.wait()</a:t>
            </a: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Future.get(),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BlockingQueue.take()</a:t>
            </a: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4180317E-CA7C-DCE5-F202-D2FC50286DA7}"/>
              </a:ext>
            </a:extLst>
          </p:cNvPr>
          <p:cNvSpPr/>
          <p:nvPr/>
        </p:nvSpPr>
        <p:spPr>
          <a:xfrm>
            <a:off x="750564" y="3596119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BE759198-EB09-D9AE-A24F-FC5D480ACD0D}"/>
              </a:ext>
            </a:extLst>
          </p:cNvPr>
          <p:cNvSpPr/>
          <p:nvPr/>
        </p:nvSpPr>
        <p:spPr>
          <a:xfrm>
            <a:off x="2674999" y="3596118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9BD57C7-0260-2715-9F89-A9E7C4A03F02}"/>
              </a:ext>
            </a:extLst>
          </p:cNvPr>
          <p:cNvSpPr txBox="1"/>
          <p:nvPr/>
        </p:nvSpPr>
        <p:spPr>
          <a:xfrm>
            <a:off x="1747839" y="3847455"/>
            <a:ext cx="9545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AD37BADF-0B61-6DAA-5716-54A1DAE1D682}"/>
              </a:ext>
            </a:extLst>
          </p:cNvPr>
          <p:cNvCxnSpPr>
            <a:cxnSpLocks/>
            <a:stCxn id="15" idx="3"/>
            <a:endCxn id="17" idx="1"/>
          </p:cNvCxnSpPr>
          <p:nvPr/>
        </p:nvCxnSpPr>
        <p:spPr>
          <a:xfrm flipV="1">
            <a:off x="1705103" y="3832288"/>
            <a:ext cx="96989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타원 53">
            <a:extLst>
              <a:ext uri="{FF2B5EF4-FFF2-40B4-BE49-F238E27FC236}">
                <a16:creationId xmlns:a16="http://schemas.microsoft.com/office/drawing/2014/main" id="{FCFCF8AF-B149-DB43-9DCA-ED4508C03ABA}"/>
              </a:ext>
            </a:extLst>
          </p:cNvPr>
          <p:cNvSpPr/>
          <p:nvPr/>
        </p:nvSpPr>
        <p:spPr>
          <a:xfrm>
            <a:off x="2536091" y="4245274"/>
            <a:ext cx="1232354" cy="472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Interrupted(</a:t>
            </a: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6" name="직선 연결선[R] 55">
            <a:extLst>
              <a:ext uri="{FF2B5EF4-FFF2-40B4-BE49-F238E27FC236}">
                <a16:creationId xmlns:a16="http://schemas.microsoft.com/office/drawing/2014/main" id="{031934F7-A30B-910A-0AC9-7CDF2EA5DF09}"/>
              </a:ext>
            </a:extLst>
          </p:cNvPr>
          <p:cNvCxnSpPr>
            <a:stCxn id="17" idx="2"/>
            <a:endCxn id="54" idx="0"/>
          </p:cNvCxnSpPr>
          <p:nvPr/>
        </p:nvCxnSpPr>
        <p:spPr>
          <a:xfrm flipH="1">
            <a:off x="3152268" y="4068457"/>
            <a:ext cx="1" cy="17681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타원 58">
            <a:extLst>
              <a:ext uri="{FF2B5EF4-FFF2-40B4-BE49-F238E27FC236}">
                <a16:creationId xmlns:a16="http://schemas.microsoft.com/office/drawing/2014/main" id="{06B24918-B0F8-559D-4230-06528B15BFB0}"/>
              </a:ext>
            </a:extLst>
          </p:cNvPr>
          <p:cNvSpPr/>
          <p:nvPr/>
        </p:nvSpPr>
        <p:spPr>
          <a:xfrm>
            <a:off x="4139836" y="3596117"/>
            <a:ext cx="1232354" cy="472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Interrupted(</a:t>
            </a:r>
            <a:r>
              <a:rPr kumimoji="1" lang="en-US" altLang="ko-Kore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8328B0C6-D644-1A31-AEF7-4C1871D4BB3F}"/>
              </a:ext>
            </a:extLst>
          </p:cNvPr>
          <p:cNvCxnSpPr>
            <a:cxnSpLocks/>
            <a:stCxn id="59" idx="6"/>
            <a:endCxn id="71" idx="2"/>
          </p:cNvCxnSpPr>
          <p:nvPr/>
        </p:nvCxnSpPr>
        <p:spPr>
          <a:xfrm>
            <a:off x="5372190" y="3832284"/>
            <a:ext cx="410698" cy="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타원 70">
            <a:extLst>
              <a:ext uri="{FF2B5EF4-FFF2-40B4-BE49-F238E27FC236}">
                <a16:creationId xmlns:a16="http://schemas.microsoft.com/office/drawing/2014/main" id="{16094633-A9AF-2BA9-FDDF-E348A2387685}"/>
              </a:ext>
            </a:extLst>
          </p:cNvPr>
          <p:cNvSpPr/>
          <p:nvPr/>
        </p:nvSpPr>
        <p:spPr>
          <a:xfrm>
            <a:off x="5782888" y="3596123"/>
            <a:ext cx="1232354" cy="47233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</a:p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13AC7528-12EE-1E7E-E457-E8D430E7CCB9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3629538" y="3832288"/>
            <a:ext cx="5002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D583A664-702D-DF6A-66D1-97953B2F2695}"/>
              </a:ext>
            </a:extLst>
          </p:cNvPr>
          <p:cNvSpPr/>
          <p:nvPr/>
        </p:nvSpPr>
        <p:spPr>
          <a:xfrm>
            <a:off x="7535248" y="3596117"/>
            <a:ext cx="1893911" cy="472339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4E3918FE-B1DC-DB16-5748-DFEE63F8F95C}"/>
              </a:ext>
            </a:extLst>
          </p:cNvPr>
          <p:cNvCxnSpPr>
            <a:cxnSpLocks/>
            <a:stCxn id="71" idx="6"/>
            <a:endCxn id="76" idx="1"/>
          </p:cNvCxnSpPr>
          <p:nvPr/>
        </p:nvCxnSpPr>
        <p:spPr>
          <a:xfrm flipV="1">
            <a:off x="7015242" y="3832287"/>
            <a:ext cx="520006" cy="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FB199FCB-0732-E574-4370-1030406E6B51}"/>
              </a:ext>
            </a:extLst>
          </p:cNvPr>
          <p:cNvSpPr/>
          <p:nvPr/>
        </p:nvSpPr>
        <p:spPr>
          <a:xfrm>
            <a:off x="7866026" y="4554293"/>
            <a:ext cx="1232354" cy="472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Interrupted(</a:t>
            </a: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AB2C828E-5065-2A93-85E8-110AE3A5CECD}"/>
              </a:ext>
            </a:extLst>
          </p:cNvPr>
          <p:cNvCxnSpPr>
            <a:cxnSpLocks/>
            <a:stCxn id="76" idx="2"/>
            <a:endCxn id="86" idx="0"/>
          </p:cNvCxnSpPr>
          <p:nvPr/>
        </p:nvCxnSpPr>
        <p:spPr>
          <a:xfrm flipH="1">
            <a:off x="8482203" y="4068456"/>
            <a:ext cx="1" cy="4858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E6FE0DD6-E451-BD4B-2DE8-1F66445F2ED7}"/>
              </a:ext>
            </a:extLst>
          </p:cNvPr>
          <p:cNvSpPr txBox="1"/>
          <p:nvPr/>
        </p:nvSpPr>
        <p:spPr>
          <a:xfrm>
            <a:off x="7700913" y="5413886"/>
            <a:ext cx="1562580" cy="276999"/>
          </a:xfrm>
          <a:prstGeom prst="rect">
            <a:avLst/>
          </a:prstGeom>
          <a:ln w="31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thread2.interrupt()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3006BE67-9860-9C0A-5E7A-CFEE7ACBAF2C}"/>
              </a:ext>
            </a:extLst>
          </p:cNvPr>
          <p:cNvSpPr txBox="1"/>
          <p:nvPr/>
        </p:nvSpPr>
        <p:spPr>
          <a:xfrm>
            <a:off x="9429159" y="3680319"/>
            <a:ext cx="2595610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예외구문에서 적절한 예외처리를 해 주어야 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05ADEB0A-6A3E-2ECE-7BC7-0A5D00DCA36F}"/>
              </a:ext>
            </a:extLst>
          </p:cNvPr>
          <p:cNvSpPr txBox="1"/>
          <p:nvPr/>
        </p:nvSpPr>
        <p:spPr>
          <a:xfrm>
            <a:off x="9263493" y="5354470"/>
            <a:ext cx="2437420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필요 시 해제된 인터럽트 상태를 원복한다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F2F881A3-0169-50F5-80BE-F98B551B4D1C}"/>
              </a:ext>
            </a:extLst>
          </p:cNvPr>
          <p:cNvCxnSpPr>
            <a:cxnSpLocks/>
            <a:stCxn id="86" idx="4"/>
            <a:endCxn id="89" idx="0"/>
          </p:cNvCxnSpPr>
          <p:nvPr/>
        </p:nvCxnSpPr>
        <p:spPr>
          <a:xfrm>
            <a:off x="8482203" y="5026627"/>
            <a:ext cx="0" cy="3872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61CB6A73-28CB-E45B-05AD-DE84BCC4B424}"/>
              </a:ext>
            </a:extLst>
          </p:cNvPr>
          <p:cNvSpPr txBox="1"/>
          <p:nvPr/>
        </p:nvSpPr>
        <p:spPr>
          <a:xfrm>
            <a:off x="4273901" y="4068451"/>
            <a:ext cx="95453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걸림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7C679EAA-A6A5-0780-0771-732F1CE2ED21}"/>
              </a:ext>
            </a:extLst>
          </p:cNvPr>
          <p:cNvSpPr txBox="1"/>
          <p:nvPr/>
        </p:nvSpPr>
        <p:spPr>
          <a:xfrm>
            <a:off x="9106095" y="4635481"/>
            <a:ext cx="89269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해제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237097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187367" y="3105835"/>
            <a:ext cx="78172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name()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currentThread()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isAlive()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9611286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3B13D6F2-F44F-6A08-3DCB-7752B6BCD6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1718" y="2144813"/>
            <a:ext cx="3206377" cy="2568373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190115"/>
            <a:ext cx="174201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Name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559447"/>
            <a:ext cx="10693931" cy="33932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스레드 환경에서 어떤 스레드가 실행 중인지 알아야 할 경우 스레드에 사용자 이름을 지정하면 </a:t>
            </a:r>
            <a:r>
              <a:rPr lang="ko-KR" altLang="en-US" sz="120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 중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 스레드를 쉽게 찾을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디버깅할 때 어떤 스레드가 무슨 작업을 하고 있는지 정확하게 파악하기 위해서 스레드 이름을 정하는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것이 큰 도움이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스레드가 생성되면 스레드 이름이 자동으로 주어진다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이건 사용자가 정하는 것이 아니다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먼저 생성되는 메인 스레드의 이름은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이름은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Thread-0, Thread-1, Thread-2, .. Thread-n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같이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부터 순차적으로 숫자를 증가하면서 이름이 만들어진다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사용자가 스레드 이름을 정할 수 있으며 두 가지 방법으로 가능하다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객체 생성 시 인자로 전달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myThread = new Thread(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[ThreadGroup],[Runnable],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“myThread”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setName(String name)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설정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myThread.setName(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“myThread”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getName()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스레드 이름 참조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myThread.getName();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8A8D10F-28ED-C0A2-825F-19E2BB169D0E}"/>
              </a:ext>
            </a:extLst>
          </p:cNvPr>
          <p:cNvSpPr/>
          <p:nvPr/>
        </p:nvSpPr>
        <p:spPr>
          <a:xfrm>
            <a:off x="8206644" y="3121849"/>
            <a:ext cx="2322885" cy="23905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62878A9-FEE6-C7AF-44DA-4849F2FB4BCA}"/>
              </a:ext>
            </a:extLst>
          </p:cNvPr>
          <p:cNvSpPr/>
          <p:nvPr/>
        </p:nvSpPr>
        <p:spPr>
          <a:xfrm>
            <a:off x="8206645" y="4017200"/>
            <a:ext cx="2824908" cy="67805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AFCACDC-0C63-12BC-8B50-5C1511AE9E34}"/>
              </a:ext>
            </a:extLst>
          </p:cNvPr>
          <p:cNvSpPr/>
          <p:nvPr/>
        </p:nvSpPr>
        <p:spPr>
          <a:xfrm>
            <a:off x="8206645" y="2200047"/>
            <a:ext cx="2824908" cy="49854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CF711F7-7C1C-CBAD-E2D5-3B876C39EB5C}"/>
              </a:ext>
            </a:extLst>
          </p:cNvPr>
          <p:cNvSpPr/>
          <p:nvPr/>
        </p:nvSpPr>
        <p:spPr>
          <a:xfrm>
            <a:off x="268554" y="4127695"/>
            <a:ext cx="201260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currentThread()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5F77BCC-7FFA-F0B2-1987-A17D65041A80}"/>
              </a:ext>
            </a:extLst>
          </p:cNvPr>
          <p:cNvSpPr/>
          <p:nvPr/>
        </p:nvSpPr>
        <p:spPr>
          <a:xfrm>
            <a:off x="589644" y="4500590"/>
            <a:ext cx="10693931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클래스의 정적 메서드로서 현재 실행 중인 스레드 개체에 대한 참조를 반환한다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ex) Thread.currentThread().getName(),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if(Thread.currentThread() == thread)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1BEC267-E826-B4D5-FB2F-7BE78C5215C5}"/>
              </a:ext>
            </a:extLst>
          </p:cNvPr>
          <p:cNvSpPr/>
          <p:nvPr/>
        </p:nvSpPr>
        <p:spPr>
          <a:xfrm>
            <a:off x="268554" y="5532461"/>
            <a:ext cx="12568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isAlive()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E935391-490D-D59F-4667-2BDCD39D30BD}"/>
              </a:ext>
            </a:extLst>
          </p:cNvPr>
          <p:cNvSpPr/>
          <p:nvPr/>
        </p:nvSpPr>
        <p:spPr>
          <a:xfrm>
            <a:off x="589644" y="5905356"/>
            <a:ext cx="10693931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살아 있는지 여부를 알 수 있다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호출되고 스레드가 아직 종료되지 않은 경우 스레드가 활성 상태인 것으로 간주되어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425412543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985762" y="3105835"/>
            <a:ext cx="222048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Priority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9841629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190115"/>
            <a:ext cx="27061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우선순위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(Priority)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559447"/>
            <a:ext cx="11527670" cy="61632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여러 스레드를 실행하는 것을 스케줄링이라고 하며 스레드는 스케줄링에 의해 선점되어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할당받는다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런타임은 고정 우선순위 선점형 스케줄링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1" i="0">
                <a:solidFill>
                  <a:srgbClr val="000000"/>
                </a:solidFill>
                <a:effectLst/>
                <a:latin typeface="Raleway" pitchFamily="2" charset="0"/>
              </a:rPr>
              <a:t>fixed-priority pre-emptive scheduling </a:t>
            </a:r>
            <a:r>
              <a:rPr lang="en-US" altLang="ko-KR" sz="1200" b="1" i="0">
                <a:solidFill>
                  <a:srgbClr val="000000"/>
                </a:solidFill>
                <a:effectLst/>
                <a:latin typeface="Raleway" pitchFamily="2" charset="0"/>
              </a:rPr>
              <a:t>)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 으로 알려진 매우 단순하고 결정적인 스케줄링 알고리즘을 지원한다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알고리즘은 실행 대기 상태의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중에 상대적인 우선 순위에 따라 스레드를 예약한다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우선순위</a:t>
            </a:r>
            <a:r>
              <a:rPr lang="en-US" altLang="ko-KR" sz="1200" b="1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1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개념</a:t>
            </a:r>
            <a:endParaRPr lang="en-US" altLang="ko-KR" sz="1200" b="1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스레드의 우선 순위는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10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사이의 정수이며 정수 값이 높을수록 우선순위가 높다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생성될 때 우선순위 값이 정해지며 기본 우선 순위인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설정된다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스케줄러는 우선순위가 높은 스레드를 실행하다가 해당 스레드가 중지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양보 또는 실행 불가능이 되는 경우 우선 순위가 낮은 스레드를 실행하기 시작한다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두 스레드의 우선순위가 같을 경우 라운드 로빈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순환 할당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스케줄링 방식에 의해 다음 스레드를 선택한다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스케줄러가 반드시 우선순위가 높은 스레드를 실행한다고 보장 할 수 없다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운영체제마다 다른 정책들이 있을 수 있으며 기아상태를 피하기 위해 스케줄러는 우선순위가 낮은 스레드를 선택할 수 있다 </a:t>
            </a:r>
            <a:endParaRPr lang="en-US" altLang="ko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우선순위 유형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최소 우선순위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int  MIN_PRIORITY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우선순위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5,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int  NORM_PRIORITY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최대 우선순위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10,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int  MAX_PRIORITY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우선순위 변경 및 확인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setPriority(int newPriority) </a:t>
            </a: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 대해 허용되는 우선 순위 값은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10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사이이며 이 외에 값을 설정하면 오류가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우선순위를 새롭게 변경한다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getPriority()–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스레드의 우선순위를 반환 함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930124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64324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Thread Fundamentals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5600957" cy="35317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활용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예외처리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- UncaughtExceptionHandler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중지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variable vs interrupt()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43399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388134" y="2093605"/>
            <a:ext cx="57387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Operating System Basic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962544" y="2739936"/>
            <a:ext cx="4121641" cy="33470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 sz="1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1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Thread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 &amp; Concurrent</a:t>
            </a: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Bound &amp; I/O Bound</a:t>
            </a: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모드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모드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수준 스레드</a:t>
            </a:r>
          </a:p>
        </p:txBody>
      </p:sp>
    </p:spTree>
    <p:extLst>
      <p:ext uri="{BB962C8B-B14F-4D97-AF65-F5344CB8AC3E}">
        <p14:creationId xmlns:p14="http://schemas.microsoft.com/office/powerpoint/2010/main" val="52247210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388880" y="3105835"/>
            <a:ext cx="94142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예외처리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- UncaughtExceptionHandler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637348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19011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559447"/>
            <a:ext cx="10352878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기본적으로 스레드의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예외를 던질 수 없기 때문에 예외가 발생할 경우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안에서만 예외를 처리해야 한다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타입의 예외가 발생할 지라도 스레드 밖에서 예외를 캐치할 수 없고 사라진다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비정상적으로 종료되었거나 특정한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스레드 외부에서 캐치하기 위해서 자바에서는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UncaughtExceptionHandler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인터페이스를 제공한다 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9A86BE0-D951-EE29-6AD9-4D819DFF8F0B}"/>
              </a:ext>
            </a:extLst>
          </p:cNvPr>
          <p:cNvSpPr/>
          <p:nvPr/>
        </p:nvSpPr>
        <p:spPr>
          <a:xfrm>
            <a:off x="316999" y="1704026"/>
            <a:ext cx="30429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UncaughtExceptionHandler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B7C53CF-FC3A-6A8C-E6A8-B32906867C1E}"/>
              </a:ext>
            </a:extLst>
          </p:cNvPr>
          <p:cNvSpPr/>
          <p:nvPr/>
        </p:nvSpPr>
        <p:spPr>
          <a:xfrm>
            <a:off x="589644" y="2060744"/>
            <a:ext cx="6337996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캐치 되지 않는 예외에 의해 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갑자기 종료했을 때에 호출되는 핸들러 인터페이스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어떤 원인으로 인해 스레드가 종료되었는지 대상 스레드와 예외를 파악할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4C0A5685-1237-6E12-9334-2831D2B60E4E}"/>
              </a:ext>
            </a:extLst>
          </p:cNvPr>
          <p:cNvSpPr/>
          <p:nvPr/>
        </p:nvSpPr>
        <p:spPr>
          <a:xfrm>
            <a:off x="930925" y="2738492"/>
            <a:ext cx="3713741" cy="897747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UncaughtExceptionHandler</a:t>
            </a:r>
          </a:p>
          <a:p>
            <a:pPr algn="ctr">
              <a:lnSpc>
                <a:spcPct val="200000"/>
              </a:lnSpc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uncaughtException(Thread t, Throwable e)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8D2792B-2150-E1FC-977E-5F78CB19CEC4}"/>
              </a:ext>
            </a:extLst>
          </p:cNvPr>
          <p:cNvSpPr/>
          <p:nvPr/>
        </p:nvSpPr>
        <p:spPr>
          <a:xfrm>
            <a:off x="4644666" y="2980888"/>
            <a:ext cx="6337996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 </a:t>
            </a:r>
            <a:r>
              <a:rPr kumimoji="1"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호출되고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대상 스레드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t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예외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인자로 전달된다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FF5319B-21C0-8F21-9A09-349F069A1BFC}"/>
              </a:ext>
            </a:extLst>
          </p:cNvPr>
          <p:cNvSpPr/>
          <p:nvPr/>
        </p:nvSpPr>
        <p:spPr>
          <a:xfrm>
            <a:off x="316999" y="4015682"/>
            <a:ext cx="14945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API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668C84D-3CF1-E42C-5AE7-56A2579BE71A}"/>
              </a:ext>
            </a:extLst>
          </p:cNvPr>
          <p:cNvSpPr/>
          <p:nvPr/>
        </p:nvSpPr>
        <p:spPr>
          <a:xfrm>
            <a:off x="589644" y="4408736"/>
            <a:ext cx="5732433" cy="17312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void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setDefaultUncaughtExceptionHandler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스레드에서 발생하는 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</a:t>
            </a:r>
            <a:r>
              <a:rPr kumimoji="1"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처리하는 정적 메서드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setUncaughtExceptionHandler(UncaughtExceptionHandler ueh)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대상 스레드에서 발생하는 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</a:t>
            </a:r>
            <a:r>
              <a:rPr kumimoji="1"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처리하는 인스턴스 메서드</a:t>
            </a: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setDefaultUncaughtExceptionHandler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우선순위가 높다</a:t>
            </a: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DCC0E4A5-4D17-DCD5-700A-E193BF6827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976"/>
          <a:stretch/>
        </p:blipFill>
        <p:spPr>
          <a:xfrm>
            <a:off x="6737390" y="3636239"/>
            <a:ext cx="4205132" cy="2097569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F7E31D47-2E53-CAA3-58E9-62AA191A92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1126"/>
          <a:stretch/>
        </p:blipFill>
        <p:spPr>
          <a:xfrm>
            <a:off x="6737390" y="5762485"/>
            <a:ext cx="4205132" cy="663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44317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직사각형 56">
            <a:extLst>
              <a:ext uri="{FF2B5EF4-FFF2-40B4-BE49-F238E27FC236}">
                <a16:creationId xmlns:a16="http://schemas.microsoft.com/office/drawing/2014/main" id="{4B531F65-CA91-BEDD-309D-D0CCCF82C46A}"/>
              </a:ext>
            </a:extLst>
          </p:cNvPr>
          <p:cNvSpPr/>
          <p:nvPr/>
        </p:nvSpPr>
        <p:spPr>
          <a:xfrm>
            <a:off x="2107361" y="2589549"/>
            <a:ext cx="6493524" cy="3145133"/>
          </a:xfrm>
          <a:prstGeom prst="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0982F3AD-B890-0343-8A7D-BD942CB8B329}"/>
              </a:ext>
            </a:extLst>
          </p:cNvPr>
          <p:cNvSpPr/>
          <p:nvPr/>
        </p:nvSpPr>
        <p:spPr>
          <a:xfrm>
            <a:off x="2107311" y="1322764"/>
            <a:ext cx="6493574" cy="11902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AB29D145-84C2-0440-D81A-F2C7086F04A6}"/>
              </a:ext>
            </a:extLst>
          </p:cNvPr>
          <p:cNvSpPr/>
          <p:nvPr/>
        </p:nvSpPr>
        <p:spPr>
          <a:xfrm>
            <a:off x="2716608" y="1547309"/>
            <a:ext cx="1037879" cy="476048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26059390-8DCF-FE74-D83A-F73109692D84}"/>
              </a:ext>
            </a:extLst>
          </p:cNvPr>
          <p:cNvSpPr/>
          <p:nvPr/>
        </p:nvSpPr>
        <p:spPr>
          <a:xfrm>
            <a:off x="2288593" y="5085460"/>
            <a:ext cx="1893911" cy="476041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</a:t>
            </a:r>
            <a:r>
              <a:rPr lang="ko-Kore-KR" altLang="en-US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02A83B8E-4F13-9805-C26F-5A450E64123A}"/>
              </a:ext>
            </a:extLst>
          </p:cNvPr>
          <p:cNvSpPr/>
          <p:nvPr/>
        </p:nvSpPr>
        <p:spPr>
          <a:xfrm>
            <a:off x="6100835" y="1547309"/>
            <a:ext cx="2304377" cy="476048"/>
          </a:xfrm>
          <a:prstGeom prst="roundRect">
            <a:avLst/>
          </a:prstGeom>
          <a:solidFill>
            <a:schemeClr val="bg1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UncaughtExceptionHandler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B1810C6-BED9-9741-92D5-6DF6DCFF31E3}"/>
              </a:ext>
            </a:extLst>
          </p:cNvPr>
          <p:cNvCxnSpPr>
            <a:cxnSpLocks/>
            <a:stCxn id="8" idx="2"/>
            <a:endCxn id="27" idx="0"/>
          </p:cNvCxnSpPr>
          <p:nvPr/>
        </p:nvCxnSpPr>
        <p:spPr>
          <a:xfrm>
            <a:off x="3235548" y="2023357"/>
            <a:ext cx="2" cy="10930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0DF76175-3CA0-EFCB-092A-C13105F41E01}"/>
              </a:ext>
            </a:extLst>
          </p:cNvPr>
          <p:cNvSpPr/>
          <p:nvPr/>
        </p:nvSpPr>
        <p:spPr>
          <a:xfrm>
            <a:off x="2716610" y="3116455"/>
            <a:ext cx="1037879" cy="476048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14FC0C32-860D-490D-21F0-7260BE43B773}"/>
              </a:ext>
            </a:extLst>
          </p:cNvPr>
          <p:cNvCxnSpPr>
            <a:cxnSpLocks/>
            <a:stCxn id="8" idx="3"/>
            <a:endCxn id="13" idx="1"/>
          </p:cNvCxnSpPr>
          <p:nvPr/>
        </p:nvCxnSpPr>
        <p:spPr>
          <a:xfrm>
            <a:off x="3754487" y="1785333"/>
            <a:ext cx="234634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763F07D3-A393-B057-2176-C64A51B2CD67}"/>
              </a:ext>
            </a:extLst>
          </p:cNvPr>
          <p:cNvSpPr txBox="1"/>
          <p:nvPr/>
        </p:nvSpPr>
        <p:spPr>
          <a:xfrm>
            <a:off x="3803695" y="1547309"/>
            <a:ext cx="22176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setUncaughtExceptionHandler</a:t>
            </a:r>
          </a:p>
        </p:txBody>
      </p:sp>
      <p:sp>
        <p:nvSpPr>
          <p:cNvPr id="35" name="모서리가 둥근 직사각형 34">
            <a:extLst>
              <a:ext uri="{FF2B5EF4-FFF2-40B4-BE49-F238E27FC236}">
                <a16:creationId xmlns:a16="http://schemas.microsoft.com/office/drawing/2014/main" id="{5AF52BC8-920E-E126-112E-DCF7594D716E}"/>
              </a:ext>
            </a:extLst>
          </p:cNvPr>
          <p:cNvSpPr/>
          <p:nvPr/>
        </p:nvSpPr>
        <p:spPr>
          <a:xfrm>
            <a:off x="6100835" y="5085453"/>
            <a:ext cx="2304377" cy="476048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dispatchUncaughtException</a:t>
            </a: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4410300-1EB8-27ED-AA9F-11D80AAC07FE}"/>
              </a:ext>
            </a:extLst>
          </p:cNvPr>
          <p:cNvCxnSpPr>
            <a:cxnSpLocks/>
            <a:stCxn id="27" idx="2"/>
            <a:endCxn id="12" idx="0"/>
          </p:cNvCxnSpPr>
          <p:nvPr/>
        </p:nvCxnSpPr>
        <p:spPr>
          <a:xfrm flipH="1">
            <a:off x="3235549" y="3592503"/>
            <a:ext cx="1" cy="14929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04F265CB-9ABA-242D-6B60-D125E0C830FF}"/>
              </a:ext>
            </a:extLst>
          </p:cNvPr>
          <p:cNvCxnSpPr>
            <a:cxnSpLocks/>
            <a:stCxn id="12" idx="3"/>
            <a:endCxn id="35" idx="1"/>
          </p:cNvCxnSpPr>
          <p:nvPr/>
        </p:nvCxnSpPr>
        <p:spPr>
          <a:xfrm flipV="1">
            <a:off x="4182504" y="5323477"/>
            <a:ext cx="1918331" cy="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64E7B2C5-7F5F-BAD2-3608-C135153E0AD4}"/>
              </a:ext>
            </a:extLst>
          </p:cNvPr>
          <p:cNvCxnSpPr>
            <a:cxnSpLocks/>
            <a:stCxn id="35" idx="0"/>
            <a:endCxn id="13" idx="2"/>
          </p:cNvCxnSpPr>
          <p:nvPr/>
        </p:nvCxnSpPr>
        <p:spPr>
          <a:xfrm flipV="1">
            <a:off x="7253024" y="2023357"/>
            <a:ext cx="0" cy="30620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CB66561B-0034-8568-05F9-E63A780A21E3}"/>
              </a:ext>
            </a:extLst>
          </p:cNvPr>
          <p:cNvSpPr txBox="1"/>
          <p:nvPr/>
        </p:nvSpPr>
        <p:spPr>
          <a:xfrm>
            <a:off x="2611392" y="2189430"/>
            <a:ext cx="62415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A68E08D-F9A9-0A4B-5DC2-3A2B355EA19A}"/>
              </a:ext>
            </a:extLst>
          </p:cNvPr>
          <p:cNvSpPr txBox="1"/>
          <p:nvPr/>
        </p:nvSpPr>
        <p:spPr>
          <a:xfrm>
            <a:off x="2653781" y="4150196"/>
            <a:ext cx="62415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8A3521C-60B8-5211-1B89-584C88D2689B}"/>
              </a:ext>
            </a:extLst>
          </p:cNvPr>
          <p:cNvSpPr txBox="1"/>
          <p:nvPr/>
        </p:nvSpPr>
        <p:spPr>
          <a:xfrm>
            <a:off x="4400138" y="5077256"/>
            <a:ext cx="13902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exception</a:t>
            </a:r>
            <a:endParaRPr lang="en-US" altLang="ko-Kore-KR" sz="10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5EBA8D4D-959F-D9A8-C1E0-67C6370F98BB}"/>
              </a:ext>
            </a:extLst>
          </p:cNvPr>
          <p:cNvSpPr/>
          <p:nvPr/>
        </p:nvSpPr>
        <p:spPr>
          <a:xfrm>
            <a:off x="509345" y="1850876"/>
            <a:ext cx="13147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외부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D9749BF2-36D8-4365-4BB0-1E73E123C1EB}"/>
              </a:ext>
            </a:extLst>
          </p:cNvPr>
          <p:cNvSpPr/>
          <p:nvPr/>
        </p:nvSpPr>
        <p:spPr>
          <a:xfrm>
            <a:off x="509345" y="3980919"/>
            <a:ext cx="13147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내부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2F8A8EFF-7753-9885-2D18-D4EC767C5D24}"/>
              </a:ext>
            </a:extLst>
          </p:cNvPr>
          <p:cNvSpPr/>
          <p:nvPr/>
        </p:nvSpPr>
        <p:spPr>
          <a:xfrm>
            <a:off x="268554" y="190115"/>
            <a:ext cx="10214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E12670E-51F5-AA70-072D-322FAE652472}"/>
              </a:ext>
            </a:extLst>
          </p:cNvPr>
          <p:cNvSpPr txBox="1"/>
          <p:nvPr/>
        </p:nvSpPr>
        <p:spPr>
          <a:xfrm>
            <a:off x="7253024" y="3734698"/>
            <a:ext cx="43435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etUncaughtExceptionHandler.uncaughtException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(thread, exception )</a:t>
            </a:r>
            <a:endParaRPr lang="en-US" altLang="ko-Kore-KR" sz="10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B730839-57A0-C4C2-3AD1-60F5B9F5C2BC}"/>
              </a:ext>
            </a:extLst>
          </p:cNvPr>
          <p:cNvSpPr txBox="1"/>
          <p:nvPr/>
        </p:nvSpPr>
        <p:spPr>
          <a:xfrm>
            <a:off x="8600885" y="1671674"/>
            <a:ext cx="251119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(thread, exception )</a:t>
            </a:r>
            <a:endParaRPr lang="en-US" altLang="ko-Kore-KR" sz="10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539514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853495" y="3105835"/>
            <a:ext cx="84850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중지 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 flag variable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interrupt()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1821471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19011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559447"/>
            <a:ext cx="10352878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무한 반복이나 지속적인 실행 중에 있는 스레드를 중지하거나 종료할 수 있는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더 이상 사용할 수 없다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(suspend(), stop())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종료하는 방법은 플래그 변수를 사용하거나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활용해서 구현할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9A86BE0-D951-EE29-6AD9-4D819DFF8F0B}"/>
              </a:ext>
            </a:extLst>
          </p:cNvPr>
          <p:cNvSpPr/>
          <p:nvPr/>
        </p:nvSpPr>
        <p:spPr>
          <a:xfrm>
            <a:off x="316999" y="1413351"/>
            <a:ext cx="17241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Variable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B7C53CF-FC3A-6A8C-E6A8-B32906867C1E}"/>
              </a:ext>
            </a:extLst>
          </p:cNvPr>
          <p:cNvSpPr/>
          <p:nvPr/>
        </p:nvSpPr>
        <p:spPr>
          <a:xfrm>
            <a:off x="589644" y="1770069"/>
            <a:ext cx="6337996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플래그 변수의 값이 어떤 조건에 만족할 경우 스레드의 실행을 중지하는 방식  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플래그 변수는 동시성 문제로 가능한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변수나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키워드를 사용하도록 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F23ACDE9-882F-1AAC-99C2-2D276852E2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956" y="2504849"/>
            <a:ext cx="3292322" cy="267734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3B30017B-9076-9297-E4F5-2065BC5F44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4868" y="5615376"/>
            <a:ext cx="2964819" cy="100514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E3552379-B865-BA3D-61D5-2C4A0C73F24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" b="170"/>
          <a:stretch/>
        </p:blipFill>
        <p:spPr>
          <a:xfrm>
            <a:off x="4541181" y="2515116"/>
            <a:ext cx="3353958" cy="2677341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B82425DD-44FD-7B57-7D9C-265607B1A1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9043" y="2504849"/>
            <a:ext cx="3174106" cy="2687608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AC5B03A1-255A-4D7A-4AF9-7E32B0382433}"/>
              </a:ext>
            </a:extLst>
          </p:cNvPr>
          <p:cNvSpPr/>
          <p:nvPr/>
        </p:nvSpPr>
        <p:spPr>
          <a:xfrm>
            <a:off x="5274452" y="2823778"/>
            <a:ext cx="569228" cy="169026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57C3BEE-EEE4-A997-E70B-9F85F7E8FFD0}"/>
              </a:ext>
            </a:extLst>
          </p:cNvPr>
          <p:cNvSpPr/>
          <p:nvPr/>
        </p:nvSpPr>
        <p:spPr>
          <a:xfrm>
            <a:off x="9247954" y="2799554"/>
            <a:ext cx="816502" cy="169026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5" name="구부러진 연결선[U] 24">
            <a:extLst>
              <a:ext uri="{FF2B5EF4-FFF2-40B4-BE49-F238E27FC236}">
                <a16:creationId xmlns:a16="http://schemas.microsoft.com/office/drawing/2014/main" id="{D682A2BB-6FB6-51DD-E389-D3B15B9A565A}"/>
              </a:ext>
            </a:extLst>
          </p:cNvPr>
          <p:cNvCxnSpPr>
            <a:cxnSpLocks/>
            <a:stCxn id="16" idx="0"/>
            <a:endCxn id="14" idx="2"/>
          </p:cNvCxnSpPr>
          <p:nvPr/>
        </p:nvCxnSpPr>
        <p:spPr>
          <a:xfrm rot="16200000" flipV="1">
            <a:off x="3227605" y="4575702"/>
            <a:ext cx="433186" cy="1646161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구부러진 연결선[U] 27">
            <a:extLst>
              <a:ext uri="{FF2B5EF4-FFF2-40B4-BE49-F238E27FC236}">
                <a16:creationId xmlns:a16="http://schemas.microsoft.com/office/drawing/2014/main" id="{176DFF4B-0B14-A38C-782E-7B5816D8F79C}"/>
              </a:ext>
            </a:extLst>
          </p:cNvPr>
          <p:cNvCxnSpPr>
            <a:cxnSpLocks/>
            <a:stCxn id="16" idx="0"/>
            <a:endCxn id="17" idx="2"/>
          </p:cNvCxnSpPr>
          <p:nvPr/>
        </p:nvCxnSpPr>
        <p:spPr>
          <a:xfrm rot="5400000" flipH="1" flipV="1">
            <a:off x="5031260" y="4428476"/>
            <a:ext cx="422919" cy="1950882"/>
          </a:xfrm>
          <a:prstGeom prst="curvedConnector3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그림 38">
            <a:extLst>
              <a:ext uri="{FF2B5EF4-FFF2-40B4-BE49-F238E27FC236}">
                <a16:creationId xmlns:a16="http://schemas.microsoft.com/office/drawing/2014/main" id="{680A8FC3-443A-BC7B-8BDC-E31FE4B84F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55321" y="5535097"/>
            <a:ext cx="2801550" cy="979514"/>
          </a:xfrm>
          <a:prstGeom prst="rect">
            <a:avLst/>
          </a:prstGeom>
        </p:spPr>
      </p:pic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56B8FB9F-EDAA-C2D4-FA9E-C97621BCB259}"/>
              </a:ext>
            </a:extLst>
          </p:cNvPr>
          <p:cNvCxnSpPr>
            <a:stCxn id="39" idx="0"/>
            <a:endCxn id="21" idx="2"/>
          </p:cNvCxnSpPr>
          <p:nvPr/>
        </p:nvCxnSpPr>
        <p:spPr>
          <a:xfrm flipV="1">
            <a:off x="9756096" y="5192457"/>
            <a:ext cx="0" cy="34264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166225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977082C5-A91E-D7D2-04A8-45DB683DC0C6}"/>
              </a:ext>
            </a:extLst>
          </p:cNvPr>
          <p:cNvSpPr/>
          <p:nvPr/>
        </p:nvSpPr>
        <p:spPr>
          <a:xfrm>
            <a:off x="316999" y="335454"/>
            <a:ext cx="340035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interrupted()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isInterrupted()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A78164E-4F23-2195-5A9A-233EAF9A94BC}"/>
              </a:ext>
            </a:extLst>
          </p:cNvPr>
          <p:cNvSpPr/>
          <p:nvPr/>
        </p:nvSpPr>
        <p:spPr>
          <a:xfrm>
            <a:off x="589643" y="692172"/>
            <a:ext cx="8949351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중인 스레드에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하게 되면 인터럽트 상태를 사용해서 종료기능을 구현할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한다고 해서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처리하던 작업이 중지되는 것이 아니며 인터럽트 상태를 활용하여 어떤 형태로든 스레드를 제어할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4C110BB-9674-D0C9-8BAB-78942785D542}"/>
              </a:ext>
            </a:extLst>
          </p:cNvPr>
          <p:cNvSpPr/>
          <p:nvPr/>
        </p:nvSpPr>
        <p:spPr>
          <a:xfrm>
            <a:off x="4923225" y="2179291"/>
            <a:ext cx="7268775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실행되면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</a:t>
            </a:r>
            <a:r>
              <a:rPr kumimoji="1"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kumimoji="1"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이므로 반복문을 계속 실행한다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발생하면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</a:t>
            </a:r>
            <a:r>
              <a:rPr kumimoji="1"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이고 반복문을 빠져 나오면서 스레드는 종료된다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상태는 해제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F377B48-569C-94B2-B537-3FA55D37FC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616" r="47415"/>
          <a:stretch/>
        </p:blipFill>
        <p:spPr>
          <a:xfrm>
            <a:off x="6608505" y="2550940"/>
            <a:ext cx="1427316" cy="202864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1718DB84-428E-4874-78C0-840DBA8E0370}"/>
              </a:ext>
            </a:extLst>
          </p:cNvPr>
          <p:cNvSpPr/>
          <p:nvPr/>
        </p:nvSpPr>
        <p:spPr>
          <a:xfrm>
            <a:off x="4923224" y="4240637"/>
            <a:ext cx="6988198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실행되면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currentThread().isI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nterrupted</a:t>
            </a:r>
            <a:r>
              <a:rPr kumimoji="1"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kumimoji="1"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이므로 반복문을 계속 실행한다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발생하면                                          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currentThread().isI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nterrupted</a:t>
            </a:r>
            <a:r>
              <a:rPr kumimoji="1"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이고 반복문을 빠져 나오면서 스레드는 종료된다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상태는 계속 유지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88709596-341E-64CE-0229-DF57985585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064" y="4078970"/>
            <a:ext cx="3859767" cy="1601039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2178429D-7E3B-CEAB-67F2-EB44EEF860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9808" y="1801177"/>
            <a:ext cx="3867023" cy="179203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40B33B1F-64EB-6021-6C2A-48B693DDC7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616" r="47415"/>
          <a:stretch/>
        </p:blipFill>
        <p:spPr>
          <a:xfrm>
            <a:off x="6596393" y="4608227"/>
            <a:ext cx="1427316" cy="202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65549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C99C07C4-F778-0765-451B-7C5AA74CD36B}"/>
              </a:ext>
            </a:extLst>
          </p:cNvPr>
          <p:cNvSpPr/>
          <p:nvPr/>
        </p:nvSpPr>
        <p:spPr>
          <a:xfrm>
            <a:off x="201941" y="353486"/>
            <a:ext cx="24672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B38D5E0-2924-0FAB-D1DC-C24E65C24A26}"/>
              </a:ext>
            </a:extLst>
          </p:cNvPr>
          <p:cNvSpPr/>
          <p:nvPr/>
        </p:nvSpPr>
        <p:spPr>
          <a:xfrm>
            <a:off x="474586" y="710204"/>
            <a:ext cx="8627024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스레드에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하게 되면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예외 구문에서 종료기능을 구현할 수 있다  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7960696-33BD-59AF-2A9C-890CD29064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842" y="1171589"/>
            <a:ext cx="3299519" cy="2632269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8BC89450-554B-C84B-BE5D-C323EB28A193}"/>
              </a:ext>
            </a:extLst>
          </p:cNvPr>
          <p:cNvSpPr/>
          <p:nvPr/>
        </p:nvSpPr>
        <p:spPr>
          <a:xfrm>
            <a:off x="4153361" y="2092205"/>
            <a:ext cx="7914715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발생하면 </a:t>
            </a:r>
            <a:r>
              <a:rPr kumimoji="1"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kumimoji="1"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발생하고 예외 구문에서 반복문을 빠져 나오면서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종료된다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상태는 해제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C7EE4C0-2C5C-F452-5BE4-93BC387148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616" r="47415"/>
          <a:stretch/>
        </p:blipFill>
        <p:spPr>
          <a:xfrm>
            <a:off x="4501967" y="1933205"/>
            <a:ext cx="1427316" cy="202864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89A4FFEF-E269-6A76-A610-920CFD0340FC}"/>
              </a:ext>
            </a:extLst>
          </p:cNvPr>
          <p:cNvSpPr/>
          <p:nvPr/>
        </p:nvSpPr>
        <p:spPr>
          <a:xfrm>
            <a:off x="5498509" y="4952767"/>
            <a:ext cx="6691476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발생하면 강제로 </a:t>
            </a:r>
            <a:r>
              <a:rPr kumimoji="1"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kumimoji="1"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던지고 예외 구문에서 반복문을 빠져 나오면서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종료된다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상태는 해제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A06D2130-2DFB-5474-0482-8D6E2DEE2E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616" r="47415"/>
          <a:stretch/>
        </p:blipFill>
        <p:spPr>
          <a:xfrm>
            <a:off x="5899798" y="4791555"/>
            <a:ext cx="1427316" cy="20286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76C64D3-1F7C-B9CF-2618-287407E594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842" y="3918994"/>
            <a:ext cx="4672926" cy="2888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59907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97265" y="3105835"/>
            <a:ext cx="73974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</a:t>
            </a:r>
          </a:p>
        </p:txBody>
      </p:sp>
    </p:spTree>
    <p:extLst>
      <p:ext uri="{BB962C8B-B14F-4D97-AF65-F5344CB8AC3E}">
        <p14:creationId xmlns:p14="http://schemas.microsoft.com/office/powerpoint/2010/main" val="205212360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9322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462553"/>
            <a:ext cx="10352878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자바에는 크게 두 가지 유형의 스레드로 구분할 수 있는데 바로 사용자 스레드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thread)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데몬 스레드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(daemon thread)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스레드는 사용자 스레드를 낳고 데몬 스레드는 데몬 스레드를 낳는다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즉 자식 스레드는 부모 스레드의 상태를 상속 받는다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어플리케이션이 실행이 되면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사용자 스레드인 메인스레드와 나머지 데몬 스레드를 동시에 생성하고 시작한다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40C7695-CBCC-C6DA-F3B8-BFE23A1DF8F6}"/>
              </a:ext>
            </a:extLst>
          </p:cNvPr>
          <p:cNvSpPr/>
          <p:nvPr/>
        </p:nvSpPr>
        <p:spPr>
          <a:xfrm>
            <a:off x="589644" y="3253701"/>
            <a:ext cx="7997238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스레드는 어플리케이션에서 가장 중요한 부분으로서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플리케이션을 실행할 때마다 메인 스레드가 생성되어 실행된다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스레드는 어플리케이션을 실행하는 최초의 스레드이자 어플리케이션 실행을 완료하는 마지막 스레드의 역할을 한다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스레드에서 여러 하위 스레드를 추가로 시작할 수 있고 하위 스레드는 또 여러 하위 스레드를 시작할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사용자 스레드이기 때문에 하위 스레드는 모두 사용자 스레드가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00F5490-644D-436C-7B90-1589A00938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345" y="1397606"/>
            <a:ext cx="3997977" cy="119353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B1916AC-6F3E-B7D8-282B-C389566A9186}"/>
              </a:ext>
            </a:extLst>
          </p:cNvPr>
          <p:cNvSpPr txBox="1"/>
          <p:nvPr/>
        </p:nvSpPr>
        <p:spPr>
          <a:xfrm>
            <a:off x="5195730" y="1387804"/>
            <a:ext cx="1300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thread</a:t>
            </a:r>
            <a:endParaRPr lang="ko-Kore-KR" altLang="en-US" sz="12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3F3E885-45B6-9D93-247F-59765F09C116}"/>
              </a:ext>
            </a:extLst>
          </p:cNvPr>
          <p:cNvSpPr txBox="1"/>
          <p:nvPr/>
        </p:nvSpPr>
        <p:spPr>
          <a:xfrm>
            <a:off x="5189674" y="1964093"/>
            <a:ext cx="1300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daemon thread</a:t>
            </a:r>
            <a:endParaRPr lang="ko-Kore-KR" altLang="en-US" sz="1200"/>
          </a:p>
        </p:txBody>
      </p:sp>
      <p:sp>
        <p:nvSpPr>
          <p:cNvPr id="16" name="오른쪽 중괄호[R] 15">
            <a:extLst>
              <a:ext uri="{FF2B5EF4-FFF2-40B4-BE49-F238E27FC236}">
                <a16:creationId xmlns:a16="http://schemas.microsoft.com/office/drawing/2014/main" id="{2E08D9E3-C1E4-3325-4D9B-75CE98887B8C}"/>
              </a:ext>
            </a:extLst>
          </p:cNvPr>
          <p:cNvSpPr/>
          <p:nvPr/>
        </p:nvSpPr>
        <p:spPr>
          <a:xfrm>
            <a:off x="5015322" y="1632213"/>
            <a:ext cx="180408" cy="940760"/>
          </a:xfrm>
          <a:prstGeom prst="righ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D351F307-7826-9B9F-6177-6007321F7D75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5015322" y="1526303"/>
            <a:ext cx="18040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80D6EA7-883B-BAB0-0F68-5B3FCCEDE346}"/>
              </a:ext>
            </a:extLst>
          </p:cNvPr>
          <p:cNvSpPr/>
          <p:nvPr/>
        </p:nvSpPr>
        <p:spPr>
          <a:xfrm>
            <a:off x="268554" y="2915147"/>
            <a:ext cx="274863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(main thread)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AF08C983-3D16-A7CB-FF5D-43604456EA8F}"/>
              </a:ext>
            </a:extLst>
          </p:cNvPr>
          <p:cNvSpPr/>
          <p:nvPr/>
        </p:nvSpPr>
        <p:spPr>
          <a:xfrm>
            <a:off x="3398353" y="4535204"/>
            <a:ext cx="1037879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1793243D-2346-BBEF-A3F4-47A981915E35}"/>
              </a:ext>
            </a:extLst>
          </p:cNvPr>
          <p:cNvSpPr/>
          <p:nvPr/>
        </p:nvSpPr>
        <p:spPr>
          <a:xfrm>
            <a:off x="2004454" y="5034707"/>
            <a:ext cx="118195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B22CD1FB-2FC9-7C2D-61E5-183BF4F53D76}"/>
              </a:ext>
            </a:extLst>
          </p:cNvPr>
          <p:cNvSpPr/>
          <p:nvPr/>
        </p:nvSpPr>
        <p:spPr>
          <a:xfrm>
            <a:off x="4710522" y="5034707"/>
            <a:ext cx="1385478" cy="335601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Daemon Thread</a:t>
            </a:r>
            <a:endParaRPr kumimoji="1" lang="ko-Kore-KR" altLang="en-US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38270086-90FD-9DA2-FFCD-5E98BF9CEC4D}"/>
              </a:ext>
            </a:extLst>
          </p:cNvPr>
          <p:cNvSpPr/>
          <p:nvPr/>
        </p:nvSpPr>
        <p:spPr>
          <a:xfrm>
            <a:off x="1125710" y="5710256"/>
            <a:ext cx="127884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Child Thread-1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4B613385-61BA-2D86-EC29-130D9E191558}"/>
              </a:ext>
            </a:extLst>
          </p:cNvPr>
          <p:cNvSpPr/>
          <p:nvPr/>
        </p:nvSpPr>
        <p:spPr>
          <a:xfrm>
            <a:off x="2758932" y="5710256"/>
            <a:ext cx="127884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Child Thread-2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0893E4B-3F92-7746-694E-D420B40BEF17}"/>
              </a:ext>
            </a:extLst>
          </p:cNvPr>
          <p:cNvSpPr/>
          <p:nvPr/>
        </p:nvSpPr>
        <p:spPr>
          <a:xfrm>
            <a:off x="1125709" y="6342930"/>
            <a:ext cx="127884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Child Thread-3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399CE914-52B4-6CE4-EB30-02CE29173B05}"/>
              </a:ext>
            </a:extLst>
          </p:cNvPr>
          <p:cNvCxnSpPr>
            <a:stCxn id="22" idx="1"/>
            <a:endCxn id="23" idx="0"/>
          </p:cNvCxnSpPr>
          <p:nvPr/>
        </p:nvCxnSpPr>
        <p:spPr>
          <a:xfrm flipH="1">
            <a:off x="2595431" y="4703005"/>
            <a:ext cx="802922" cy="331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8505B149-1050-EB22-BBDD-A204E4E21D28}"/>
              </a:ext>
            </a:extLst>
          </p:cNvPr>
          <p:cNvCxnSpPr>
            <a:stCxn id="22" idx="3"/>
            <a:endCxn id="24" idx="0"/>
          </p:cNvCxnSpPr>
          <p:nvPr/>
        </p:nvCxnSpPr>
        <p:spPr>
          <a:xfrm>
            <a:off x="4436232" y="4703005"/>
            <a:ext cx="967029" cy="331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C1685F3D-CE4C-C536-DC6A-5B05B9628143}"/>
              </a:ext>
            </a:extLst>
          </p:cNvPr>
          <p:cNvCxnSpPr>
            <a:stCxn id="23" idx="2"/>
            <a:endCxn id="25" idx="0"/>
          </p:cNvCxnSpPr>
          <p:nvPr/>
        </p:nvCxnSpPr>
        <p:spPr>
          <a:xfrm flipH="1">
            <a:off x="1765132" y="5370308"/>
            <a:ext cx="830299" cy="339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9EAA276F-465C-C206-A49B-32574A78D5C7}"/>
              </a:ext>
            </a:extLst>
          </p:cNvPr>
          <p:cNvCxnSpPr>
            <a:stCxn id="23" idx="2"/>
            <a:endCxn id="26" idx="0"/>
          </p:cNvCxnSpPr>
          <p:nvPr/>
        </p:nvCxnSpPr>
        <p:spPr>
          <a:xfrm>
            <a:off x="2595431" y="5370308"/>
            <a:ext cx="802923" cy="339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981CF4D0-D76B-2F81-C3F6-EB8E9EF400C7}"/>
              </a:ext>
            </a:extLst>
          </p:cNvPr>
          <p:cNvCxnSpPr>
            <a:stCxn id="25" idx="2"/>
            <a:endCxn id="27" idx="0"/>
          </p:cNvCxnSpPr>
          <p:nvPr/>
        </p:nvCxnSpPr>
        <p:spPr>
          <a:xfrm flipH="1">
            <a:off x="1765131" y="6045857"/>
            <a:ext cx="1" cy="2970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312982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40C7695-CBCC-C6DA-F3B8-BFE23A1DF8F6}"/>
              </a:ext>
            </a:extLst>
          </p:cNvPr>
          <p:cNvSpPr/>
          <p:nvPr/>
        </p:nvSpPr>
        <p:spPr>
          <a:xfrm>
            <a:off x="589643" y="698238"/>
            <a:ext cx="10661715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스레드는 메인 스레드에서 직접 생성한 스레드를 의미한다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스레드는 각각 독립적인 생명주기를 가지고 실행하게 되며 메인 스레드를 포함한 모든 사용자 스레드가 종료하게 되면 어플리케이션이 종료하게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스레드는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foreground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실행되는 높은 우선순위를 가지며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사용자 스레드가 스스로 종료될 때까지 어플리케이션을 강제로 종료하지 않고 기다린다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자바가 제공하는 스레드 풀인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사용자 스레드를 생성한다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80D6EA7-883B-BAB0-0F68-5B3FCCEDE346}"/>
              </a:ext>
            </a:extLst>
          </p:cNvPr>
          <p:cNvSpPr/>
          <p:nvPr/>
        </p:nvSpPr>
        <p:spPr>
          <a:xfrm>
            <a:off x="268554" y="359684"/>
            <a:ext cx="287796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(user thread)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7B4771A-9EDD-365F-5730-391EC676FA55}"/>
              </a:ext>
            </a:extLst>
          </p:cNvPr>
          <p:cNvSpPr/>
          <p:nvPr/>
        </p:nvSpPr>
        <p:spPr>
          <a:xfrm>
            <a:off x="589643" y="2508872"/>
            <a:ext cx="11230945" cy="39472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스레드는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생성한 스레드이거나 직접 데몬 스레드로 생성한 경우를 말한다 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사용자 스레드가 작업을 완료하면 데몬 스레드의 실행 여부에 관계없이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데몬 스레드를 강제로 종료하고 어플리케이션이 종료한다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스레드의 생명주기는 사용자 스레드에 따라 다르며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낮은 우선순위를 가지고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background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실행된다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스레드는 사용자 스레드를 보조 및 지원하는 성격을 가진 스레드로서 보통 사용자 작업을 방해하지 않으면서 백그라운드에서 자동으로 작동되는 기능을 가진 스레드이다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자바가 제공하는 스레드 풀인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데몬 스레드를 생성한다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 생성 및 확인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oid setDaemon(boolean on)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oolean isDaemon()</a:t>
            </a: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스레드가 데몬 스레드인지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아닌지 확인한다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83F6D08-8262-0F09-E26A-748786C3C851}"/>
              </a:ext>
            </a:extLst>
          </p:cNvPr>
          <p:cNvSpPr/>
          <p:nvPr/>
        </p:nvSpPr>
        <p:spPr>
          <a:xfrm>
            <a:off x="268554" y="2170318"/>
            <a:ext cx="305590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(daemon thread)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BBB04F5-3808-918B-94DD-0D752187C4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9128" y="4836888"/>
            <a:ext cx="2995097" cy="81086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437F568-70B5-94AD-9240-74024CAFB882}"/>
              </a:ext>
            </a:extLst>
          </p:cNvPr>
          <p:cNvSpPr txBox="1"/>
          <p:nvPr/>
        </p:nvSpPr>
        <p:spPr>
          <a:xfrm>
            <a:off x="4424225" y="4792199"/>
            <a:ext cx="7178132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데몬 또는 비데몬 스레드로 표시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하며 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메소드는 반드시 스레드가 시작되기 전에 호출되어야 한다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실행 중인 동안 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setDaemon()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 호출하려고 하면 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IllegalThreadStateException 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rue 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이면 데몬스레드가 되며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이면 사용자 스레드가 된다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기본은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68600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>
            <a:lumMod val="50000"/>
          </a:schemeClr>
        </a:solidFill>
        <a:ln>
          <a:solidFill>
            <a:schemeClr val="accent1">
              <a:lumMod val="75000"/>
            </a:schemeClr>
          </a:solidFill>
        </a:ln>
      </a:spPr>
      <a:bodyPr rtlCol="0" anchor="ctr"/>
      <a:lstStyle>
        <a:defPPr algn="ctr">
          <a:spcBef>
            <a:spcPts val="300"/>
          </a:spcBef>
          <a:defRPr kumimoji="1" sz="1400" b="1">
            <a:solidFill>
              <a:schemeClr val="tx1"/>
            </a:solidFill>
            <a:latin typeface="NanumBarunGothic" panose="020B0603020101020101" pitchFamily="34" charset="-127"/>
            <a:ea typeface="NanumBarunGothic" panose="020B0603020101020101" pitchFamily="34" charset="-127"/>
          </a:defRPr>
        </a:defPPr>
      </a:lstStyle>
      <a:style>
        <a:lnRef idx="0">
          <a:schemeClr val="accent1"/>
        </a:lnRef>
        <a:fillRef idx="3">
          <a:schemeClr val="accent1"/>
        </a:fillRef>
        <a:effectRef idx="3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114707</TotalTime>
  <Words>56838</Words>
  <Application>Microsoft Macintosh PowerPoint</Application>
  <PresentationFormat>와이드스크린</PresentationFormat>
  <Paragraphs>8366</Paragraphs>
  <Slides>428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17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428</vt:i4>
      </vt:variant>
    </vt:vector>
  </HeadingPairs>
  <TitlesOfParts>
    <vt:vector size="446" baseType="lpstr">
      <vt:lpstr>나눔바른고딕</vt:lpstr>
      <vt:lpstr>맑은 고딕</vt:lpstr>
      <vt:lpstr>Apple SD Gothic Neo</vt:lpstr>
      <vt:lpstr>JetBrains Mono</vt:lpstr>
      <vt:lpstr>NanumBarunGothic</vt:lpstr>
      <vt:lpstr>se-nanumgothic</vt:lpstr>
      <vt:lpstr>Söhne</vt:lpstr>
      <vt:lpstr>Söhne Mono</vt:lpstr>
      <vt:lpstr>Arial</vt:lpstr>
      <vt:lpstr>Calibri</vt:lpstr>
      <vt:lpstr>Calibri Light</vt:lpstr>
      <vt:lpstr>Courier New</vt:lpstr>
      <vt:lpstr>Lato</vt:lpstr>
      <vt:lpstr>Menlo-Regular</vt:lpstr>
      <vt:lpstr>Nunito</vt:lpstr>
      <vt:lpstr>Raleway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브니엘 정</dc:creator>
  <cp:lastModifiedBy>정 브니엘</cp:lastModifiedBy>
  <cp:revision>5199</cp:revision>
  <cp:lastPrinted>2023-07-11T00:52:43Z</cp:lastPrinted>
  <dcterms:created xsi:type="dcterms:W3CDTF">2023-07-06T08:30:16Z</dcterms:created>
  <dcterms:modified xsi:type="dcterms:W3CDTF">2023-10-30T11:48:57Z</dcterms:modified>
</cp:coreProperties>
</file>